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1" r:id="rId5"/>
    <p:sldId id="262" r:id="rId6"/>
    <p:sldId id="266" r:id="rId7"/>
    <p:sldId id="263" r:id="rId8"/>
    <p:sldId id="267" r:id="rId9"/>
    <p:sldId id="268" r:id="rId10"/>
    <p:sldId id="269" r:id="rId11"/>
    <p:sldId id="270" r:id="rId12"/>
    <p:sldId id="271" r:id="rId13"/>
    <p:sldId id="265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dirty="0" smtClean="0"/>
              <a:t>«О доблестях, о подвигах, о славе»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Александр блок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714" y="3645024"/>
            <a:ext cx="414767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620688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</a:rPr>
              <a:t>Презентация по русской литературе для слушателей подготовительного отделения, подготовительных курсов и абитуриентов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437112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Составители: </a:t>
            </a:r>
            <a:endParaRPr lang="ru-RU" b="1" dirty="0" smtClean="0"/>
          </a:p>
          <a:p>
            <a:pPr algn="just"/>
            <a:r>
              <a:rPr lang="ru-RU" b="1" dirty="0" smtClean="0"/>
              <a:t>старший </a:t>
            </a:r>
            <a:r>
              <a:rPr lang="ru-RU" b="1" dirty="0" smtClean="0"/>
              <a:t>преподаватель кафедры </a:t>
            </a:r>
            <a:r>
              <a:rPr lang="ru-RU" b="1" dirty="0" err="1" smtClean="0"/>
              <a:t>довузовской</a:t>
            </a:r>
            <a:r>
              <a:rPr lang="ru-RU" b="1" dirty="0" smtClean="0"/>
              <a:t> подготовки и профориентации </a:t>
            </a:r>
            <a:r>
              <a:rPr lang="ru-RU" b="1" dirty="0" smtClean="0">
                <a:solidFill>
                  <a:srgbClr val="FFC000"/>
                </a:solidFill>
              </a:rPr>
              <a:t>Королёва Е.А</a:t>
            </a:r>
            <a:r>
              <a:rPr lang="ru-RU" b="1" dirty="0" smtClean="0"/>
              <a:t>.;</a:t>
            </a:r>
          </a:p>
          <a:p>
            <a:pPr algn="just"/>
            <a:r>
              <a:rPr lang="ru-RU" b="1" dirty="0" smtClean="0"/>
              <a:t>слушатель филологического профиля </a:t>
            </a:r>
            <a:r>
              <a:rPr lang="ru-RU" b="1" dirty="0" err="1" smtClean="0">
                <a:solidFill>
                  <a:srgbClr val="FFC000"/>
                </a:solidFill>
              </a:rPr>
              <a:t>Гулевич</a:t>
            </a:r>
            <a:r>
              <a:rPr lang="ru-RU" b="1" dirty="0" smtClean="0">
                <a:solidFill>
                  <a:srgbClr val="FFC000"/>
                </a:solidFill>
              </a:rPr>
              <a:t> Ирина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8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sz="3200" dirty="0" smtClean="0"/>
              <a:t>Блок включает в стихотворение свой любимый </a:t>
            </a:r>
            <a:r>
              <a:rPr lang="ru-RU" sz="3200" b="1" i="1" dirty="0" smtClean="0">
                <a:solidFill>
                  <a:srgbClr val="0070C0"/>
                </a:solidFill>
              </a:rPr>
              <a:t>синий цвет – «синий плащ</a:t>
            </a:r>
            <a:r>
              <a:rPr lang="ru-RU" sz="3200" dirty="0" smtClean="0"/>
              <a:t>», который, по словам Марины </a:t>
            </a:r>
            <a:r>
              <a:rPr lang="ru-RU" sz="3200" dirty="0" smtClean="0">
                <a:solidFill>
                  <a:srgbClr val="FFC000"/>
                </a:solidFill>
              </a:rPr>
              <a:t>Цветаевой</a:t>
            </a:r>
            <a:r>
              <a:rPr lang="ru-RU" sz="3200" dirty="0" smtClean="0"/>
              <a:t>, был до тоски любим всей Россией. В искусстве позднего Средневековья синий цвет обозначал измену, о чем, безусловно, было хорошо известно поэту. </a:t>
            </a:r>
            <a:endParaRPr lang="ru-RU" sz="3200" dirty="0" smtClean="0"/>
          </a:p>
          <a:p>
            <a:pPr indent="722313"/>
            <a:r>
              <a:rPr lang="ru-RU" sz="3200" dirty="0" smtClean="0"/>
              <a:t>Вероятно</a:t>
            </a:r>
            <a:r>
              <a:rPr lang="ru-RU" sz="3200" dirty="0" smtClean="0"/>
              <a:t>, </a:t>
            </a:r>
            <a:r>
              <a:rPr lang="ru-RU" sz="3200" b="1" dirty="0" smtClean="0"/>
              <a:t>символика синего плаща</a:t>
            </a:r>
            <a:r>
              <a:rPr lang="ru-RU" sz="3200" dirty="0" smtClean="0"/>
              <a:t>, а также сочетание портрета и аналоя имеют некоторое значение и Блок вполне мог зашифровать некоторые детали и двойные смыслы в данное повествование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528" y="764704"/>
            <a:ext cx="32403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 дни, когда лицо любимой сияло, сменили страшные дни, крутящиеся «проклятым роем».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 «страшного мира» символичен, он один из ключевых в стихотворении. Сливаясь с образом сырой ночи, он контрастирует с «синим плащом» прошлого, плащом, в который завернулась героиня, уходя из дома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http://www.izvestiaur.ru/upload/iblock/f67/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048000"/>
            <a:ext cx="5138936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163131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Стихотворение «О доблестях, о подвигах, о славе...» имеет кольцевую композицию: первая строфа повторяет последнюю, но противопоставлена ей. Этот прием замыкает стихотворение в безысходный круг: в словах лирического героя звучит лишь горечь и отчаяние, чистая мечта развеяна, герой больше не верит в любовь: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Уж не мечтать о нежности, о славе,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миновалось, молодость прошла!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Твое лицо в его простой оправе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Своей рукой убрал я со стола.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Тропы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700808"/>
            <a:ext cx="41044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3200" dirty="0"/>
              <a:t>Стихотворение наполнено яркими образами — эпитетами: «горестная земля», «заветное кольцо», «прекрасное лицо», «проклятый рой», «сырая ночь». </a:t>
            </a:r>
          </a:p>
        </p:txBody>
      </p:sp>
      <p:pic>
        <p:nvPicPr>
          <p:cNvPr id="2052" name="Picture 4" descr="https://cdn.pixabay.com/photo/2017/01/27/22/17/night-2014312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600400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08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Тропы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29523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 третьем четверостишье используется </a:t>
            </a:r>
            <a:r>
              <a:rPr lang="ru-RU" sz="2800" dirty="0" smtClean="0"/>
              <a:t>олицетворения: </a:t>
            </a:r>
            <a:r>
              <a:rPr lang="ru-RU" sz="2800" i="1" dirty="0" smtClean="0"/>
              <a:t>«летели дни, крутясь проклятым роем», «вино и страсть терзали жизнь мою». </a:t>
            </a:r>
          </a:p>
        </p:txBody>
      </p:sp>
      <p:pic>
        <p:nvPicPr>
          <p:cNvPr id="27650" name="Picture 2" descr="https://go.imgsmail.ru/imgpreview?key=bbca9a1589dfc53&amp;mb=imgdb_preview_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475252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ru-RU" sz="2400" dirty="0" smtClean="0"/>
              <a:t>В произведении присутствует </a:t>
            </a:r>
            <a:r>
              <a:rPr lang="ru-RU" sz="2400" b="1" dirty="0" smtClean="0">
                <a:solidFill>
                  <a:srgbClr val="0070C0"/>
                </a:solidFill>
              </a:rPr>
              <a:t>сравнение </a:t>
            </a:r>
            <a:r>
              <a:rPr lang="ru-RU" sz="2400" dirty="0" smtClean="0"/>
              <a:t>— поэт сравнивает свою тоску по любимой с тоской по безвозвратно ушедшей молодости: </a:t>
            </a:r>
            <a:r>
              <a:rPr lang="ru-RU" sz="2400" i="1" dirty="0" smtClean="0"/>
              <a:t>«И звал тебя, как молодость свою</a:t>
            </a:r>
            <a:r>
              <a:rPr lang="ru-RU" sz="2400" i="1" dirty="0" smtClean="0"/>
              <a:t>…»</a:t>
            </a:r>
            <a:endParaRPr lang="ru-RU" sz="2400" i="1" dirty="0" smtClean="0"/>
          </a:p>
        </p:txBody>
      </p:sp>
      <p:pic>
        <p:nvPicPr>
          <p:cNvPr id="28674" name="Picture 2" descr="https://i02.fotocdn.net/s109/8449dcd080246cdf/public_pin_m/240353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564904"/>
            <a:ext cx="5715000" cy="407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21602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800" dirty="0" smtClean="0"/>
              <a:t>Инверсия помогает поэту использовать одну и ту же рифмовку в конце каждой строки: «плащ твой синий», «в сырую ночь ушла». </a:t>
            </a:r>
            <a:endParaRPr lang="ru-RU" sz="2800" dirty="0"/>
          </a:p>
        </p:txBody>
      </p:sp>
      <p:pic>
        <p:nvPicPr>
          <p:cNvPr id="29698" name="Picture 2" descr="https://stihi.ru/pics/2016/12/01/6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2656"/>
            <a:ext cx="505718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620149"/>
            <a:ext cx="223224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Развязкой этого накала описываемых переживаний является решительный жест автора – он убирает со своего стола портрет любимой. Он подчеркивает то, что делает это собственной рукой.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http://www.fonstola.ru/pic/201303/1920x1200/fonstola.ru-91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8640"/>
            <a:ext cx="579613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03.infourok.ru/uploads/ex/0da3/0002440a-de931579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144000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О доблестях, о подвигах, о славе</a:t>
            </a:r>
          </a:p>
          <a:p>
            <a:r>
              <a:rPr lang="ru-RU" sz="1600" dirty="0"/>
              <a:t>Я забывал на горестной земле,</a:t>
            </a:r>
          </a:p>
          <a:p>
            <a:r>
              <a:rPr lang="ru-RU" sz="1600" dirty="0"/>
              <a:t>Когда твое лицо в простой оправе</a:t>
            </a:r>
          </a:p>
          <a:p>
            <a:r>
              <a:rPr lang="ru-RU" sz="1600" dirty="0"/>
              <a:t>Передо мной сияло на столе.</a:t>
            </a:r>
          </a:p>
          <a:p>
            <a:endParaRPr lang="ru-RU" sz="1600" dirty="0"/>
          </a:p>
          <a:p>
            <a:r>
              <a:rPr lang="ru-RU" sz="1600" dirty="0"/>
              <a:t>Но час настал, и ты ушла из дому.</a:t>
            </a:r>
          </a:p>
          <a:p>
            <a:r>
              <a:rPr lang="ru-RU" sz="1600" dirty="0"/>
              <a:t>Я бросил в ночь заветное кольцо.</a:t>
            </a:r>
          </a:p>
          <a:p>
            <a:r>
              <a:rPr lang="ru-RU" sz="1600" dirty="0"/>
              <a:t>Ты отдала свою судьбу другому,</a:t>
            </a:r>
          </a:p>
          <a:p>
            <a:r>
              <a:rPr lang="ru-RU" sz="1600" dirty="0"/>
              <a:t>И я забыл прекрасное лицо.</a:t>
            </a:r>
          </a:p>
          <a:p>
            <a:endParaRPr lang="ru-RU" sz="1600" dirty="0"/>
          </a:p>
          <a:p>
            <a:r>
              <a:rPr lang="ru-RU" sz="1600" dirty="0"/>
              <a:t>Летели дни, крутясь проклятым роем…</a:t>
            </a:r>
          </a:p>
          <a:p>
            <a:r>
              <a:rPr lang="ru-RU" sz="1600" dirty="0"/>
              <a:t>Вино и страсть терзали жизнь мою…</a:t>
            </a:r>
          </a:p>
          <a:p>
            <a:r>
              <a:rPr lang="ru-RU" sz="1600" dirty="0"/>
              <a:t>И вспомнил я тебя пред аналоем,</a:t>
            </a:r>
          </a:p>
          <a:p>
            <a:r>
              <a:rPr lang="ru-RU" sz="1600" dirty="0"/>
              <a:t>И звал тебя, как молодость свою…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44008" y="1916832"/>
            <a:ext cx="4023360" cy="4005072"/>
          </a:xfrm>
        </p:spPr>
        <p:txBody>
          <a:bodyPr>
            <a:noAutofit/>
          </a:bodyPr>
          <a:lstStyle/>
          <a:p>
            <a:r>
              <a:rPr lang="ru-RU" sz="1600" dirty="0"/>
              <a:t>Я звал тебя, но ты не оглянулась,</a:t>
            </a:r>
          </a:p>
          <a:p>
            <a:r>
              <a:rPr lang="ru-RU" sz="1600" dirty="0"/>
              <a:t>Я слезы лил, но ты не снизошла.</a:t>
            </a:r>
          </a:p>
          <a:p>
            <a:r>
              <a:rPr lang="ru-RU" sz="1600" dirty="0"/>
              <a:t>Ты в синий плащ печально завернулась,</a:t>
            </a:r>
          </a:p>
          <a:p>
            <a:r>
              <a:rPr lang="ru-RU" sz="1600" dirty="0"/>
              <a:t>В сырую ночь ты из дому ушла.</a:t>
            </a:r>
          </a:p>
          <a:p>
            <a:endParaRPr lang="ru-RU" sz="1600" dirty="0"/>
          </a:p>
          <a:p>
            <a:r>
              <a:rPr lang="ru-RU" sz="1600" dirty="0"/>
              <a:t>Не знаю, где приют твоей гордыне</a:t>
            </a:r>
          </a:p>
          <a:p>
            <a:r>
              <a:rPr lang="ru-RU" sz="1600" dirty="0"/>
              <a:t>Ты, милая, ты, нежная, нашла…</a:t>
            </a:r>
          </a:p>
          <a:p>
            <a:r>
              <a:rPr lang="ru-RU" sz="1600" dirty="0"/>
              <a:t>Я крепко сплю, мне снится плащ твой синий,</a:t>
            </a:r>
          </a:p>
          <a:p>
            <a:r>
              <a:rPr lang="ru-RU" sz="1600" dirty="0"/>
              <a:t>В котором ты в сырую ночь ушла…</a:t>
            </a:r>
          </a:p>
          <a:p>
            <a:endParaRPr lang="ru-RU" sz="1600" dirty="0"/>
          </a:p>
          <a:p>
            <a:r>
              <a:rPr lang="ru-RU" sz="1600" dirty="0"/>
              <a:t>Уж не мечтать о нежности, о славе,</a:t>
            </a:r>
          </a:p>
          <a:p>
            <a:r>
              <a:rPr lang="ru-RU" sz="1600" dirty="0"/>
              <a:t>Все миновалось, молодость прошла!</a:t>
            </a:r>
          </a:p>
          <a:p>
            <a:r>
              <a:rPr lang="ru-RU" sz="1600" dirty="0"/>
              <a:t>Твое лицо в его простой оправе</a:t>
            </a:r>
          </a:p>
          <a:p>
            <a:r>
              <a:rPr lang="ru-RU" sz="1600" dirty="0"/>
              <a:t>Своей рукой убрал я со стола.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«О доблестях, о подвигах, о славе»</a:t>
            </a:r>
          </a:p>
        </p:txBody>
      </p:sp>
    </p:spTree>
    <p:extLst>
      <p:ext uri="{BB962C8B-B14F-4D97-AF65-F5344CB8AC3E}">
        <p14:creationId xmlns:p14="http://schemas.microsoft.com/office/powerpoint/2010/main" xmlns="" val="15372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484784"/>
            <a:ext cx="4464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Стихотворение </a:t>
            </a:r>
            <a:r>
              <a:rPr lang="ru-RU" dirty="0"/>
              <a:t>Блока «О доблестях, о подвигах, о славе…» относится к любовной лирике поэта. Оно посвящено реальному событию в жизни. Блок написал его в 1908 г., сразу же после того, как его покинула жена. Следует заметить, что их отношения были очень странными. </a:t>
            </a:r>
            <a:r>
              <a:rPr lang="ru-RU" dirty="0" smtClean="0"/>
              <a:t>Между </a:t>
            </a:r>
            <a:r>
              <a:rPr lang="ru-RU" dirty="0"/>
              <a:t>творческими людьми редко складываются прочные семейные отношения. Бурная жизнь постоянно толкает их на поиски новых сильных впечатлений. Так и произошло в семье Блока. Менделеева покинула его ради другого поэта – </a:t>
            </a:r>
            <a:r>
              <a:rPr lang="ru-RU" dirty="0" smtClean="0"/>
              <a:t>Андрея </a:t>
            </a:r>
            <a:r>
              <a:rPr lang="ru-RU" dirty="0"/>
              <a:t>Белого. Блок тяжело переживал измену жены, которая долгое время была для него творческой музой.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5157" y="2492896"/>
            <a:ext cx="3839159" cy="307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25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1869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Первое </a:t>
            </a:r>
            <a:r>
              <a:rPr lang="ru-RU" dirty="0"/>
              <a:t>время после измены жены автор был во власти охватившей его злобы и непонимания. Он выбрасывает «заветное кольцо» и уверяет себя, что навсегда забыл о неблагодарной женщине. Лирический герой ищет выхода в «вине и страсти». Но постепенно его захлестывают воспоминания о счастливом прошлом. Брак был заключен в раннем возрасте, поэтому измена жены ассоциируется у Блока с потерей молодости.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275645" cy="26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993" y="3646519"/>
            <a:ext cx="4142312" cy="276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45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708920"/>
            <a:ext cx="3528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/>
              <a:t>В стихотворении </a:t>
            </a:r>
            <a:r>
              <a:rPr lang="ru-RU" dirty="0"/>
              <a:t>«О доблестях, о подвигах, о славе…» </a:t>
            </a:r>
            <a:r>
              <a:rPr lang="ru-RU" dirty="0" smtClean="0"/>
              <a:t>поэт </a:t>
            </a:r>
            <a:r>
              <a:rPr lang="ru-RU" dirty="0"/>
              <a:t>использует яркие образы и символы для создания художественного мира стихотворения. </a:t>
            </a:r>
          </a:p>
          <a:p>
            <a:endParaRPr lang="ru-RU" dirty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Жанр </a:t>
            </a:r>
            <a:r>
              <a:rPr lang="ru-RU" dirty="0"/>
              <a:t>стихотворения: </a:t>
            </a:r>
            <a:r>
              <a:rPr lang="ru-RU" i="1" dirty="0"/>
              <a:t>любовное послание.</a:t>
            </a:r>
            <a:r>
              <a:rPr lang="ru-RU" dirty="0"/>
              <a:t> В нем лирический герой обращается к своей возлюбленной, а само произведение похоже на письмо в стихах</a:t>
            </a:r>
            <a:r>
              <a:rPr lang="ru-RU" dirty="0" smtClean="0"/>
              <a:t>.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122" name="Picture 2" descr="http://img.artlebedev.ru/everything/backstage/1882-8/le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2657"/>
            <a:ext cx="4860032" cy="540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89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28803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3200" dirty="0" smtClean="0"/>
              <a:t>Стихотворение «О доблестях, о подвигах, о славе…» написано пятистопным ямбом и в нем используется перекрёстная рифмовка (ABAB).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828836"/>
            <a:ext cx="532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Но час настал, и ты ушла из дому.</a:t>
            </a:r>
          </a:p>
          <a:p>
            <a:r>
              <a:rPr lang="ru-RU" sz="3200" i="1" dirty="0" smtClean="0"/>
              <a:t>Я бросил в ночь заветное кольцо.</a:t>
            </a:r>
          </a:p>
          <a:p>
            <a:r>
              <a:rPr lang="ru-RU" sz="3200" i="1" dirty="0" smtClean="0"/>
              <a:t>Ты отдала свою судьбу другому,</a:t>
            </a:r>
          </a:p>
          <a:p>
            <a:r>
              <a:rPr lang="ru-RU" sz="3200" i="1" dirty="0" smtClean="0"/>
              <a:t>И я забыл прекрасное лицо.</a:t>
            </a:r>
            <a:endParaRPr lang="ru-RU" sz="3200" i="1" dirty="0"/>
          </a:p>
        </p:txBody>
      </p:sp>
      <p:pic>
        <p:nvPicPr>
          <p:cNvPr id="1026" name="Picture 2" descr="http://avatars.mds.yandex.net/get-pdb/245485/005a6f43-ceeb-440b-bc47-3cd662429e32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5112569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3707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Тема несчастной любви — основная в стихотворении. Лирический герой остался в одиночестве и пытается справиться со своим горем, но это у него получается </a:t>
            </a:r>
            <a:r>
              <a:rPr lang="ru-RU" sz="2400" dirty="0" smtClean="0"/>
              <a:t>плохо. </a:t>
            </a:r>
            <a:r>
              <a:rPr lang="ru-RU" sz="2400" dirty="0"/>
              <a:t>До этого поэт описывает те страдания, через которые прошёл прежде, чем отпустить свою печаль. </a:t>
            </a:r>
          </a:p>
        </p:txBody>
      </p:sp>
      <p:pic>
        <p:nvPicPr>
          <p:cNvPr id="4098" name="Picture 2" descr="https://i.artfile.me/wallpaper/03-05-2014/4000x1945/anime-unknown--drugoe-svet-chasy-lampa-k-824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2656"/>
            <a:ext cx="5328592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47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4320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2400" dirty="0" smtClean="0"/>
              <a:t>Проблема измены — важнейшая проблема произведения. Лирический герой перечисляет те мечты, которые ему пришлось принести в жертву, посвятив свою жизнь «служению» одной единственной женщине. Но, несмотря на это, он всё равно остался покинутым и преданным. </a:t>
            </a:r>
            <a:endParaRPr lang="ru-RU" sz="2000" dirty="0"/>
          </a:p>
        </p:txBody>
      </p:sp>
      <p:pic>
        <p:nvPicPr>
          <p:cNvPr id="22530" name="Picture 2" descr="https://i.sunhome.ru/poetry/217/vi-moei-grusti-ne-poimete.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4320480" cy="5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3933056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0070C0"/>
                </a:solidFill>
              </a:rPr>
              <a:t>Ты в синий плащ печально завернулась,</a:t>
            </a:r>
          </a:p>
          <a:p>
            <a:r>
              <a:rPr lang="ru-RU" sz="4000" i="1" dirty="0" smtClean="0">
                <a:solidFill>
                  <a:srgbClr val="0070C0"/>
                </a:solidFill>
              </a:rPr>
              <a:t>В сырую ночь ты из дому ушла.</a:t>
            </a:r>
            <a:endParaRPr lang="ru-RU" sz="4000" i="1" dirty="0">
              <a:solidFill>
                <a:srgbClr val="0070C0"/>
              </a:solidFill>
            </a:endParaRPr>
          </a:p>
        </p:txBody>
      </p:sp>
      <p:sp>
        <p:nvSpPr>
          <p:cNvPr id="23554" name="AutoShape 2" descr="http://s.picture-russia.ru/wpic/m/8/a/8aab3a1840d2e53576d01cde908abc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://s.picture-russia.ru/wpic/m/8/a/8aab3a1840d2e53576d01cde908abc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s://ds03.infourok.ru/uploads/ex/0da3/0002440a-de931579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97666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119</TotalTime>
  <Words>730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BlackTie</vt:lpstr>
      <vt:lpstr>Александр блок</vt:lpstr>
      <vt:lpstr>«О доблестях, о подвигах, о славе»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Тропы</vt:lpstr>
      <vt:lpstr>Тропы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блок</dc:title>
  <dc:creator>8</dc:creator>
  <cp:lastModifiedBy>Admin</cp:lastModifiedBy>
  <cp:revision>14</cp:revision>
  <dcterms:created xsi:type="dcterms:W3CDTF">2021-02-17T13:36:21Z</dcterms:created>
  <dcterms:modified xsi:type="dcterms:W3CDTF">2021-02-24T11:15:58Z</dcterms:modified>
</cp:coreProperties>
</file>