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5" r:id="rId9"/>
    <p:sldId id="266" r:id="rId10"/>
    <p:sldId id="267" r:id="rId11"/>
    <p:sldId id="268" r:id="rId12"/>
    <p:sldId id="302" r:id="rId13"/>
    <p:sldId id="269" r:id="rId14"/>
    <p:sldId id="326" r:id="rId15"/>
    <p:sldId id="270" r:id="rId16"/>
    <p:sldId id="322" r:id="rId17"/>
    <p:sldId id="321" r:id="rId18"/>
    <p:sldId id="303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304" r:id="rId28"/>
    <p:sldId id="327" r:id="rId29"/>
    <p:sldId id="281" r:id="rId30"/>
    <p:sldId id="305" r:id="rId31"/>
    <p:sldId id="283" r:id="rId32"/>
    <p:sldId id="284" r:id="rId33"/>
    <p:sldId id="285" r:id="rId34"/>
    <p:sldId id="312" r:id="rId35"/>
    <p:sldId id="286" r:id="rId36"/>
    <p:sldId id="287" r:id="rId37"/>
    <p:sldId id="314" r:id="rId38"/>
    <p:sldId id="315" r:id="rId39"/>
    <p:sldId id="317" r:id="rId40"/>
    <p:sldId id="318" r:id="rId41"/>
    <p:sldId id="313" r:id="rId42"/>
    <p:sldId id="289" r:id="rId43"/>
    <p:sldId id="290" r:id="rId44"/>
    <p:sldId id="323" r:id="rId45"/>
    <p:sldId id="325" r:id="rId46"/>
    <p:sldId id="291" r:id="rId47"/>
    <p:sldId id="324" r:id="rId48"/>
    <p:sldId id="292" r:id="rId49"/>
    <p:sldId id="293" r:id="rId50"/>
    <p:sldId id="306" r:id="rId51"/>
    <p:sldId id="294" r:id="rId52"/>
    <p:sldId id="308" r:id="rId53"/>
    <p:sldId id="295" r:id="rId54"/>
    <p:sldId id="296" r:id="rId55"/>
    <p:sldId id="297" r:id="rId56"/>
    <p:sldId id="309" r:id="rId57"/>
    <p:sldId id="310" r:id="rId58"/>
    <p:sldId id="311" r:id="rId59"/>
    <p:sldId id="298" r:id="rId60"/>
    <p:sldId id="299" r:id="rId61"/>
    <p:sldId id="300" r:id="rId62"/>
    <p:sldId id="301" r:id="rId6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402F"/>
    <a:srgbClr val="BBA493"/>
    <a:srgbClr val="1F3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8700" y="1409700"/>
            <a:ext cx="8296103" cy="3911136"/>
          </a:xfrm>
        </p:spPr>
        <p:txBody>
          <a:bodyPr anchor="ctr"/>
          <a:lstStyle/>
          <a:p>
            <a:pPr algn="ctr"/>
            <a:r>
              <a:rPr lang="ru-RU" dirty="0"/>
              <a:t>Текст и его сущностные характеристики</a:t>
            </a:r>
          </a:p>
        </p:txBody>
      </p:sp>
    </p:spTree>
    <p:extLst>
      <p:ext uri="{BB962C8B-B14F-4D97-AF65-F5344CB8AC3E}">
        <p14:creationId xmlns:p14="http://schemas.microsoft.com/office/powerpoint/2010/main" val="2168380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999" y="863600"/>
            <a:ext cx="9499601" cy="5295900"/>
          </a:xfrm>
        </p:spPr>
        <p:txBody>
          <a:bodyPr>
            <a:normAutofit lnSpcReduction="10000"/>
          </a:bodyPr>
          <a:lstStyle/>
          <a:p>
            <a:pPr marL="0" indent="723900" algn="just">
              <a:buNone/>
            </a:pPr>
            <a:r>
              <a:rPr lang="ru-RU" sz="4000" dirty="0"/>
              <a:t>Текст реализует определенное </a:t>
            </a:r>
            <a:r>
              <a:rPr lang="ru-RU" sz="4000" b="1" dirty="0"/>
              <a:t>коммуникативное действие своего </a:t>
            </a:r>
            <a:r>
              <a:rPr lang="ru-RU" sz="4000" dirty="0"/>
              <a:t>/ -их </a:t>
            </a:r>
            <a:r>
              <a:rPr lang="ru-RU" sz="4000" b="1" dirty="0"/>
              <a:t>автора</a:t>
            </a:r>
            <a:r>
              <a:rPr lang="ru-RU" sz="4000" dirty="0"/>
              <a:t> / -ов; обычно проявляющееся с помощью </a:t>
            </a:r>
            <a:r>
              <a:rPr lang="ru-RU" sz="4000" dirty="0">
                <a:solidFill>
                  <a:srgbClr val="FF0000"/>
                </a:solidFill>
              </a:rPr>
              <a:t>системы языковых и контекстуальных сигналов</a:t>
            </a:r>
            <a:r>
              <a:rPr lang="ru-RU" sz="4000" dirty="0"/>
              <a:t>, которые в силу их формальной выраженности предполагают </a:t>
            </a:r>
            <a:r>
              <a:rPr lang="ru-RU" sz="4000" b="1" u="sng" dirty="0"/>
              <a:t>адекватную реакцию адресата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3533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7" y="1230087"/>
            <a:ext cx="9521370" cy="4446813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/>
              <a:t>Учёт всех названных признаков</a:t>
            </a:r>
            <a:r>
              <a:rPr lang="ru-RU" sz="4000" dirty="0"/>
              <a:t>, которые касаются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</a:p>
          <a:p>
            <a:pPr marL="0" indent="723900" algn="just">
              <a:buNone/>
            </a:pPr>
            <a:endParaRPr lang="ru-RU" sz="4000" dirty="0">
              <a:solidFill>
                <a:srgbClr val="FF0000"/>
              </a:solidFill>
            </a:endParaRPr>
          </a:p>
          <a:p>
            <a:pPr marL="0" indent="723900" algn="just">
              <a:buNone/>
            </a:pPr>
            <a:endParaRPr lang="ru-RU" sz="4000" dirty="0">
              <a:solidFill>
                <a:srgbClr val="002060"/>
              </a:solidFill>
            </a:endParaRPr>
          </a:p>
          <a:p>
            <a:pPr marL="0" indent="723900" algn="just">
              <a:buNone/>
            </a:pPr>
            <a:r>
              <a:rPr lang="ru-RU" sz="4000" dirty="0">
                <a:solidFill>
                  <a:srgbClr val="002060"/>
                </a:solidFill>
              </a:rPr>
              <a:t>текста,</a:t>
            </a:r>
            <a:r>
              <a:rPr lang="ru-RU" sz="4000" dirty="0"/>
              <a:t> определяет объёмность его современных дефиниций.</a:t>
            </a:r>
          </a:p>
        </p:txBody>
      </p:sp>
      <p:sp>
        <p:nvSpPr>
          <p:cNvPr id="2" name="Овал 1"/>
          <p:cNvSpPr/>
          <p:nvPr/>
        </p:nvSpPr>
        <p:spPr>
          <a:xfrm>
            <a:off x="188687" y="2870200"/>
            <a:ext cx="292553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семантики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52133" y="2870200"/>
            <a:ext cx="2994478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синтактики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50957" y="2870200"/>
            <a:ext cx="29591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прагматики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52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469900"/>
            <a:ext cx="9271000" cy="5854699"/>
          </a:xfrm>
        </p:spPr>
        <p:txBody>
          <a:bodyPr>
            <a:normAutofit fontScale="92500" lnSpcReduction="10000"/>
          </a:bodyPr>
          <a:lstStyle/>
          <a:p>
            <a:pPr marL="0" indent="723900" algn="just">
              <a:buNone/>
            </a:pPr>
            <a:r>
              <a:rPr lang="ru-RU" sz="4000" dirty="0"/>
              <a:t>Текст ― это </a:t>
            </a:r>
            <a:r>
              <a:rPr lang="ru-RU" sz="4000" b="1" dirty="0">
                <a:solidFill>
                  <a:srgbClr val="0070C0"/>
                </a:solidFill>
              </a:rPr>
              <a:t>когнитивно, грамматически, иллокутивно </a:t>
            </a:r>
            <a:r>
              <a:rPr lang="ru-RU" sz="4000" dirty="0"/>
              <a:t>и при необходимости просодически структурированный </a:t>
            </a:r>
            <a:r>
              <a:rPr lang="ru-RU" sz="4000" b="1" dirty="0">
                <a:solidFill>
                  <a:srgbClr val="FF0000"/>
                </a:solidFill>
              </a:rPr>
              <a:t>результат</a:t>
            </a:r>
            <a:r>
              <a:rPr lang="ru-RU" sz="4000" dirty="0"/>
              <a:t> какого-либо </a:t>
            </a:r>
            <a:r>
              <a:rPr lang="ru-RU" sz="4000" b="1" dirty="0">
                <a:solidFill>
                  <a:srgbClr val="FF0000"/>
                </a:solidFill>
              </a:rPr>
              <a:t>(устного или письменного) действия продуцента</a:t>
            </a:r>
            <a:r>
              <a:rPr lang="ru-RU" sz="4000" dirty="0"/>
              <a:t>, в котором представлена контекстная и адресатная соотнесенность и который представляет собой основу </a:t>
            </a:r>
            <a:r>
              <a:rPr lang="ru-RU" sz="4000" dirty="0">
                <a:solidFill>
                  <a:srgbClr val="0070C0"/>
                </a:solidFill>
              </a:rPr>
              <a:t>для когнитивно и интенционально структурированных действий реципиента </a:t>
            </a:r>
            <a:r>
              <a:rPr lang="ru-RU" sz="4000" dirty="0"/>
              <a:t>(Метцлер).</a:t>
            </a:r>
          </a:p>
        </p:txBody>
      </p:sp>
    </p:spTree>
    <p:extLst>
      <p:ext uri="{BB962C8B-B14F-4D97-AF65-F5344CB8AC3E}">
        <p14:creationId xmlns:p14="http://schemas.microsoft.com/office/powerpoint/2010/main" val="1998329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398000" cy="6210300"/>
          </a:xfrm>
        </p:spPr>
        <p:txBody>
          <a:bodyPr>
            <a:normAutofit fontScale="92500" lnSpcReduction="10000"/>
          </a:bodyPr>
          <a:lstStyle/>
          <a:p>
            <a:pPr marL="0" indent="723900" algn="just">
              <a:buNone/>
            </a:pPr>
            <a:r>
              <a:rPr lang="ru-RU" sz="4000" dirty="0"/>
              <a:t>Текст ― это коммуникативно направленный и прагматически значимый </a:t>
            </a:r>
            <a:r>
              <a:rPr lang="ru-RU" sz="4000" dirty="0">
                <a:solidFill>
                  <a:srgbClr val="FF0000"/>
                </a:solidFill>
              </a:rPr>
              <a:t>сложный знак лингвистической природы</a:t>
            </a:r>
            <a:r>
              <a:rPr lang="ru-RU" sz="4000" dirty="0"/>
              <a:t>, репрезентирующий участников коммуникативного акта в текстовой личности Homo Loquens, </a:t>
            </a:r>
            <a:r>
              <a:rPr lang="ru-RU" sz="4000" dirty="0">
                <a:solidFill>
                  <a:srgbClr val="0070C0"/>
                </a:solidFill>
              </a:rPr>
              <a:t>обладающий признаками эвокативности и ситуативности</a:t>
            </a:r>
            <a:r>
              <a:rPr lang="ru-RU" sz="4000" dirty="0"/>
              <a:t>, механизм существо- вания которого базируется на </a:t>
            </a:r>
            <a:r>
              <a:rPr lang="ru-RU" sz="4000" dirty="0">
                <a:solidFill>
                  <a:srgbClr val="002060"/>
                </a:solidFill>
              </a:rPr>
              <a:t>возможностях его коммуникативной трансформируемости</a:t>
            </a:r>
            <a:r>
              <a:rPr lang="ru-RU" sz="4000" dirty="0"/>
              <a:t> (Панченко Н.В., Качесова И.Ю., Комиссарова Л.М. и др.)</a:t>
            </a:r>
          </a:p>
        </p:txBody>
      </p:sp>
    </p:spTree>
    <p:extLst>
      <p:ext uri="{BB962C8B-B14F-4D97-AF65-F5344CB8AC3E}">
        <p14:creationId xmlns:p14="http://schemas.microsoft.com/office/powerpoint/2010/main" val="284756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5300"/>
            <a:ext cx="8596668" cy="6223000"/>
          </a:xfrm>
        </p:spPr>
        <p:txBody>
          <a:bodyPr>
            <a:normAutofit/>
          </a:bodyPr>
          <a:lstStyle/>
          <a:p>
            <a:pPr marL="0" indent="622300" algn="just">
              <a:buNone/>
            </a:pPr>
            <a:r>
              <a:rPr lang="ru-RU" sz="3200" dirty="0"/>
              <a:t>Категория </a:t>
            </a:r>
            <a:r>
              <a:rPr lang="ru-RU" sz="3200" i="1" dirty="0"/>
              <a:t>ситуативности </a:t>
            </a:r>
            <a:r>
              <a:rPr lang="ru-RU" sz="3200" dirty="0"/>
              <a:t>обеспечивает рассмотрение текста в прагматическом аспекте; категория </a:t>
            </a:r>
            <a:r>
              <a:rPr lang="ru-RU" sz="3200" i="1" dirty="0" err="1"/>
              <a:t>эвокации</a:t>
            </a:r>
            <a:r>
              <a:rPr lang="ru-RU" sz="3200" i="1" dirty="0"/>
              <a:t> </a:t>
            </a:r>
            <a:r>
              <a:rPr lang="ru-RU" sz="3200" dirty="0"/>
              <a:t>(ср.: лат. </a:t>
            </a:r>
            <a:r>
              <a:rPr lang="ru-RU" sz="3200" dirty="0" err="1"/>
              <a:t>ëvocâtio</a:t>
            </a:r>
            <a:r>
              <a:rPr lang="ru-RU" sz="3200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3200" dirty="0"/>
              <a:t> вызов, призыв; англ. </a:t>
            </a:r>
            <a:r>
              <a:rPr lang="ru-RU" sz="3200" dirty="0" err="1"/>
              <a:t>evocation</a:t>
            </a:r>
            <a:r>
              <a:rPr lang="ru-RU" sz="3200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3200" dirty="0"/>
              <a:t> воскрешение в памяти; вызванный к жизни; фр. </a:t>
            </a:r>
            <a:r>
              <a:rPr lang="ru-RU" sz="3200" dirty="0" err="1"/>
              <a:t>évocation</a:t>
            </a:r>
            <a:r>
              <a:rPr lang="ru-RU" sz="3200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3200" dirty="0"/>
              <a:t> восстановление в памяти, припоминание)</a:t>
            </a:r>
            <a:r>
              <a:rPr lang="ru-RU" sz="3200" i="1" dirty="0"/>
              <a:t> </a:t>
            </a:r>
            <a:r>
              <a:rPr lang="ru-RU" sz="3200" dirty="0"/>
              <a:t>раскрывает отношения текста с внешним миром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3200" dirty="0"/>
              <a:t> миром действительности (реальной, вымышленной) и миром текстов.</a:t>
            </a:r>
          </a:p>
        </p:txBody>
      </p:sp>
    </p:spTree>
    <p:extLst>
      <p:ext uri="{BB962C8B-B14F-4D97-AF65-F5344CB8AC3E}">
        <p14:creationId xmlns:p14="http://schemas.microsoft.com/office/powerpoint/2010/main" val="398785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6184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В этих определениях сделан акцент на </a:t>
            </a:r>
            <a:r>
              <a:rPr lang="ru-RU" sz="4000" b="1" u="sng" dirty="0"/>
              <a:t>экстратекстовые категории</a:t>
            </a:r>
            <a:r>
              <a:rPr lang="ru-RU" sz="4000" dirty="0"/>
              <a:t> (</a:t>
            </a:r>
            <a:r>
              <a:rPr lang="ru-RU" sz="4000" b="1" dirty="0">
                <a:solidFill>
                  <a:srgbClr val="0070C0"/>
                </a:solidFill>
              </a:rPr>
              <a:t>репрезентативный подход</a:t>
            </a:r>
            <a:r>
              <a:rPr lang="ru-RU" sz="4000" dirty="0"/>
              <a:t>) и в значительной степени устранены акценты на </a:t>
            </a:r>
            <a:r>
              <a:rPr lang="ru-RU" sz="4000" b="1" u="sng" dirty="0"/>
              <a:t>внутритекстовые категории (</a:t>
            </a:r>
            <a:r>
              <a:rPr lang="ru-RU" sz="4000" b="1" u="sng" dirty="0">
                <a:solidFill>
                  <a:srgbClr val="92D050"/>
                </a:solidFill>
              </a:rPr>
              <a:t>имманентный подход</a:t>
            </a:r>
            <a:r>
              <a:rPr lang="ru-RU" sz="4000" b="1" u="sng" dirty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38658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003301"/>
            <a:ext cx="9029700" cy="3708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>
                <a:solidFill>
                  <a:srgbClr val="00B0F0"/>
                </a:solidFill>
              </a:rPr>
              <a:t>Репрезентативный подход</a:t>
            </a:r>
            <a:r>
              <a:rPr lang="ru-RU" sz="4000" dirty="0"/>
              <a:t> позволяет интерпретировать текст как </a:t>
            </a:r>
            <a:r>
              <a:rPr lang="ru-RU" sz="4000" dirty="0">
                <a:solidFill>
                  <a:srgbClr val="FF0000"/>
                </a:solidFill>
              </a:rPr>
              <a:t>особую форму представления знаний о внешней тексту действительности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822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66801"/>
            <a:ext cx="8918402" cy="43307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 </a:t>
            </a:r>
            <a:r>
              <a:rPr lang="ru-RU" sz="4000" b="1" dirty="0">
                <a:solidFill>
                  <a:srgbClr val="92D050"/>
                </a:solidFill>
              </a:rPr>
              <a:t>Имманентный подход </a:t>
            </a:r>
            <a:r>
              <a:rPr lang="ru-RU" sz="4000" dirty="0"/>
              <a:t>подразумевает отношение к тексту как к </a:t>
            </a:r>
            <a:r>
              <a:rPr lang="ru-RU" sz="4000" dirty="0">
                <a:solidFill>
                  <a:srgbClr val="FF0000"/>
                </a:solidFill>
              </a:rPr>
              <a:t>автономной реальности </a:t>
            </a:r>
            <a:r>
              <a:rPr lang="ru-RU" sz="4000" dirty="0"/>
              <a:t>и </a:t>
            </a:r>
            <a:r>
              <a:rPr lang="ru-RU" sz="4000" dirty="0">
                <a:solidFill>
                  <a:srgbClr val="0070C0"/>
                </a:solidFill>
              </a:rPr>
              <a:t>нацелен на выявление его внутренней структуры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388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34" y="2362200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dirty="0"/>
              <a:t>2. Основные признаки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392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855200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Практически во всех определениях текста можно вычленить несколько дефиниционных аспектов, без которых природа текста остается неясной. </a:t>
            </a:r>
          </a:p>
          <a:p>
            <a:pPr marL="0" indent="723900" algn="just">
              <a:buNone/>
            </a:pPr>
            <a:r>
              <a:rPr lang="ru-RU" sz="4000" dirty="0"/>
              <a:t>Речь идет о наборе </a:t>
            </a:r>
            <a:r>
              <a:rPr lang="ru-RU" sz="4000" b="1" dirty="0">
                <a:solidFill>
                  <a:srgbClr val="0070C0"/>
                </a:solidFill>
              </a:rPr>
              <a:t>качественных характеристик</a:t>
            </a:r>
            <a:r>
              <a:rPr lang="ru-RU" sz="4000" dirty="0">
                <a:solidFill>
                  <a:srgbClr val="0070C0"/>
                </a:solidFill>
              </a:rPr>
              <a:t>, </a:t>
            </a:r>
            <a:r>
              <a:rPr lang="ru-RU" sz="4000" b="1" dirty="0">
                <a:solidFill>
                  <a:srgbClr val="0070C0"/>
                </a:solidFill>
              </a:rPr>
              <a:t>признаков</a:t>
            </a:r>
            <a:r>
              <a:rPr lang="ru-RU" sz="4000" dirty="0"/>
              <a:t>, без которых текст не может существовать как таковой. </a:t>
            </a:r>
          </a:p>
        </p:txBody>
      </p:sp>
    </p:spTree>
    <p:extLst>
      <p:ext uri="{BB962C8B-B14F-4D97-AF65-F5344CB8AC3E}">
        <p14:creationId xmlns:p14="http://schemas.microsoft.com/office/powerpoint/2010/main" val="316804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ru-RU" sz="4000" dirty="0"/>
              <a:t>Проблемы дефиниции текста</a:t>
            </a:r>
          </a:p>
          <a:p>
            <a:pPr marL="742950" indent="-742950" algn="just">
              <a:buAutoNum type="arabicPeriod"/>
            </a:pPr>
            <a:r>
              <a:rPr lang="ru-RU" sz="4000" dirty="0"/>
              <a:t>Основные признаки текста</a:t>
            </a:r>
          </a:p>
          <a:p>
            <a:pPr marL="742950" indent="-742950" algn="just">
              <a:buAutoNum type="arabicPeriod"/>
            </a:pPr>
            <a:r>
              <a:rPr lang="ru-RU" sz="4000" dirty="0"/>
              <a:t>Дискуссионные вопросы в определении базовых категорий текста</a:t>
            </a:r>
          </a:p>
          <a:p>
            <a:pPr marL="742950" indent="-742950" algn="just">
              <a:buAutoNum type="arabicPeriod"/>
            </a:pPr>
            <a:r>
              <a:rPr lang="ru-RU" sz="4000" dirty="0"/>
              <a:t>Соотношение понятий «текст» и «дискурс»</a:t>
            </a:r>
          </a:p>
          <a:p>
            <a:pPr marL="742950" indent="-742950" algn="just">
              <a:buAutoNum type="arabicPeriod"/>
            </a:pPr>
            <a:endParaRPr lang="ru-RU" sz="4000" dirty="0"/>
          </a:p>
          <a:p>
            <a:pPr marL="742950" indent="-742950" algn="just">
              <a:buAutoNum type="arabicPeriod"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89917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003301"/>
            <a:ext cx="8918402" cy="50800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Качественная определенность текста в зарубежной лин-</a:t>
            </a:r>
            <a:br>
              <a:rPr lang="ru-RU" sz="4000" dirty="0"/>
            </a:br>
            <a:r>
              <a:rPr lang="ru-RU" sz="4000" dirty="0"/>
              <a:t>гвистической традиции называется </a:t>
            </a:r>
            <a:r>
              <a:rPr lang="ru-RU" sz="4000" i="1" dirty="0">
                <a:solidFill>
                  <a:srgbClr val="FF0000"/>
                </a:solidFill>
              </a:rPr>
              <a:t>текстуальностью</a:t>
            </a:r>
            <a:r>
              <a:rPr lang="ru-RU" sz="4000" dirty="0"/>
              <a:t>. </a:t>
            </a:r>
          </a:p>
          <a:p>
            <a:pPr marL="0" indent="723900" algn="just">
              <a:buNone/>
            </a:pPr>
            <a:r>
              <a:rPr lang="ru-RU" sz="4000" dirty="0"/>
              <a:t>Таким образом, </a:t>
            </a:r>
            <a:r>
              <a:rPr lang="ru-RU" sz="4000" b="1" dirty="0">
                <a:solidFill>
                  <a:srgbClr val="FF0000"/>
                </a:solidFill>
              </a:rPr>
              <a:t>текстуальность</a:t>
            </a:r>
            <a:r>
              <a:rPr lang="ru-RU" sz="4000" dirty="0"/>
              <a:t> есть совокупность сущностных свойств текста.</a:t>
            </a:r>
          </a:p>
        </p:txBody>
      </p:sp>
    </p:spTree>
    <p:extLst>
      <p:ext uri="{BB962C8B-B14F-4D97-AF65-F5344CB8AC3E}">
        <p14:creationId xmlns:p14="http://schemas.microsoft.com/office/powerpoint/2010/main" val="3301322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В отечественной науке в этой связи чаще говорится о </a:t>
            </a:r>
            <a:r>
              <a:rPr lang="ru-RU" sz="4000" dirty="0">
                <a:solidFill>
                  <a:srgbClr val="FF0000"/>
                </a:solidFill>
              </a:rPr>
              <a:t>категориях текста</a:t>
            </a:r>
            <a:r>
              <a:rPr lang="ru-RU" sz="4000" dirty="0"/>
              <a:t>. 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Традиция положена широко известной книгой </a:t>
            </a:r>
            <a:r>
              <a:rPr lang="ru-RU" sz="4000" dirty="0">
                <a:solidFill>
                  <a:srgbClr val="0070C0"/>
                </a:solidFill>
              </a:rPr>
              <a:t>И.Р.Гальперина</a:t>
            </a:r>
            <a:r>
              <a:rPr lang="ru-RU" sz="4000" dirty="0"/>
              <a:t> "</a:t>
            </a:r>
            <a:r>
              <a:rPr lang="ru-RU" sz="4000" dirty="0">
                <a:solidFill>
                  <a:srgbClr val="A3402F"/>
                </a:solidFill>
              </a:rPr>
              <a:t>Текст как объект лингвистического исследования</a:t>
            </a:r>
            <a:r>
              <a:rPr lang="ru-RU" sz="4000" dirty="0"/>
              <a:t>" (1981), в которой приводится перечень обязательных и факультативных категорий текста:</a:t>
            </a:r>
          </a:p>
        </p:txBody>
      </p:sp>
    </p:spTree>
    <p:extLst>
      <p:ext uri="{BB962C8B-B14F-4D97-AF65-F5344CB8AC3E}">
        <p14:creationId xmlns:p14="http://schemas.microsoft.com/office/powerpoint/2010/main" val="368433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/>
              <a:t> информативность,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/>
              <a:t> членимость,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/>
              <a:t> проспекция,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/>
              <a:t> ретроспекция,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/>
              <a:t> когезия,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/>
              <a:t> модальность,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/>
              <a:t> завершенность,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/>
              <a:t> подтекст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/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2573669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194800" cy="6096000"/>
          </a:xfrm>
        </p:spPr>
        <p:txBody>
          <a:bodyPr>
            <a:normAutofit lnSpcReduction="1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В последующие годы к ним добавлялись такие наиболее значимые и обсуждаемые категории, как </a:t>
            </a:r>
            <a:r>
              <a:rPr lang="ru-RU" sz="4000" b="1" dirty="0">
                <a:solidFill>
                  <a:srgbClr val="0070C0"/>
                </a:solidFill>
              </a:rPr>
              <a:t>художественное время и художественное пространство</a:t>
            </a:r>
            <a:r>
              <a:rPr lang="ru-RU" sz="4000" dirty="0"/>
              <a:t>  (хронотоп), </a:t>
            </a:r>
            <a:r>
              <a:rPr lang="ru-RU" sz="4000" b="1" dirty="0">
                <a:solidFill>
                  <a:srgbClr val="0070C0"/>
                </a:solidFill>
              </a:rPr>
              <a:t>адресованность</a:t>
            </a:r>
            <a:r>
              <a:rPr lang="ru-RU" sz="4000" dirty="0"/>
              <a:t>,  </a:t>
            </a:r>
            <a:r>
              <a:rPr lang="ru-RU" sz="4000" b="1" dirty="0">
                <a:solidFill>
                  <a:srgbClr val="0070C0"/>
                </a:solidFill>
              </a:rPr>
              <a:t>эмотивность</a:t>
            </a:r>
            <a:r>
              <a:rPr lang="ru-RU" sz="4000" dirty="0"/>
              <a:t> и др. 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В 1990-е г.г. в отечественной литературе отмечалось более 50 текстовых категорий.</a:t>
            </a:r>
          </a:p>
        </p:txBody>
      </p:sp>
    </p:spTree>
    <p:extLst>
      <p:ext uri="{BB962C8B-B14F-4D97-AF65-F5344CB8AC3E}">
        <p14:creationId xmlns:p14="http://schemas.microsoft.com/office/powerpoint/2010/main" val="156158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889001"/>
            <a:ext cx="8918402" cy="50165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en-US" sz="4000" dirty="0"/>
              <a:t>В зарубежной лингвистике вопрос о том</a:t>
            </a:r>
            <a:r>
              <a:rPr lang="ru-RU" sz="4000" dirty="0"/>
              <a:t>, </a:t>
            </a:r>
            <a:r>
              <a:rPr lang="en-US" sz="4000" dirty="0"/>
              <a:t>каким критериям должен отвечать текст</a:t>
            </a:r>
            <a:r>
              <a:rPr lang="ru-RU" sz="4000" dirty="0"/>
              <a:t>, </a:t>
            </a:r>
            <a:r>
              <a:rPr lang="en-US" sz="4000" dirty="0"/>
              <a:t>был изначально поставлен и раскрыт наиболее полно В</a:t>
            </a:r>
            <a:r>
              <a:rPr lang="ru-RU" sz="4000" dirty="0"/>
              <a:t>. </a:t>
            </a:r>
            <a:r>
              <a:rPr lang="en-US" sz="4000" dirty="0"/>
              <a:t>Дресслером и Р</a:t>
            </a:r>
            <a:r>
              <a:rPr lang="ru-RU" sz="4000" dirty="0"/>
              <a:t>.-</a:t>
            </a:r>
            <a:r>
              <a:rPr lang="en-US" sz="4000" dirty="0"/>
              <a:t>А</a:t>
            </a:r>
            <a:r>
              <a:rPr lang="ru-RU" sz="4000" dirty="0"/>
              <a:t>. </a:t>
            </a:r>
            <a:r>
              <a:rPr lang="en-US" sz="4000" dirty="0"/>
              <a:t>де Бограндом в их</a:t>
            </a:r>
            <a:r>
              <a:rPr lang="ru-RU" sz="4000" dirty="0"/>
              <a:t> «</a:t>
            </a:r>
            <a:r>
              <a:rPr lang="en-US" sz="4000" dirty="0"/>
              <a:t>Лингвистике текста</a:t>
            </a:r>
            <a:r>
              <a:rPr lang="ru-RU" sz="4000" dirty="0"/>
              <a:t>» (1981).</a:t>
            </a:r>
          </a:p>
        </p:txBody>
      </p:sp>
    </p:spTree>
    <p:extLst>
      <p:ext uri="{BB962C8B-B14F-4D97-AF65-F5344CB8AC3E}">
        <p14:creationId xmlns:p14="http://schemas.microsoft.com/office/powerpoint/2010/main" val="2043981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 lnSpcReduction="1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en-US" sz="4000" dirty="0"/>
              <a:t>В качестве</a:t>
            </a:r>
            <a:r>
              <a:rPr lang="ru-RU" sz="4000" dirty="0"/>
              <a:t> </a:t>
            </a:r>
            <a:r>
              <a:rPr lang="en-US" sz="4000" dirty="0"/>
              <a:t>базовых свойств текста </a:t>
            </a:r>
            <a:r>
              <a:rPr lang="ru-RU" sz="4000" dirty="0"/>
              <a:t>этими учёными</a:t>
            </a:r>
            <a:r>
              <a:rPr lang="en-US" sz="4000" dirty="0"/>
              <a:t> называ</a:t>
            </a:r>
            <a:r>
              <a:rPr lang="ru-RU" sz="4000" dirty="0"/>
              <a:t>ются 7 </a:t>
            </a:r>
            <a:r>
              <a:rPr lang="en-US" sz="4000" dirty="0"/>
              <a:t>признаков</a:t>
            </a:r>
            <a:r>
              <a:rPr lang="ru-RU" sz="4000" dirty="0"/>
              <a:t>: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/>
              <a:t> </a:t>
            </a:r>
            <a:r>
              <a:rPr lang="en-US" sz="4000" dirty="0"/>
              <a:t>ког</a:t>
            </a:r>
            <a:r>
              <a:rPr lang="en-US" sz="4000" b="1" dirty="0"/>
              <a:t>е</a:t>
            </a:r>
            <a:r>
              <a:rPr lang="en-US" sz="4000" dirty="0"/>
              <a:t>зи</a:t>
            </a:r>
            <a:r>
              <a:rPr lang="ru-RU" sz="4000" dirty="0"/>
              <a:t>я,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/>
              <a:t> </a:t>
            </a:r>
            <a:r>
              <a:rPr lang="en-US" sz="4000" dirty="0"/>
              <a:t>когерентность</a:t>
            </a:r>
            <a:r>
              <a:rPr lang="ru-RU" sz="4000" dirty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/>
              <a:t> </a:t>
            </a:r>
            <a:r>
              <a:rPr lang="en-US" sz="4000" dirty="0"/>
              <a:t>интенциональность</a:t>
            </a:r>
            <a:r>
              <a:rPr lang="ru-RU" sz="4000" dirty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/>
              <a:t> </a:t>
            </a:r>
            <a:r>
              <a:rPr lang="en-US" sz="4000" dirty="0"/>
              <a:t>адресованность</a:t>
            </a:r>
            <a:r>
              <a:rPr lang="ru-RU" sz="4000" dirty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/>
              <a:t> </a:t>
            </a:r>
            <a:r>
              <a:rPr lang="en-US" sz="4000" dirty="0"/>
              <a:t>информативность</a:t>
            </a:r>
            <a:r>
              <a:rPr lang="ru-RU" sz="4000" dirty="0"/>
              <a:t>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/>
              <a:t> </a:t>
            </a:r>
            <a:r>
              <a:rPr lang="en-US" sz="4000" dirty="0"/>
              <a:t>ситуативность</a:t>
            </a:r>
            <a:r>
              <a:rPr lang="ru-RU" sz="4000" dirty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/>
              <a:t> </a:t>
            </a:r>
            <a:r>
              <a:rPr lang="en-US" sz="4000" dirty="0"/>
              <a:t>интертекстуальность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2126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К</a:t>
            </a:r>
            <a:r>
              <a:rPr lang="en-US" sz="4000" b="1" dirty="0">
                <a:solidFill>
                  <a:srgbClr val="0070C0"/>
                </a:solidFill>
              </a:rPr>
              <a:t>огезия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― </a:t>
            </a:r>
            <a:r>
              <a:rPr lang="en-US" sz="4000" dirty="0"/>
              <a:t>это </a:t>
            </a:r>
            <a:r>
              <a:rPr lang="en-US" sz="4000" b="1" dirty="0"/>
              <a:t>взаимосвязь</a:t>
            </a:r>
            <a:r>
              <a:rPr lang="en-US" sz="4000" dirty="0"/>
              <a:t> </a:t>
            </a:r>
            <a:r>
              <a:rPr lang="en-US" sz="4000" b="1" dirty="0"/>
              <a:t>компонентов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поверхностной структуры текста</a:t>
            </a:r>
            <a:r>
              <a:rPr lang="ru-RU" sz="4000" dirty="0"/>
              <a:t>: </a:t>
            </a:r>
            <a:r>
              <a:rPr lang="en-US" sz="4000" dirty="0"/>
              <a:t>грамматико</a:t>
            </a:r>
            <a:r>
              <a:rPr lang="ru-RU" sz="4000" dirty="0"/>
              <a:t>-</a:t>
            </a:r>
            <a:r>
              <a:rPr lang="en-US" sz="4000" dirty="0"/>
              <a:t>синтаксическая</a:t>
            </a:r>
            <a:r>
              <a:rPr lang="ru-RU" sz="4000" dirty="0"/>
              <a:t>, </a:t>
            </a:r>
            <a:r>
              <a:rPr lang="en-US" sz="4000" dirty="0"/>
              <a:t>лексическая</a:t>
            </a:r>
            <a:r>
              <a:rPr lang="ru-RU" sz="4000" dirty="0"/>
              <a:t>, </a:t>
            </a:r>
            <a:r>
              <a:rPr lang="en-US" sz="4000" dirty="0"/>
              <a:t>ритмическая</a:t>
            </a:r>
            <a:r>
              <a:rPr lang="ru-RU" sz="4000" dirty="0"/>
              <a:t>, </a:t>
            </a:r>
            <a:r>
              <a:rPr lang="en-US" sz="4000" dirty="0"/>
              <a:t>графическая</a:t>
            </a:r>
            <a:r>
              <a:rPr lang="ru-RU" sz="4000" dirty="0"/>
              <a:t>. В иной терминологии этот признак текста называется </a:t>
            </a:r>
          </a:p>
          <a:p>
            <a:pPr marL="0" indent="723900" algn="ctr">
              <a:buNone/>
            </a:pPr>
            <a:r>
              <a:rPr lang="ru-RU" sz="5400" dirty="0">
                <a:solidFill>
                  <a:srgbClr val="0070C0"/>
                </a:solidFill>
              </a:rPr>
              <a:t>внешняя связность</a:t>
            </a:r>
            <a:r>
              <a:rPr lang="ru-RU" sz="3200" dirty="0">
                <a:solidFill>
                  <a:srgbClr val="002060"/>
                </a:solidFill>
              </a:rPr>
              <a:t>.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77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100" y="1739901"/>
            <a:ext cx="8918402" cy="2501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Внешняя (локальная)</a:t>
            </a:r>
            <a:r>
              <a:rPr lang="ru-RU" sz="4000" dirty="0"/>
              <a:t> связность проявляется через </a:t>
            </a:r>
            <a:r>
              <a:rPr lang="ru-RU" sz="4000" b="1" dirty="0"/>
              <a:t>формальную</a:t>
            </a:r>
            <a:r>
              <a:rPr lang="ru-RU" sz="4000" dirty="0"/>
              <a:t> </a:t>
            </a:r>
            <a:r>
              <a:rPr lang="ru-RU" sz="4000" b="1" dirty="0"/>
              <a:t>зависимость</a:t>
            </a:r>
            <a:r>
              <a:rPr lang="ru-RU" sz="4000" dirty="0"/>
              <a:t> компонентов текста. </a:t>
            </a:r>
          </a:p>
        </p:txBody>
      </p:sp>
    </p:spTree>
    <p:extLst>
      <p:ext uri="{BB962C8B-B14F-4D97-AF65-F5344CB8AC3E}">
        <p14:creationId xmlns:p14="http://schemas.microsoft.com/office/powerpoint/2010/main" val="2144026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65201"/>
            <a:ext cx="8596668" cy="5076162"/>
          </a:xfrm>
        </p:spPr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ru-RU" sz="4000" dirty="0"/>
              <a:t>Она определяется межфразовыми синтаксическими связями (вводно-модальными и местоименными словами, </a:t>
            </a:r>
            <a:r>
              <a:rPr lang="ru-RU" sz="4000" dirty="0" err="1"/>
              <a:t>видо</a:t>
            </a:r>
            <a:r>
              <a:rPr lang="ru-RU" sz="4000" dirty="0"/>
              <a:t>-временными формами глаголов, лексическими повторами, порядком слов, союзами и т.д.).</a:t>
            </a:r>
          </a:p>
        </p:txBody>
      </p:sp>
    </p:spTree>
    <p:extLst>
      <p:ext uri="{BB962C8B-B14F-4D97-AF65-F5344CB8AC3E}">
        <p14:creationId xmlns:p14="http://schemas.microsoft.com/office/powerpoint/2010/main" val="2333390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5080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Когерентность</a:t>
            </a:r>
            <a:r>
              <a:rPr lang="ru-RU" sz="4000" dirty="0"/>
              <a:t> ― семантико-</a:t>
            </a:r>
            <a:br>
              <a:rPr lang="ru-RU" sz="4000" dirty="0"/>
            </a:br>
            <a:r>
              <a:rPr lang="ru-RU" sz="4000" dirty="0"/>
              <a:t>когнитивная связность, </a:t>
            </a:r>
            <a:r>
              <a:rPr lang="ru-RU" sz="4000" b="1" dirty="0"/>
              <a:t>смысловая цельность</a:t>
            </a:r>
            <a:r>
              <a:rPr lang="ru-RU" sz="4000" dirty="0"/>
              <a:t>. В иной терминологии определяется как </a:t>
            </a:r>
          </a:p>
          <a:p>
            <a:pPr marL="0" indent="723900" algn="ctr">
              <a:buNone/>
            </a:pPr>
            <a:r>
              <a:rPr lang="ru-RU" sz="5400" b="1" dirty="0">
                <a:solidFill>
                  <a:srgbClr val="0070C0"/>
                </a:solidFill>
              </a:rPr>
              <a:t>внутренняя</a:t>
            </a:r>
            <a:r>
              <a:rPr lang="ru-RU" sz="5400" dirty="0"/>
              <a:t> </a:t>
            </a:r>
            <a:r>
              <a:rPr lang="ru-RU" sz="5400" dirty="0">
                <a:solidFill>
                  <a:srgbClr val="0070C0"/>
                </a:solidFill>
              </a:rPr>
              <a:t>(</a:t>
            </a:r>
            <a:r>
              <a:rPr lang="ru-RU" sz="5400" b="1" dirty="0">
                <a:solidFill>
                  <a:srgbClr val="0070C0"/>
                </a:solidFill>
              </a:rPr>
              <a:t>глобальная) связность</a:t>
            </a:r>
            <a:r>
              <a:rPr lang="ru-RU" sz="4400" b="1" dirty="0">
                <a:solidFill>
                  <a:srgbClr val="0070C0"/>
                </a:solidFill>
              </a:rPr>
              <a:t>.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023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889001"/>
            <a:ext cx="8918402" cy="4914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400" dirty="0"/>
              <a:t>В </a:t>
            </a:r>
            <a:r>
              <a:rPr lang="ru-RU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семиотике</a:t>
            </a:r>
            <a:r>
              <a:rPr lang="ru-RU" sz="4400" dirty="0"/>
              <a:t> под текстом понимается </a:t>
            </a:r>
            <a:r>
              <a:rPr lang="ru-RU" sz="4400" dirty="0">
                <a:solidFill>
                  <a:srgbClr val="FF0000"/>
                </a:solidFill>
              </a:rPr>
              <a:t>осмысленная последовательность любых знаков</a:t>
            </a:r>
            <a:r>
              <a:rPr lang="ru-RU" sz="4400" dirty="0"/>
              <a:t>, любая форма коммуникации, в том числе обряд, танец, ритуал и т.п.</a:t>
            </a:r>
          </a:p>
        </p:txBody>
      </p:sp>
    </p:spTree>
    <p:extLst>
      <p:ext uri="{BB962C8B-B14F-4D97-AF65-F5344CB8AC3E}">
        <p14:creationId xmlns:p14="http://schemas.microsoft.com/office/powerpoint/2010/main" val="1523340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066801"/>
            <a:ext cx="9296400" cy="54609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800" dirty="0">
                <a:solidFill>
                  <a:srgbClr val="0070C0"/>
                </a:solidFill>
              </a:rPr>
              <a:t>Внутренняя связность (смысловая цельность) </a:t>
            </a:r>
            <a:r>
              <a:rPr lang="ru-RU" sz="4800" dirty="0">
                <a:solidFill>
                  <a:srgbClr val="002060"/>
                </a:solidFill>
              </a:rPr>
              <a:t>заключается в </a:t>
            </a:r>
            <a:r>
              <a:rPr lang="ru-RU" sz="4800" b="1" dirty="0"/>
              <a:t>единстве темы</a:t>
            </a:r>
            <a:r>
              <a:rPr lang="ru-RU" sz="4800" dirty="0"/>
              <a:t> и проявляется через ключевые слова, тематически и концептуально объединяющие текст и его фрагменты. </a:t>
            </a:r>
          </a:p>
        </p:txBody>
      </p:sp>
    </p:spTree>
    <p:extLst>
      <p:ext uri="{BB962C8B-B14F-4D97-AF65-F5344CB8AC3E}">
        <p14:creationId xmlns:p14="http://schemas.microsoft.com/office/powerpoint/2010/main" val="2346257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6070600"/>
          </a:xfrm>
        </p:spPr>
        <p:txBody>
          <a:bodyPr>
            <a:normAutofit fontScale="92500"/>
          </a:bodyPr>
          <a:lstStyle/>
          <a:p>
            <a:pPr marL="0" indent="723900" algn="just">
              <a:buNone/>
            </a:pPr>
            <a:r>
              <a:rPr lang="en-US" sz="4400" b="1" dirty="0" err="1">
                <a:solidFill>
                  <a:srgbClr val="0070C0"/>
                </a:solidFill>
              </a:rPr>
              <a:t>Интенциональность</a:t>
            </a:r>
            <a:r>
              <a:rPr lang="ru-RU" sz="4000" dirty="0"/>
              <a:t> ― </a:t>
            </a:r>
            <a:r>
              <a:rPr lang="en-US" sz="4000" dirty="0" err="1"/>
              <a:t>обусловленность</a:t>
            </a:r>
            <a:r>
              <a:rPr lang="en-US" sz="4000" dirty="0"/>
              <a:t> </a:t>
            </a:r>
            <a:r>
              <a:rPr lang="en-US" sz="4000" dirty="0" err="1"/>
              <a:t>текстового</a:t>
            </a:r>
            <a:r>
              <a:rPr lang="en-US" sz="4000" dirty="0"/>
              <a:t> </a:t>
            </a:r>
            <a:r>
              <a:rPr lang="en-US" sz="4000" dirty="0" err="1"/>
              <a:t>целого</a:t>
            </a:r>
            <a:r>
              <a:rPr lang="ru-RU" sz="4000" dirty="0"/>
              <a:t> </a:t>
            </a:r>
            <a:r>
              <a:rPr lang="en-US" sz="4000" dirty="0"/>
              <a:t>коммуникативной </a:t>
            </a:r>
            <a:r>
              <a:rPr lang="en-US" sz="4000" dirty="0" err="1"/>
              <a:t>целью</a:t>
            </a:r>
            <a:r>
              <a:rPr lang="ru-RU" sz="4000" dirty="0"/>
              <a:t>. Создавая текст, автор </a:t>
            </a:r>
            <a:r>
              <a:rPr lang="ru-RU" sz="4000" dirty="0">
                <a:solidFill>
                  <a:srgbClr val="00B050"/>
                </a:solidFill>
              </a:rPr>
              <a:t>предвосхищает желательный для него результат коммуникации</a:t>
            </a:r>
            <a:r>
              <a:rPr lang="ru-RU" sz="4000" dirty="0"/>
              <a:t> и языковыми∕ неязыковыми средствами </a:t>
            </a:r>
            <a:r>
              <a:rPr lang="ru-RU" sz="4000" b="1" dirty="0"/>
              <a:t>выражает направленность</a:t>
            </a:r>
            <a:r>
              <a:rPr lang="ru-RU" sz="4000" dirty="0"/>
              <a:t> сознания на этот результат, то есть выражает </a:t>
            </a:r>
            <a:r>
              <a:rPr lang="ru-RU" sz="4000" b="1" dirty="0"/>
              <a:t>интенцию</a:t>
            </a:r>
            <a:r>
              <a:rPr lang="ru-RU" sz="4000" dirty="0"/>
              <a:t> (коммуникативное намерение).</a:t>
            </a:r>
          </a:p>
        </p:txBody>
      </p:sp>
    </p:spTree>
    <p:extLst>
      <p:ext uri="{BB962C8B-B14F-4D97-AF65-F5344CB8AC3E}">
        <p14:creationId xmlns:p14="http://schemas.microsoft.com/office/powerpoint/2010/main" val="1846729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А</a:t>
            </a:r>
            <a:r>
              <a:rPr lang="en-US" sz="4000" b="1" dirty="0">
                <a:solidFill>
                  <a:srgbClr val="0070C0"/>
                </a:solidFill>
              </a:rPr>
              <a:t>дресованность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связывается с воспринимаемостью текста адресатом и заключается в   </a:t>
            </a:r>
            <a:r>
              <a:rPr lang="ru-RU" sz="4000" dirty="0">
                <a:solidFill>
                  <a:srgbClr val="92D050"/>
                </a:solidFill>
              </a:rPr>
              <a:t>опредмечивании представлений адресанта об адресате</a:t>
            </a:r>
            <a:r>
              <a:rPr lang="ru-RU" sz="4000" dirty="0"/>
              <a:t>, </a:t>
            </a:r>
            <a:r>
              <a:rPr lang="ru-RU" sz="4000" dirty="0">
                <a:solidFill>
                  <a:srgbClr val="FF0000"/>
                </a:solidFill>
              </a:rPr>
              <a:t>в комплексе текстовых ключей-подсказок</a:t>
            </a:r>
            <a:r>
              <a:rPr lang="ru-RU" sz="4000" dirty="0">
                <a:solidFill>
                  <a:schemeClr val="tx1"/>
                </a:solidFill>
              </a:rPr>
              <a:t>,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/>
              <a:t>направляющих адресата к верному истолкованию содержания текста и авторской интенции. </a:t>
            </a:r>
          </a:p>
        </p:txBody>
      </p:sp>
    </p:spTree>
    <p:extLst>
      <p:ext uri="{BB962C8B-B14F-4D97-AF65-F5344CB8AC3E}">
        <p14:creationId xmlns:p14="http://schemas.microsoft.com/office/powerpoint/2010/main" val="2732753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612901"/>
            <a:ext cx="9423400" cy="3200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Информативность</a:t>
            </a:r>
            <a:r>
              <a:rPr lang="ru-RU" sz="4000" dirty="0"/>
              <a:t> связывается с новизной и неожиданностью</a:t>
            </a:r>
            <a:r>
              <a:rPr lang="ru-RU" sz="4000"/>
              <a:t>, которые </a:t>
            </a:r>
            <a:r>
              <a:rPr lang="ru-RU" sz="4000" dirty="0"/>
              <a:t>предопределяют эффективность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21525506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419100"/>
            <a:ext cx="9512300" cy="6337300"/>
          </a:xfrm>
        </p:spPr>
        <p:txBody>
          <a:bodyPr>
            <a:normAutofit fontScale="92500" lnSpcReduction="1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Информирование средствами языка начинается с экстралингвистических категорий и проходит стадии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кодирования,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отправления,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возможных искажений,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получения,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декодирования,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расширения,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понимания,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реализации, то есть действия в соответствии с информацией.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4000" dirty="0"/>
          </a:p>
          <a:p>
            <a:pPr marL="0" indent="72390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76936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003301"/>
            <a:ext cx="9232900" cy="5460999"/>
          </a:xfrm>
        </p:spPr>
        <p:txBody>
          <a:bodyPr>
            <a:normAutofit lnSpcReduction="10000"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Ситуативность</a:t>
            </a:r>
            <a:r>
              <a:rPr lang="ru-RU" sz="4000" dirty="0"/>
              <a:t> характеризует </a:t>
            </a:r>
            <a:r>
              <a:rPr lang="ru-RU" sz="4000" b="1" dirty="0">
                <a:solidFill>
                  <a:srgbClr val="FF0000"/>
                </a:solidFill>
              </a:rPr>
              <a:t>соотнесенность</a:t>
            </a:r>
            <a:r>
              <a:rPr lang="ru-RU" sz="4000" dirty="0"/>
              <a:t> текста с релевантными </a:t>
            </a:r>
            <a:r>
              <a:rPr lang="ru-RU" sz="4000" dirty="0">
                <a:solidFill>
                  <a:srgbClr val="FF0000"/>
                </a:solidFill>
              </a:rPr>
              <a:t>факторами коммуникативной ситуации </a:t>
            </a:r>
            <a:r>
              <a:rPr lang="ru-RU" sz="4000" dirty="0"/>
              <a:t>его порождения (временем создания, условиями создания, авторскими установками и направленностями, возможностями восприятия текста адресатом и др.).</a:t>
            </a:r>
          </a:p>
        </p:txBody>
      </p:sp>
    </p:spTree>
    <p:extLst>
      <p:ext uri="{BB962C8B-B14F-4D97-AF65-F5344CB8AC3E}">
        <p14:creationId xmlns:p14="http://schemas.microsoft.com/office/powerpoint/2010/main" val="41235366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469900"/>
            <a:ext cx="10172700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И</a:t>
            </a:r>
            <a:r>
              <a:rPr lang="en-US" sz="4000" b="1" dirty="0">
                <a:solidFill>
                  <a:srgbClr val="0070C0"/>
                </a:solidFill>
              </a:rPr>
              <a:t>нтертекстуальность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― </a:t>
            </a:r>
            <a:r>
              <a:rPr lang="en-US" sz="4000" dirty="0"/>
              <a:t>предполагает </a:t>
            </a:r>
            <a:r>
              <a:rPr lang="ru-RU" sz="4000" dirty="0">
                <a:solidFill>
                  <a:srgbClr val="FF0000"/>
                </a:solidFill>
              </a:rPr>
              <a:t>соотнесённость текста с другими текстами или отдельного текста с типом текста</a:t>
            </a:r>
            <a:r>
              <a:rPr lang="ru-RU" sz="4000" dirty="0"/>
              <a:t>. Определятся иногда как </a:t>
            </a:r>
            <a:r>
              <a:rPr lang="en-US" sz="4000" dirty="0"/>
              <a:t>воспроизводимость в конкретном текстовом экземпляре инвариантных признаков</a:t>
            </a:r>
            <a:r>
              <a:rPr lang="ru-RU" sz="4000" dirty="0"/>
              <a:t>, </a:t>
            </a:r>
            <a:r>
              <a:rPr lang="en-US" sz="4000" dirty="0"/>
              <a:t>определяемых моделью его текстопостроени</a:t>
            </a:r>
            <a:r>
              <a:rPr lang="ru-RU" sz="4000" dirty="0"/>
              <a:t>я.</a:t>
            </a:r>
          </a:p>
        </p:txBody>
      </p:sp>
    </p:spTree>
    <p:extLst>
      <p:ext uri="{BB962C8B-B14F-4D97-AF65-F5344CB8AC3E}">
        <p14:creationId xmlns:p14="http://schemas.microsoft.com/office/powerpoint/2010/main" val="2013097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1"/>
            <a:ext cx="8918402" cy="53594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Сложность этого явления исходит из </a:t>
            </a:r>
            <a:r>
              <a:rPr lang="ru-RU" sz="4000" dirty="0">
                <a:solidFill>
                  <a:srgbClr val="0070C0"/>
                </a:solidFill>
              </a:rPr>
              <a:t>обязательности включения текста в </a:t>
            </a:r>
            <a:r>
              <a:rPr lang="ru-RU" sz="4000" u="sng" dirty="0">
                <a:solidFill>
                  <a:srgbClr val="0070C0"/>
                </a:solidFill>
              </a:rPr>
              <a:t>новое культурное поле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и </a:t>
            </a:r>
            <a:r>
              <a:rPr lang="ru-RU" sz="4000" u="sng" dirty="0">
                <a:solidFill>
                  <a:srgbClr val="FF0000"/>
                </a:solidFill>
              </a:rPr>
              <a:t>нескончаемости обновления смыслов в новых контекстах</a:t>
            </a:r>
            <a:r>
              <a:rPr lang="ru-RU" sz="4000" dirty="0"/>
              <a:t>, в реинтерпретации произведения разными реципиентами.</a:t>
            </a:r>
          </a:p>
        </p:txBody>
      </p:sp>
    </p:spTree>
    <p:extLst>
      <p:ext uri="{BB962C8B-B14F-4D97-AF65-F5344CB8AC3E}">
        <p14:creationId xmlns:p14="http://schemas.microsoft.com/office/powerpoint/2010/main" val="1801683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1079501"/>
            <a:ext cx="9842500" cy="4076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Сведение интертекстуальности к </a:t>
            </a:r>
            <a:r>
              <a:rPr lang="ru-RU" sz="4000" dirty="0">
                <a:solidFill>
                  <a:srgbClr val="0070C0"/>
                </a:solidFill>
              </a:rPr>
              <a:t>текстовым вербальным включениям </a:t>
            </a:r>
            <a:r>
              <a:rPr lang="ru-RU" sz="4000" dirty="0"/>
              <a:t>(цитатам, аллюзиям, реминисценциям) оправдывается прикладным значением исследования и традиционно трактуется как ее </a:t>
            </a:r>
            <a:r>
              <a:rPr lang="ru-RU" sz="4000" b="1" dirty="0"/>
              <a:t>узкое понимание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53558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003301"/>
            <a:ext cx="9169400" cy="5740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Более </a:t>
            </a:r>
            <a:r>
              <a:rPr lang="ru-RU" sz="4000" b="1" dirty="0"/>
              <a:t>широкий взгляд </a:t>
            </a:r>
            <a:r>
              <a:rPr lang="ru-RU" sz="4000" dirty="0"/>
              <a:t>на проблему заставляет видеть в интертекстуальности </a:t>
            </a:r>
            <a:r>
              <a:rPr lang="ru-RU" sz="4000" dirty="0">
                <a:solidFill>
                  <a:srgbClr val="FF0000"/>
                </a:solidFill>
              </a:rPr>
              <a:t>онтологическое свойство текста, каждый элемент которого находится в разнообразных смысловых перекличках с иными текстами</a:t>
            </a:r>
            <a:r>
              <a:rPr lang="ru-RU" sz="4000" dirty="0"/>
              <a:t>.</a:t>
            </a:r>
          </a:p>
          <a:p>
            <a:pPr marL="0" indent="723900" algn="just">
              <a:buNone/>
            </a:pPr>
            <a:endParaRPr lang="ru-RU" sz="40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90600" y="5499100"/>
            <a:ext cx="80391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Р. Барт: «Каждый текст есть интертекст».</a:t>
            </a:r>
          </a:p>
        </p:txBody>
      </p:sp>
    </p:spTree>
    <p:extLst>
      <p:ext uri="{BB962C8B-B14F-4D97-AF65-F5344CB8AC3E}">
        <p14:creationId xmlns:p14="http://schemas.microsoft.com/office/powerpoint/2010/main" val="334131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723900"/>
            <a:ext cx="8918402" cy="53212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Обыденное понимание текста совпадает с узким пониманием текста, принятым некоторыми лингвистами (И.Р. Гальпериным, З.Я. Тураевой), ― </a:t>
            </a:r>
            <a:r>
              <a:rPr lang="ru-RU" sz="4000" b="1" dirty="0">
                <a:solidFill>
                  <a:srgbClr val="00B0F0"/>
                </a:solidFill>
              </a:rPr>
              <a:t>это </a:t>
            </a:r>
            <a:r>
              <a:rPr lang="ru-RU" sz="4000" b="1" u="sng" dirty="0">
                <a:solidFill>
                  <a:srgbClr val="00B0F0"/>
                </a:solidFill>
              </a:rPr>
              <a:t>фиксированное на письме </a:t>
            </a:r>
            <a:r>
              <a:rPr lang="ru-RU" sz="4000" b="1" dirty="0">
                <a:solidFill>
                  <a:srgbClr val="00B0F0"/>
                </a:solidFill>
              </a:rPr>
              <a:t>речетворческое произведение.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34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Признание теоретической значимости изложенной концепции отнюдь не исключает возможности ее дополнения, уточнения и критической интерпретации. Дискуссии о составе сущностных признаков текста возникали изначально, отмечаются и ныне.</a:t>
            </a:r>
          </a:p>
        </p:txBody>
      </p:sp>
    </p:spTree>
    <p:extLst>
      <p:ext uri="{BB962C8B-B14F-4D97-AF65-F5344CB8AC3E}">
        <p14:creationId xmlns:p14="http://schemas.microsoft.com/office/powerpoint/2010/main" val="21451563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934" y="1803400"/>
            <a:ext cx="8847666" cy="3263900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dirty="0"/>
              <a:t>3. Дискуссионные вопросы в определении базовых категорий текста </a:t>
            </a:r>
          </a:p>
        </p:txBody>
      </p:sp>
    </p:spTree>
    <p:extLst>
      <p:ext uri="{BB962C8B-B14F-4D97-AF65-F5344CB8AC3E}">
        <p14:creationId xmlns:p14="http://schemas.microsoft.com/office/powerpoint/2010/main" val="34263057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715963"/>
            <a:ext cx="8918402" cy="3327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                   1. </a:t>
            </a:r>
            <a:r>
              <a:rPr lang="en-US" sz="4000" dirty="0"/>
              <a:t>В традиционных представлениях текст</a:t>
            </a:r>
            <a:r>
              <a:rPr lang="ru-RU" sz="4000" dirty="0"/>
              <a:t> ― </a:t>
            </a:r>
            <a:r>
              <a:rPr lang="en-US" sz="4000" dirty="0"/>
              <a:t>это </a:t>
            </a:r>
            <a:r>
              <a:rPr lang="en-US" sz="4000" b="1" u="sng" dirty="0">
                <a:solidFill>
                  <a:srgbClr val="0070C0"/>
                </a:solidFill>
              </a:rPr>
              <a:t>завершенная</a:t>
            </a:r>
            <a:r>
              <a:rPr lang="en-US" sz="4000" b="1" dirty="0">
                <a:solidFill>
                  <a:srgbClr val="0070C0"/>
                </a:solidFill>
              </a:rPr>
              <a:t> последовательно</a:t>
            </a:r>
            <a:r>
              <a:rPr lang="ru-RU" sz="4000" b="1" dirty="0">
                <a:solidFill>
                  <a:srgbClr val="0070C0"/>
                </a:solidFill>
              </a:rPr>
              <a:t>с</a:t>
            </a:r>
            <a:r>
              <a:rPr lang="en-US" sz="4000" b="1" dirty="0">
                <a:solidFill>
                  <a:srgbClr val="0070C0"/>
                </a:solidFill>
              </a:rPr>
              <a:t>ть </a:t>
            </a:r>
            <a:r>
              <a:rPr lang="en-US" sz="4000" dirty="0"/>
              <a:t>языковых и</a:t>
            </a:r>
            <a:r>
              <a:rPr lang="ru-RU" sz="4000" dirty="0"/>
              <a:t>/</a:t>
            </a:r>
            <a:r>
              <a:rPr lang="en-US" sz="4000" dirty="0"/>
              <a:t>или неязыковых знаков</a:t>
            </a:r>
            <a:r>
              <a:rPr lang="ru-RU" sz="4000" dirty="0"/>
              <a:t>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4043362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411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050" y="1555751"/>
            <a:ext cx="8918402" cy="34290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Сегодня, однако, существуют </a:t>
            </a:r>
            <a:r>
              <a:rPr lang="ru-RU" sz="4000" dirty="0">
                <a:solidFill>
                  <a:srgbClr val="FF0000"/>
                </a:solidFill>
              </a:rPr>
              <a:t>тексты без формально обозначенных границ</a:t>
            </a:r>
            <a:r>
              <a:rPr lang="ru-RU" sz="4000" dirty="0"/>
              <a:t>, то есть незавершенные. </a:t>
            </a:r>
          </a:p>
        </p:txBody>
      </p:sp>
    </p:spTree>
    <p:extLst>
      <p:ext uri="{BB962C8B-B14F-4D97-AF65-F5344CB8AC3E}">
        <p14:creationId xmlns:p14="http://schemas.microsoft.com/office/powerpoint/2010/main" val="2911183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358901"/>
            <a:ext cx="8918402" cy="3746499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Примером тому служат:</a:t>
            </a:r>
          </a:p>
          <a:p>
            <a:pPr marL="0" indent="723900" algn="just">
              <a:buNone/>
            </a:pPr>
            <a:r>
              <a:rPr lang="ru-RU" sz="4000" dirty="0"/>
              <a:t>1) </a:t>
            </a:r>
            <a:r>
              <a:rPr lang="ru-RU" sz="4000" b="1" dirty="0">
                <a:solidFill>
                  <a:srgbClr val="FFC000"/>
                </a:solidFill>
              </a:rPr>
              <a:t>чаты</a:t>
            </a:r>
            <a:r>
              <a:rPr lang="ru-RU" sz="4000" dirty="0"/>
              <a:t> в Интернете без видимых признаков завершенности сообщения;</a:t>
            </a:r>
          </a:p>
        </p:txBody>
      </p:sp>
    </p:spTree>
    <p:extLst>
      <p:ext uri="{BB962C8B-B14F-4D97-AF65-F5344CB8AC3E}">
        <p14:creationId xmlns:p14="http://schemas.microsoft.com/office/powerpoint/2010/main" val="21124285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244601"/>
            <a:ext cx="8918402" cy="44450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2) появляющиеся в глобальной Сети </a:t>
            </a:r>
            <a:r>
              <a:rPr lang="ru-RU" sz="4000" b="1" dirty="0">
                <a:solidFill>
                  <a:srgbClr val="FFC000"/>
                </a:solidFill>
              </a:rPr>
              <a:t>романы</a:t>
            </a:r>
            <a:r>
              <a:rPr lang="ru-RU" sz="4000" dirty="0"/>
              <a:t>, написание которых продолжается различными авторами, входящими в Сеть; такие романы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не имеют сигналов законченности.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1704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1447801"/>
            <a:ext cx="8918402" cy="30226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800" dirty="0"/>
              <a:t>Актуальным объектом лингвистического анализа стало понятие </a:t>
            </a:r>
            <a:r>
              <a:rPr lang="ru-RU" sz="4800" i="1" dirty="0">
                <a:solidFill>
                  <a:srgbClr val="0070C0"/>
                </a:solidFill>
              </a:rPr>
              <a:t>гипертекст</a:t>
            </a:r>
            <a:r>
              <a:rPr lang="ru-RU" sz="4800" dirty="0"/>
              <a:t>. </a:t>
            </a:r>
          </a:p>
          <a:p>
            <a:pPr marL="0" indent="723900" algn="just">
              <a:buNone/>
            </a:pP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6875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800" dirty="0"/>
              <a:t>Понятие </a:t>
            </a:r>
            <a:r>
              <a:rPr lang="ru-RU" sz="4800" b="1" dirty="0"/>
              <a:t>гипертекст</a:t>
            </a:r>
            <a:r>
              <a:rPr lang="ru-RU" sz="4800" dirty="0"/>
              <a:t> разрушает сложившееся представление о тексте как линейно упорядоченном, обладающем </a:t>
            </a:r>
            <a:r>
              <a:rPr lang="ru-RU" sz="4800" b="1" dirty="0">
                <a:solidFill>
                  <a:srgbClr val="FFC000"/>
                </a:solidFill>
              </a:rPr>
              <a:t>формальной связностью </a:t>
            </a:r>
            <a:r>
              <a:rPr lang="ru-RU" sz="4800" dirty="0"/>
              <a:t>единстве.</a:t>
            </a:r>
          </a:p>
        </p:txBody>
      </p:sp>
    </p:spTree>
    <p:extLst>
      <p:ext uri="{BB962C8B-B14F-4D97-AF65-F5344CB8AC3E}">
        <p14:creationId xmlns:p14="http://schemas.microsoft.com/office/powerpoint/2010/main" val="35538640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698501"/>
            <a:ext cx="8918402" cy="4914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Гипертекст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― это электронное (</a:t>
            </a:r>
            <a:r>
              <a:rPr lang="ru-RU" sz="4000" dirty="0" err="1"/>
              <a:t>компьютерно</a:t>
            </a:r>
            <a:r>
              <a:rPr lang="ru-RU" sz="4000" dirty="0"/>
              <a:t> организованное) речевое  произведение, нелинейно разветвляющееся, позволяющее читателю самостоятельно избрать путь чтения ("броузинг") по его фрагментам.</a:t>
            </a:r>
          </a:p>
        </p:txBody>
      </p:sp>
    </p:spTree>
    <p:extLst>
      <p:ext uri="{BB962C8B-B14F-4D97-AF65-F5344CB8AC3E}">
        <p14:creationId xmlns:p14="http://schemas.microsoft.com/office/powerpoint/2010/main" val="4166483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220200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2.</a:t>
            </a:r>
            <a:r>
              <a:rPr lang="en-US" sz="4000" dirty="0"/>
              <a:t> </a:t>
            </a:r>
            <a:r>
              <a:rPr lang="ru-RU" sz="4000" dirty="0"/>
              <a:t>Спорным является решение вопроса о таком признаке, как к</a:t>
            </a:r>
            <a:r>
              <a:rPr lang="en-US" sz="4000" dirty="0"/>
              <a:t>огерентность</a:t>
            </a:r>
            <a:r>
              <a:rPr lang="ru-RU" sz="4000" dirty="0"/>
              <a:t>: является ли когерентность (смысловая цельность)</a:t>
            </a:r>
          </a:p>
          <a:p>
            <a:pPr marL="0" indent="723900" algn="just">
              <a:buNone/>
            </a:pPr>
            <a:endParaRPr lang="ru-RU" sz="4000" dirty="0"/>
          </a:p>
          <a:p>
            <a:pPr marL="0" indent="723900" algn="just">
              <a:buNone/>
            </a:pPr>
            <a:r>
              <a:rPr lang="ru-RU" sz="4000" dirty="0"/>
              <a:t>                                        или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5600" y="3397249"/>
            <a:ext cx="6057900" cy="1263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критери</a:t>
            </a:r>
            <a:r>
              <a:rPr lang="ru-RU" sz="2800" dirty="0"/>
              <a:t>ем</a:t>
            </a:r>
            <a:r>
              <a:rPr lang="en-US" sz="2800" dirty="0"/>
              <a:t> целостности текста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3206750" y="5080761"/>
            <a:ext cx="5924550" cy="1244600"/>
          </a:xfrm>
          <a:prstGeom prst="ellipse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критерием </a:t>
            </a:r>
            <a:r>
              <a:rPr lang="en-US" sz="2800" dirty="0"/>
              <a:t>целостности восприятия текста</a:t>
            </a:r>
            <a:endParaRPr lang="ru-RU" sz="2800" dirty="0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9437751" y="4977383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9432417" y="4977383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17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406401"/>
            <a:ext cx="8918402" cy="59182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Авторы новейших отечественных и зарубежных подходов к трактовке текста при определении его сущностных характеристик снимают противопоставление</a:t>
            </a:r>
          </a:p>
        </p:txBody>
      </p:sp>
      <p:sp>
        <p:nvSpPr>
          <p:cNvPr id="2" name="Овал 1"/>
          <p:cNvSpPr/>
          <p:nvPr/>
        </p:nvSpPr>
        <p:spPr>
          <a:xfrm>
            <a:off x="155402" y="3581399"/>
            <a:ext cx="4635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устная речь</a:t>
            </a:r>
          </a:p>
        </p:txBody>
      </p:sp>
      <p:sp>
        <p:nvSpPr>
          <p:cNvPr id="4" name="Овал 3"/>
          <p:cNvSpPr/>
          <p:nvPr/>
        </p:nvSpPr>
        <p:spPr>
          <a:xfrm>
            <a:off x="5257800" y="3581399"/>
            <a:ext cx="4635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письменная</a:t>
            </a:r>
            <a:r>
              <a:rPr lang="ru-RU" dirty="0"/>
              <a:t> </a:t>
            </a:r>
            <a:r>
              <a:rPr lang="ru-RU" sz="2800" dirty="0"/>
              <a:t>речь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4952999"/>
            <a:ext cx="4305300" cy="1215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вербальные коды коммуникации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2900" y="4953000"/>
            <a:ext cx="4305300" cy="1215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невербальные коды коммуникации</a:t>
            </a: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416275" y="3796283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4416275" y="531846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6024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endParaRPr lang="ru-RU" sz="4000" dirty="0"/>
          </a:p>
          <a:p>
            <a:pPr marL="0" indent="723900" algn="just">
              <a:buNone/>
            </a:pPr>
            <a:r>
              <a:rPr lang="ru-RU" sz="5400" dirty="0"/>
              <a:t>Это текст?</a:t>
            </a:r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355600" y="2108200"/>
            <a:ext cx="9359900" cy="31877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― </a:t>
            </a:r>
            <a:r>
              <a:rPr lang="en-US" sz="4000" b="1" dirty="0"/>
              <a:t>Идет дождь</a:t>
            </a:r>
            <a:r>
              <a:rPr lang="ru-RU" sz="4000" b="1" dirty="0"/>
              <a:t>. </a:t>
            </a:r>
            <a:r>
              <a:rPr lang="en-US" sz="4000" b="1" dirty="0"/>
              <a:t>Дай мне Библию</a:t>
            </a:r>
            <a:r>
              <a:rPr lang="ru-RU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5797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524001"/>
            <a:ext cx="9639300" cy="38480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</a:t>
            </a:r>
            <a:r>
              <a:rPr lang="en-US" sz="4000" dirty="0"/>
              <a:t>уществуют ситуации</a:t>
            </a:r>
            <a:r>
              <a:rPr lang="ru-RU" sz="4000" dirty="0"/>
              <a:t>, </a:t>
            </a:r>
            <a:r>
              <a:rPr lang="en-US" sz="4000" dirty="0"/>
              <a:t>когда внешне бессвязные последовательности слов и предложений идентифицируются реципиентом как текст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94667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298" y="482600"/>
            <a:ext cx="8918402" cy="63754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По этой причине вопрос формулируется и более широко: </a:t>
            </a:r>
            <a:r>
              <a:rPr lang="en-US" sz="4000" dirty="0"/>
              <a:t>являются ли признаки текста его</a:t>
            </a:r>
            <a:r>
              <a:rPr lang="ru-RU" sz="4000" dirty="0"/>
              <a:t> </a:t>
            </a:r>
          </a:p>
          <a:p>
            <a:pPr marL="0" indent="723900" algn="just">
              <a:buNone/>
            </a:pPr>
            <a:endParaRPr lang="ru-RU" sz="4000" dirty="0"/>
          </a:p>
          <a:p>
            <a:pPr marL="0" indent="723900" algn="just">
              <a:buNone/>
            </a:pPr>
            <a:r>
              <a:rPr lang="en-US" sz="4000" dirty="0"/>
              <a:t> </a:t>
            </a:r>
            <a:r>
              <a:rPr lang="ru-RU" sz="4000" dirty="0"/>
              <a:t>                                      </a:t>
            </a:r>
            <a:r>
              <a:rPr lang="en-US" sz="4000" dirty="0"/>
              <a:t>или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8298" y="2787648"/>
            <a:ext cx="6527800" cy="11493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внутренне обусловленными свойствами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095500" y="4305300"/>
            <a:ext cx="7061200" cy="1936747"/>
          </a:xfrm>
          <a:prstGeom prst="ellipse">
            <a:avLst/>
          </a:prstGeom>
          <a:ln w="76200">
            <a:solidFill>
              <a:srgbClr val="BBA49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результатом интерпретации текста воспринимающим его субъектом </a:t>
            </a:r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9419303" y="4752465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219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524001"/>
            <a:ext cx="8918402" cy="33147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en-US" sz="4000" dirty="0"/>
              <a:t>В отечественной науке эта проблема традиционно рассмат</a:t>
            </a:r>
            <a:r>
              <a:rPr lang="ru-RU" sz="4000" dirty="0"/>
              <a:t>- </a:t>
            </a:r>
            <a:r>
              <a:rPr lang="en-US" sz="4000" dirty="0"/>
              <a:t>ривается в терминах</a:t>
            </a:r>
            <a:r>
              <a:rPr lang="ru-RU" sz="4000" dirty="0"/>
              <a:t> "</a:t>
            </a:r>
            <a:r>
              <a:rPr lang="en-US" sz="4000" dirty="0">
                <a:solidFill>
                  <a:srgbClr val="0070C0"/>
                </a:solidFill>
              </a:rPr>
              <a:t>цельности</a:t>
            </a:r>
            <a:r>
              <a:rPr lang="ru-RU" sz="4000" dirty="0"/>
              <a:t> (</a:t>
            </a:r>
            <a:r>
              <a:rPr lang="en-US" sz="4000" dirty="0"/>
              <a:t>целостности</a:t>
            </a:r>
            <a:r>
              <a:rPr lang="ru-RU" sz="4000" dirty="0"/>
              <a:t>)" </a:t>
            </a:r>
            <a:r>
              <a:rPr lang="en-US" sz="4000" dirty="0"/>
              <a:t>и</a:t>
            </a:r>
            <a:r>
              <a:rPr lang="ru-RU" sz="4000" dirty="0"/>
              <a:t> "</a:t>
            </a:r>
            <a:r>
              <a:rPr lang="en-US" sz="4000" dirty="0">
                <a:solidFill>
                  <a:srgbClr val="0070C0"/>
                </a:solidFill>
              </a:rPr>
              <a:t>связности</a:t>
            </a:r>
            <a:r>
              <a:rPr lang="ru-RU" sz="4000" dirty="0"/>
              <a:t>" </a:t>
            </a:r>
            <a:r>
              <a:rPr lang="en-US" sz="4000" dirty="0"/>
              <a:t>текста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79454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889001"/>
            <a:ext cx="8918402" cy="48006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Ц</a:t>
            </a:r>
            <a:r>
              <a:rPr lang="en-US" sz="4000" dirty="0"/>
              <a:t>ельность понимается как внутренняя смысловая организация текста</a:t>
            </a:r>
            <a:r>
              <a:rPr lang="ru-RU" sz="4000" dirty="0"/>
              <a:t> (</a:t>
            </a:r>
            <a:r>
              <a:rPr lang="en-US" sz="4000" dirty="0"/>
              <a:t>высказывания</a:t>
            </a:r>
            <a:r>
              <a:rPr lang="ru-RU" sz="4000" dirty="0"/>
              <a:t>), </a:t>
            </a:r>
            <a:r>
              <a:rPr lang="en-US" sz="4000" dirty="0">
                <a:solidFill>
                  <a:srgbClr val="0070C0"/>
                </a:solidFill>
              </a:rPr>
              <a:t>не обязательно эксплицируемая в языковых категориях</a:t>
            </a:r>
            <a:r>
              <a:rPr lang="ru-RU" sz="4000" dirty="0"/>
              <a:t>, </a:t>
            </a:r>
            <a:r>
              <a:rPr lang="en-US" sz="4000" dirty="0"/>
              <a:t>но всегда осознаваемая при восприятии текста</a:t>
            </a:r>
            <a:r>
              <a:rPr lang="ru-RU" sz="4000" dirty="0"/>
              <a:t> через сигналы связности.</a:t>
            </a:r>
          </a:p>
        </p:txBody>
      </p:sp>
    </p:spTree>
    <p:extLst>
      <p:ext uri="{BB962C8B-B14F-4D97-AF65-F5344CB8AC3E}">
        <p14:creationId xmlns:p14="http://schemas.microsoft.com/office/powerpoint/2010/main" val="10433838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397001"/>
            <a:ext cx="8918402" cy="3695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en-US" sz="4000" dirty="0"/>
              <a:t>Существует точка зрения</a:t>
            </a:r>
            <a:r>
              <a:rPr lang="ru-RU" sz="4000" dirty="0"/>
              <a:t>, </a:t>
            </a:r>
            <a:r>
              <a:rPr lang="en-US" sz="4000" dirty="0"/>
              <a:t>что </a:t>
            </a:r>
            <a:r>
              <a:rPr lang="en-US" sz="4000" dirty="0">
                <a:solidFill>
                  <a:srgbClr val="FF0000"/>
                </a:solidFill>
              </a:rPr>
              <a:t>психолингвистика</a:t>
            </a:r>
            <a:r>
              <a:rPr lang="en-US" sz="4000" dirty="0"/>
              <a:t> специализируется на </a:t>
            </a:r>
            <a:r>
              <a:rPr lang="en-US" sz="4000" b="1" dirty="0">
                <a:solidFill>
                  <a:srgbClr val="92D050"/>
                </a:solidFill>
              </a:rPr>
              <a:t>изучении цельности</a:t>
            </a:r>
            <a:r>
              <a:rPr lang="ru-RU" sz="4000" dirty="0"/>
              <a:t>, </a:t>
            </a:r>
            <a:r>
              <a:rPr lang="en-US" sz="4000" dirty="0"/>
              <a:t>а </a:t>
            </a:r>
            <a:r>
              <a:rPr lang="en-US" sz="4000" dirty="0">
                <a:solidFill>
                  <a:srgbClr val="FF0000"/>
                </a:solidFill>
              </a:rPr>
              <a:t>лингвистика</a:t>
            </a:r>
            <a:r>
              <a:rPr lang="ru-RU" sz="4000" dirty="0"/>
              <a:t>  </a:t>
            </a:r>
            <a:r>
              <a:rPr lang="en-US" sz="4000" dirty="0"/>
              <a:t>на </a:t>
            </a:r>
            <a:r>
              <a:rPr lang="en-US" sz="4000" dirty="0">
                <a:solidFill>
                  <a:srgbClr val="A3402F"/>
                </a:solidFill>
              </a:rPr>
              <a:t>изучении связности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42329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447801"/>
            <a:ext cx="9156700" cy="33908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 3. </a:t>
            </a:r>
            <a:r>
              <a:rPr lang="ru-RU" sz="4000" dirty="0">
                <a:solidFill>
                  <a:schemeClr val="tx1"/>
                </a:solidFill>
              </a:rPr>
              <a:t>Каковы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FF0000"/>
                </a:solidFill>
              </a:rPr>
              <a:t>границы когерентности </a:t>
            </a:r>
            <a:r>
              <a:rPr lang="ru-RU" sz="4000" dirty="0">
                <a:solidFill>
                  <a:schemeClr val="tx1"/>
                </a:solidFill>
              </a:rPr>
              <a:t>(смысловой цельности)? Они задаются самим текстом или ситуативно обусловлены?</a:t>
            </a:r>
          </a:p>
        </p:txBody>
      </p:sp>
    </p:spTree>
    <p:extLst>
      <p:ext uri="{BB962C8B-B14F-4D97-AF65-F5344CB8AC3E}">
        <p14:creationId xmlns:p14="http://schemas.microsoft.com/office/powerpoint/2010/main" val="28649287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448800" cy="6210300"/>
          </a:xfrm>
        </p:spPr>
        <p:txBody>
          <a:bodyPr>
            <a:normAutofit fontScale="925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en-US" sz="4000" dirty="0"/>
              <a:t>Иллюстрацией послужи</a:t>
            </a:r>
            <a:r>
              <a:rPr lang="ru-RU" sz="4000" dirty="0"/>
              <a:t>т</a:t>
            </a:r>
            <a:r>
              <a:rPr lang="en-US" sz="4000" dirty="0"/>
              <a:t> следующий фрагмент рассказа Чехова</a:t>
            </a:r>
            <a:r>
              <a:rPr lang="ru-RU" sz="4000" dirty="0"/>
              <a:t> "</a:t>
            </a:r>
            <a:r>
              <a:rPr lang="en-US" sz="4000" dirty="0"/>
              <a:t>Елка</a:t>
            </a:r>
            <a:r>
              <a:rPr lang="ru-RU" sz="4000" dirty="0"/>
              <a:t>" 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i="1" dirty="0"/>
              <a:t>(...) </a:t>
            </a:r>
            <a:r>
              <a:rPr lang="en-US" sz="4000" i="1" dirty="0">
                <a:solidFill>
                  <a:srgbClr val="00B050"/>
                </a:solidFill>
              </a:rPr>
              <a:t>От низу до верху висят карьеры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счастливые случаи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подходящие партии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выигрыши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кукиш с маслом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щелчки по носу</a:t>
            </a:r>
            <a:r>
              <a:rPr lang="ru-RU" sz="4000" i="1" dirty="0">
                <a:solidFill>
                  <a:srgbClr val="00B050"/>
                </a:solidFill>
              </a:rPr>
              <a:t>. </a:t>
            </a:r>
            <a:r>
              <a:rPr lang="en-US" sz="4000" i="1" dirty="0">
                <a:solidFill>
                  <a:srgbClr val="00B050"/>
                </a:solidFill>
              </a:rPr>
              <a:t>Вокруг елки толпятся взрослые дети</a:t>
            </a:r>
            <a:r>
              <a:rPr lang="ru-RU" sz="4000" i="1" dirty="0">
                <a:solidFill>
                  <a:srgbClr val="00B050"/>
                </a:solidFill>
              </a:rPr>
              <a:t>.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Этот фрагмент </a:t>
            </a:r>
            <a:r>
              <a:rPr lang="en-US" sz="4000" dirty="0"/>
              <a:t>воспринимается как содержательно и формально бессвязное соседство двух предложений</a:t>
            </a:r>
            <a:r>
              <a:rPr lang="ru-RU" sz="4000" dirty="0"/>
              <a:t>.</a:t>
            </a:r>
            <a:endParaRPr lang="ru-RU" sz="4000" i="1" dirty="0"/>
          </a:p>
          <a:p>
            <a:pPr marL="0" indent="72390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458716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Однако и</a:t>
            </a:r>
            <a:r>
              <a:rPr lang="en-US" sz="4000" dirty="0"/>
              <a:t> когезия</a:t>
            </a:r>
            <a:r>
              <a:rPr lang="ru-RU" sz="4000" dirty="0"/>
              <a:t>,</a:t>
            </a:r>
            <a:r>
              <a:rPr lang="en-US" sz="4000" dirty="0"/>
              <a:t> и когерентность становятся очевидными</a:t>
            </a:r>
            <a:r>
              <a:rPr lang="ru-RU" sz="4000" dirty="0"/>
              <a:t>, </a:t>
            </a:r>
            <a:r>
              <a:rPr lang="en-US" sz="4000" dirty="0"/>
              <a:t>если вернуть в начало первое предложение и воспринимать весь фрагмент целиком</a:t>
            </a:r>
            <a:r>
              <a:rPr lang="ru-RU" sz="4000" dirty="0"/>
              <a:t>:</a:t>
            </a:r>
          </a:p>
          <a:p>
            <a:pPr marL="0" indent="0" algn="just">
              <a:buNone/>
            </a:pPr>
            <a:r>
              <a:rPr lang="en-US" sz="4000" i="1" dirty="0">
                <a:solidFill>
                  <a:srgbClr val="00B050"/>
                </a:solidFill>
              </a:rPr>
              <a:t>Высокая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вечнозеленая елка судьбы увешана благами жизни</a:t>
            </a:r>
            <a:r>
              <a:rPr lang="ru-RU" sz="4000" i="1" dirty="0">
                <a:solidFill>
                  <a:srgbClr val="00B050"/>
                </a:solidFill>
              </a:rPr>
              <a:t>.(...)</a:t>
            </a:r>
          </a:p>
        </p:txBody>
      </p:sp>
    </p:spTree>
    <p:extLst>
      <p:ext uri="{BB962C8B-B14F-4D97-AF65-F5344CB8AC3E}">
        <p14:creationId xmlns:p14="http://schemas.microsoft.com/office/powerpoint/2010/main" val="25038961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447800"/>
            <a:ext cx="9055100" cy="3009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4. М</a:t>
            </a:r>
            <a:r>
              <a:rPr lang="en-US" sz="4000" dirty="0"/>
              <a:t>ожно ли с </a:t>
            </a:r>
            <a:r>
              <a:rPr lang="en-US" sz="4000" dirty="0" err="1"/>
              <a:t>точностью</a:t>
            </a:r>
            <a:r>
              <a:rPr lang="en-US" sz="4000" dirty="0"/>
              <a:t> </a:t>
            </a:r>
            <a:r>
              <a:rPr lang="ru-RU" sz="4000" dirty="0"/>
              <a:t>определить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тему</a:t>
            </a:r>
            <a:r>
              <a:rPr lang="ru-RU" sz="4000" dirty="0"/>
              <a:t> </a:t>
            </a:r>
            <a:r>
              <a:rPr lang="en-US" sz="4000" dirty="0" err="1"/>
              <a:t>однофразового</a:t>
            </a:r>
            <a:r>
              <a:rPr lang="en-US" sz="4000" dirty="0"/>
              <a:t> текста</a:t>
            </a:r>
            <a:r>
              <a:rPr lang="ru-RU" sz="4000" dirty="0"/>
              <a:t> (</a:t>
            </a:r>
            <a:r>
              <a:rPr lang="en-US" sz="4000" dirty="0" err="1"/>
              <a:t>типа</a:t>
            </a:r>
            <a:r>
              <a:rPr lang="ru-RU" sz="4000" dirty="0"/>
              <a:t> «</a:t>
            </a:r>
            <a:r>
              <a:rPr lang="en-US" sz="4000" i="1" dirty="0">
                <a:solidFill>
                  <a:srgbClr val="0070C0"/>
                </a:solidFill>
              </a:rPr>
              <a:t>Классно</a:t>
            </a:r>
            <a:r>
              <a:rPr lang="ru-RU" sz="4000" i="1" dirty="0">
                <a:solidFill>
                  <a:srgbClr val="0070C0"/>
                </a:solidFill>
              </a:rPr>
              <a:t>!</a:t>
            </a:r>
            <a:r>
              <a:rPr lang="ru-RU" sz="4000" dirty="0"/>
              <a:t>», «</a:t>
            </a:r>
            <a:r>
              <a:rPr lang="en-US" sz="4000" i="1" dirty="0" err="1">
                <a:solidFill>
                  <a:srgbClr val="0070C0"/>
                </a:solidFill>
              </a:rPr>
              <a:t>Ужас</a:t>
            </a:r>
            <a:r>
              <a:rPr lang="ru-RU" sz="4000" i="1" dirty="0">
                <a:solidFill>
                  <a:srgbClr val="0070C0"/>
                </a:solidFill>
              </a:rPr>
              <a:t>!</a:t>
            </a:r>
            <a:r>
              <a:rPr lang="ru-RU" sz="4000" dirty="0"/>
              <a:t>», «</a:t>
            </a:r>
            <a:r>
              <a:rPr lang="en-US" sz="4000" i="1" dirty="0" err="1">
                <a:solidFill>
                  <a:srgbClr val="0070C0"/>
                </a:solidFill>
              </a:rPr>
              <a:t>Пожалуйста</a:t>
            </a:r>
            <a:r>
              <a:rPr lang="ru-RU" sz="4000" i="1" dirty="0">
                <a:solidFill>
                  <a:srgbClr val="0070C0"/>
                </a:solidFill>
              </a:rPr>
              <a:t>!</a:t>
            </a:r>
            <a:r>
              <a:rPr lang="ru-RU" sz="4000" dirty="0"/>
              <a:t>»)?</a:t>
            </a:r>
          </a:p>
        </p:txBody>
      </p:sp>
    </p:spTree>
    <p:extLst>
      <p:ext uri="{BB962C8B-B14F-4D97-AF65-F5344CB8AC3E}">
        <p14:creationId xmlns:p14="http://schemas.microsoft.com/office/powerpoint/2010/main" val="279600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В результате текст обретает статус </a:t>
            </a:r>
            <a:r>
              <a:rPr lang="ru-RU" sz="4000" b="1" dirty="0">
                <a:solidFill>
                  <a:srgbClr val="FF0000"/>
                </a:solidFill>
              </a:rPr>
              <a:t>общесемиотического феномена</a:t>
            </a:r>
            <a:r>
              <a:rPr lang="ru-RU" sz="4000" dirty="0"/>
              <a:t>. 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>
                <a:solidFill>
                  <a:schemeClr val="tx1"/>
                </a:solidFill>
              </a:rPr>
              <a:t>Попытки определить текст как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1F3DD1"/>
                </a:solidFill>
              </a:rPr>
              <a:t>лингвистический феномен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обязывают исследователей установить набор общих для любых текстов (при всем их разнообразии!) признаков.</a:t>
            </a:r>
            <a:r>
              <a:rPr lang="ru-RU" sz="4000" dirty="0">
                <a:solidFill>
                  <a:srgbClr val="1F3DD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99577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1346201"/>
            <a:ext cx="9156700" cy="4152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Такое свойство текста, как </a:t>
            </a:r>
            <a:r>
              <a:rPr lang="ru-RU" sz="4000" dirty="0">
                <a:solidFill>
                  <a:srgbClr val="0070C0"/>
                </a:solidFill>
              </a:rPr>
              <a:t>информативность (тематичность),</a:t>
            </a:r>
            <a:r>
              <a:rPr lang="ru-RU" sz="4000" dirty="0"/>
              <a:t> </a:t>
            </a:r>
            <a:r>
              <a:rPr lang="en-US" sz="4000" dirty="0"/>
              <a:t>оказывается зависимым</a:t>
            </a:r>
            <a:r>
              <a:rPr lang="ru-RU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от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коммуникативной ситуации</a:t>
            </a:r>
            <a:r>
              <a:rPr lang="ru-RU" sz="4000" dirty="0"/>
              <a:t>, </a:t>
            </a:r>
            <a:r>
              <a:rPr lang="en-US" sz="4000" dirty="0"/>
              <a:t>а не существу</a:t>
            </a:r>
            <a:r>
              <a:rPr lang="ru-RU" sz="4000" dirty="0"/>
              <a:t>ющим</a:t>
            </a:r>
            <a:r>
              <a:rPr lang="en-US" sz="4000" dirty="0"/>
              <a:t> сам</a:t>
            </a:r>
            <a:r>
              <a:rPr lang="ru-RU" sz="4000" dirty="0"/>
              <a:t>о</a:t>
            </a:r>
            <a:r>
              <a:rPr lang="en-US" sz="4000" dirty="0"/>
              <a:t> по себе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27764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790701"/>
            <a:ext cx="8918402" cy="31622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Итак, текстуальность </a:t>
            </a:r>
            <a:r>
              <a:rPr lang="ru-RU" sz="4000" b="1" u="sng" dirty="0">
                <a:solidFill>
                  <a:srgbClr val="0070C0"/>
                </a:solidFill>
              </a:rPr>
              <a:t>не может быть представлена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как набор замкнутых в себе, неизменных, самодостаточных свойств</a:t>
            </a:r>
            <a:r>
              <a:rPr lang="ru-RU" sz="40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8974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ctr">
              <a:buNone/>
            </a:pPr>
            <a:r>
              <a:rPr lang="ru-RU" sz="4000" dirty="0"/>
              <a:t>Литература</a:t>
            </a:r>
          </a:p>
          <a:p>
            <a:pPr marL="0" indent="723900" algn="just">
              <a:buNone/>
            </a:pPr>
            <a:r>
              <a:rPr lang="ru-RU" sz="3600" dirty="0"/>
              <a:t>1.</a:t>
            </a:r>
            <a:r>
              <a:rPr lang="ru-RU" sz="3200" dirty="0"/>
              <a:t>Чернявская, В. Е. Лингвистика текста: </a:t>
            </a:r>
            <a:r>
              <a:rPr lang="ru-RU" sz="3200" dirty="0" err="1"/>
              <a:t>Поликодовость</a:t>
            </a:r>
            <a:r>
              <a:rPr lang="ru-RU" sz="3200" dirty="0"/>
              <a:t>, </a:t>
            </a:r>
            <a:r>
              <a:rPr lang="ru-RU" sz="3200" dirty="0" err="1"/>
              <a:t>интертекстуальность</a:t>
            </a:r>
            <a:r>
              <a:rPr lang="ru-RU" sz="3200" dirty="0"/>
              <a:t>, </a:t>
            </a:r>
            <a:r>
              <a:rPr lang="ru-RU" sz="3200" dirty="0" err="1"/>
              <a:t>интердискурсивность</a:t>
            </a:r>
            <a:r>
              <a:rPr lang="ru-RU" sz="3200" dirty="0"/>
              <a:t>: уч. пособие. — М.: ЛИБРОКОМ, 2009. — 248 с.</a:t>
            </a:r>
          </a:p>
          <a:p>
            <a:pPr marL="0" indent="723900" algn="just">
              <a:buNone/>
            </a:pPr>
            <a:r>
              <a:rPr lang="ru-RU" sz="3200" dirty="0"/>
              <a:t>2. </a:t>
            </a:r>
            <a:r>
              <a:rPr lang="ru-RU" sz="3200" dirty="0" err="1"/>
              <a:t>Валгина</a:t>
            </a:r>
            <a:r>
              <a:rPr lang="ru-RU" sz="3200"/>
              <a:t>, </a:t>
            </a:r>
            <a:r>
              <a:rPr lang="ru-RU" sz="3200" dirty="0"/>
              <a:t>Н.С. Теория текста. М.: Логос, 2003. — 250 с.</a:t>
            </a:r>
          </a:p>
        </p:txBody>
      </p:sp>
    </p:spTree>
    <p:extLst>
      <p:ext uri="{BB962C8B-B14F-4D97-AF65-F5344CB8AC3E}">
        <p14:creationId xmlns:p14="http://schemas.microsoft.com/office/powerpoint/2010/main" val="1932176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5" y="498928"/>
            <a:ext cx="9404631" cy="6250214"/>
          </a:xfrm>
        </p:spPr>
        <p:txBody>
          <a:bodyPr>
            <a:normAutofit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Текст представляет собой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70C0"/>
                </a:solidFill>
              </a:rPr>
              <a:t>завершенную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0070C0"/>
                </a:solidFill>
              </a:rPr>
              <a:t>с точки зрения его создателя</a:t>
            </a:r>
            <a:r>
              <a:rPr lang="ru-RU" sz="4000" dirty="0"/>
              <a:t>, 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но </a:t>
            </a:r>
            <a:r>
              <a:rPr lang="ru-RU" sz="4000" b="1" dirty="0">
                <a:solidFill>
                  <a:srgbClr val="FF0000"/>
                </a:solidFill>
              </a:rPr>
              <a:t>открытую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FF0000"/>
                </a:solidFill>
              </a:rPr>
              <a:t>для множественных интерпретаций 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b="1" dirty="0"/>
              <a:t>линейную последовательность </a:t>
            </a:r>
            <a:r>
              <a:rPr lang="ru-RU" sz="4000" b="1" u="sng" dirty="0"/>
              <a:t>языковых знаков</a:t>
            </a:r>
            <a:r>
              <a:rPr lang="ru-RU" sz="4000" dirty="0"/>
              <a:t>, выражаемых графическим или звуковым способом. </a:t>
            </a:r>
          </a:p>
        </p:txBody>
      </p:sp>
    </p:spTree>
    <p:extLst>
      <p:ext uri="{BB962C8B-B14F-4D97-AF65-F5344CB8AC3E}">
        <p14:creationId xmlns:p14="http://schemas.microsoft.com/office/powerpoint/2010/main" val="251262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45" y="1206500"/>
            <a:ext cx="9773555" cy="38862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Семантико-смысловое взаимодейст- вие языковых знаков в тексте создает </a:t>
            </a:r>
            <a:r>
              <a:rPr lang="ru-RU" sz="4000" b="1" u="sng" dirty="0"/>
              <a:t>композиционное единство</a:t>
            </a:r>
            <a:r>
              <a:rPr lang="ru-RU" sz="4000" dirty="0"/>
              <a:t>, которое поддерживается </a:t>
            </a:r>
            <a:r>
              <a:rPr lang="ru-RU" sz="4000" dirty="0">
                <a:solidFill>
                  <a:srgbClr val="0070C0"/>
                </a:solidFill>
              </a:rPr>
              <a:t>лексико-грамматическими средствами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31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329" y="1351644"/>
            <a:ext cx="9615714" cy="5165066"/>
          </a:xfrm>
        </p:spPr>
        <p:txBody>
          <a:bodyPr>
            <a:normAutofit fontScale="85000" lnSpcReduction="20000"/>
          </a:bodyPr>
          <a:lstStyle/>
          <a:p>
            <a:pPr marL="0" indent="723900" algn="just">
              <a:buNone/>
            </a:pPr>
            <a:r>
              <a:rPr lang="ru-RU" sz="4400" dirty="0"/>
              <a:t>Текст ― это </a:t>
            </a:r>
            <a:r>
              <a:rPr lang="ru-RU" sz="4400" b="1" dirty="0"/>
              <a:t>автономное</a:t>
            </a:r>
            <a:r>
              <a:rPr lang="ru-RU" sz="4400" dirty="0"/>
              <a:t> </a:t>
            </a:r>
            <a:r>
              <a:rPr lang="ru-RU" sz="4400" dirty="0">
                <a:solidFill>
                  <a:srgbClr val="0070C0"/>
                </a:solidFill>
              </a:rPr>
              <a:t>речемыслительное произведение, которое имеет</a:t>
            </a:r>
            <a:r>
              <a:rPr lang="ru-RU" sz="4400" dirty="0"/>
              <a:t> специфическую </a:t>
            </a:r>
            <a:r>
              <a:rPr lang="ru-RU" sz="4400" dirty="0">
                <a:solidFill>
                  <a:srgbClr val="FF0000"/>
                </a:solidFill>
              </a:rPr>
              <a:t>пропозиционально-тематическую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dirty="0">
                <a:solidFill>
                  <a:srgbClr val="FF0000"/>
                </a:solidFill>
              </a:rPr>
              <a:t>структуру. </a:t>
            </a:r>
          </a:p>
          <a:p>
            <a:pPr marL="0" indent="723900" algn="just">
              <a:buNone/>
            </a:pPr>
            <a:r>
              <a:rPr lang="ru-RU" sz="4400" dirty="0">
                <a:solidFill>
                  <a:schemeClr val="tx1"/>
                </a:solidFill>
              </a:rPr>
              <a:t>Иными словами, в определении текста заложена мысль о том, что текст содержательно соотносится с ситуацией и представляет собой связанные единой темой </a:t>
            </a:r>
            <a:r>
              <a:rPr lang="ru-RU" sz="4400">
                <a:solidFill>
                  <a:schemeClr val="tx1"/>
                </a:solidFill>
              </a:rPr>
              <a:t>языковые структуры)</a:t>
            </a:r>
            <a:r>
              <a:rPr lang="ru-RU" sz="440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7090497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2188</TotalTime>
  <Words>1615</Words>
  <Application>Microsoft Office PowerPoint</Application>
  <PresentationFormat>Широкоэкранный</PresentationFormat>
  <Paragraphs>127</Paragraphs>
  <Slides>62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8" baseType="lpstr">
      <vt:lpstr>Arial</vt:lpstr>
      <vt:lpstr>Times New Roman</vt:lpstr>
      <vt:lpstr>Trebuchet MS</vt:lpstr>
      <vt:lpstr>Wingdings</vt:lpstr>
      <vt:lpstr>Wingdings 3</vt:lpstr>
      <vt:lpstr>Грань</vt:lpstr>
      <vt:lpstr>Текст и его сущностные характеристики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Основные признаки текста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Дискуссионные вопросы в определении базовых категорий текста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«текст». Восприятие и декодирование текста</dc:title>
  <dc:creator>Elena</dc:creator>
  <cp:lastModifiedBy>Elena Nichiporchik</cp:lastModifiedBy>
  <cp:revision>102</cp:revision>
  <dcterms:created xsi:type="dcterms:W3CDTF">2013-04-07T15:40:07Z</dcterms:created>
  <dcterms:modified xsi:type="dcterms:W3CDTF">2016-11-18T10:52:19Z</dcterms:modified>
</cp:coreProperties>
</file>