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7" r:id="rId3"/>
    <p:sldId id="266" r:id="rId4"/>
    <p:sldId id="258" r:id="rId5"/>
    <p:sldId id="264" r:id="rId6"/>
    <p:sldId id="265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0" autoAdjust="0"/>
    <p:restoredTop sz="94633" autoAdjust="0"/>
  </p:normalViewPr>
  <p:slideViewPr>
    <p:cSldViewPr>
      <p:cViewPr varScale="1">
        <p:scale>
          <a:sx n="78" d="100"/>
          <a:sy n="78" d="100"/>
        </p:scale>
        <p:origin x="-84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2C929-F149-43DA-871B-411825CF28DF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6A8EE-6826-4139-B16C-AFD406AFB7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2DFFE-ECA5-46C1-B02E-C26256B35C90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E0F93-DD97-4E9C-89A5-0BCA3545E0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2068F-37B5-406F-8527-D9194216BADE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00B22-B014-4D9F-BA6A-81C2361EF3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ABB26-0468-434C-826B-E6E919A08A95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A524C-894D-4F64-8189-04231A8B2D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67D30-E602-4BF0-AAE7-1DD63DDE7D65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45ABB-7BF0-415F-99F7-10115EA6C1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19183-7EC6-4B69-A917-F04149D5AAC9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3AACA-869C-43E4-A2CE-AA348A60D1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4E707-310A-4854-8CD5-573269F528C8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E8886-3ECA-429B-B0A9-656483BB8F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F5D6A-AC9E-48E5-830B-444665504FE0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D2764-0E3C-432E-9F54-DC55C9EF83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E0C69-D09F-4BDA-97A3-93DD5C7C42C8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69A5B-0CE5-45FC-972B-F85DE147F3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D56C1-69DF-4F6F-AFC3-0AD503F385B7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E31E8-E5C6-4339-AA36-069AA7E52D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A5EFA-F0A0-415A-AED2-763F595F2D4C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FD829-4E8E-4187-BC81-83ABF77E2E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C1D7FD-EF20-4768-B2C6-D556DE062491}" type="datetimeFigureOut">
              <a:rPr lang="ru-RU"/>
              <a:pPr>
                <a:defRPr/>
              </a:pPr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E3DFDFD-506C-4644-9D86-87126302E7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latin typeface="Bookman Old Style" pitchFamily="18" charset="0"/>
              </a:rPr>
              <a:t>Тема 6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xfrm>
            <a:off x="0" y="1600200"/>
            <a:ext cx="9144000" cy="4997450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ru-RU" sz="4400" b="1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ctr">
              <a:buFont typeface="Arial" charset="0"/>
              <a:buNone/>
            </a:pPr>
            <a:r>
              <a:rPr lang="ru-RU" sz="4400" b="1" smtClean="0">
                <a:solidFill>
                  <a:srgbClr val="FF0000"/>
                </a:solidFill>
                <a:latin typeface="Bookman Old Style" pitchFamily="18" charset="0"/>
              </a:rPr>
              <a:t>Проблема целеполагания </a:t>
            </a:r>
          </a:p>
          <a:p>
            <a:pPr algn="ctr">
              <a:buFont typeface="Arial" charset="0"/>
              <a:buNone/>
            </a:pPr>
            <a:r>
              <a:rPr lang="ru-RU" sz="4400" b="1" smtClean="0">
                <a:solidFill>
                  <a:srgbClr val="FF0000"/>
                </a:solidFill>
                <a:latin typeface="Bookman Old Style" pitchFamily="18" charset="0"/>
              </a:rPr>
              <a:t>в педагогике</a:t>
            </a:r>
            <a:r>
              <a:rPr lang="ru-RU" smtClean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Трактовка целей образования </a:t>
            </a:r>
            <a:br>
              <a:rPr lang="ru-RU" sz="36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директивных документах</a:t>
            </a:r>
            <a:endParaRPr lang="ru-RU" sz="3600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857750"/>
          </a:xfrm>
        </p:spPr>
        <p:txBody>
          <a:bodyPr rtlCol="0">
            <a:normAutofit fontScale="4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500" b="1" i="1" dirty="0" smtClean="0">
                <a:latin typeface="Times New Roman" pitchFamily="18" charset="0"/>
                <a:cs typeface="Times New Roman" pitchFamily="18" charset="0"/>
              </a:rPr>
              <a:t>Концепция воспитания детей и учащейся молодежи в Республике Беларусь</a:t>
            </a:r>
            <a:r>
              <a:rPr lang="ru-RU" sz="5500" b="1" dirty="0" smtClean="0">
                <a:latin typeface="Times New Roman" pitchFamily="18" charset="0"/>
                <a:cs typeface="Times New Roman" pitchFamily="18" charset="0"/>
              </a:rPr>
              <a:t> (2000 г.):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цель воспитания определяется как развитие и саморазвитие личности,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идеалом является формирование всесторонне и гармонично развитой личности, однако в настоящее время из-за отсутствия экономических возможностей не осуществимо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55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5500" b="1" i="1" dirty="0" smtClean="0">
                <a:latin typeface="Times New Roman" pitchFamily="18" charset="0"/>
                <a:cs typeface="Times New Roman" pitchFamily="18" charset="0"/>
              </a:rPr>
              <a:t>Программа воспитания детей и учащейся молодежи в Республике Беларусь</a:t>
            </a:r>
            <a:r>
              <a:rPr lang="ru-RU" sz="5500" b="1" dirty="0" smtClean="0">
                <a:latin typeface="Times New Roman" pitchFamily="18" charset="0"/>
                <a:cs typeface="Times New Roman" pitchFamily="18" charset="0"/>
              </a:rPr>
              <a:t> (2002 г.):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цель современной школы – способствовать умственному, нравственному, эмоциональному и физическому развитию личности, всемерно раскрывать ее творческие возможности, формировать гуманистические отношения, обеспечить условия для расцвета ее индивидуальности с учетом возрастных особенностей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8" y="6350"/>
            <a:ext cx="9143999" cy="6858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6000" b="1" dirty="0" smtClean="0">
                <a:ln w="10541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            ПЛАН</a:t>
            </a:r>
            <a:br>
              <a:rPr lang="ru-RU" sz="6000" b="1" dirty="0" smtClean="0">
                <a:ln w="10541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</a:br>
            <a:r>
              <a:rPr lang="ru-RU" sz="3600" b="1" dirty="0" smtClean="0">
                <a:ln w="10541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latin typeface="Bookman Old Style" pitchFamily="18" charset="0"/>
                <a:cs typeface="Times New Roman" pitchFamily="18" charset="0"/>
              </a:rPr>
              <a:t>1. Понятие цели педагогического процесса. </a:t>
            </a:r>
            <a:br>
              <a:rPr lang="ru-RU" sz="3600" b="1" dirty="0" smtClean="0">
                <a:ln w="10541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latin typeface="Bookman Old Style" pitchFamily="18" charset="0"/>
                <a:cs typeface="Times New Roman" pitchFamily="18" charset="0"/>
              </a:rPr>
            </a:br>
            <a:r>
              <a:rPr lang="ru-RU" sz="3600" b="1" dirty="0" smtClean="0">
                <a:ln w="10541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latin typeface="Bookman Old Style" pitchFamily="18" charset="0"/>
                <a:cs typeface="Times New Roman" pitchFamily="18" charset="0"/>
              </a:rPr>
              <a:t>2. Социальная обусловленность и конкретно-исторический характер целей образования. </a:t>
            </a:r>
            <a:br>
              <a:rPr lang="ru-RU" sz="3600" b="1" dirty="0" smtClean="0">
                <a:ln w="10541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latin typeface="Bookman Old Style" pitchFamily="18" charset="0"/>
                <a:cs typeface="Times New Roman" pitchFamily="18" charset="0"/>
              </a:rPr>
            </a:br>
            <a:r>
              <a:rPr lang="ru-RU" sz="3600" b="1" dirty="0" smtClean="0">
                <a:ln w="10541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latin typeface="Bookman Old Style" pitchFamily="18" charset="0"/>
                <a:cs typeface="Times New Roman" pitchFamily="18" charset="0"/>
              </a:rPr>
              <a:t>3. Цель воспитания в современной школе. </a:t>
            </a:r>
            <a:br>
              <a:rPr lang="ru-RU" sz="3600" b="1" dirty="0" smtClean="0">
                <a:ln w="10541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latin typeface="Bookman Old Style" pitchFamily="18" charset="0"/>
                <a:cs typeface="Times New Roman" pitchFamily="18" charset="0"/>
              </a:rPr>
            </a:br>
            <a:r>
              <a:rPr lang="ru-RU" sz="3600" b="1" dirty="0" smtClean="0">
                <a:ln w="10541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latin typeface="Bookman Old Style" pitchFamily="18" charset="0"/>
                <a:cs typeface="Times New Roman" pitchFamily="18" charset="0"/>
              </a:rPr>
              <a:t>4. </a:t>
            </a:r>
            <a:r>
              <a:rPr lang="ru-RU" sz="3600" b="1" dirty="0" err="1" smtClean="0">
                <a:ln w="10541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latin typeface="Bookman Old Style" pitchFamily="18" charset="0"/>
                <a:cs typeface="Times New Roman" pitchFamily="18" charset="0"/>
              </a:rPr>
              <a:t>Целеполагание</a:t>
            </a:r>
            <a:r>
              <a:rPr lang="ru-RU" sz="3600" b="1" dirty="0" smtClean="0">
                <a:ln w="10541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latin typeface="Bookman Old Style" pitchFamily="18" charset="0"/>
                <a:cs typeface="Times New Roman" pitchFamily="18" charset="0"/>
              </a:rPr>
              <a:t> как вид деятельности педагога.</a:t>
            </a:r>
            <a:endParaRPr lang="ru-RU" sz="3600" b="1" dirty="0">
              <a:ln w="10541" cmpd="sng">
                <a:solidFill>
                  <a:schemeClr val="tx2">
                    <a:lumMod val="50000"/>
                  </a:schemeClr>
                </a:solidFill>
                <a:prstDash val="solid"/>
              </a:ln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358246" cy="250033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 err="1" smtClean="0">
                <a:ln w="3175">
                  <a:solidFill>
                    <a:srgbClr val="00B0F0"/>
                  </a:solidFill>
                </a:ln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Целеполагание</a:t>
            </a:r>
            <a:r>
              <a:rPr lang="ru-RU" sz="3600" dirty="0" smtClean="0">
                <a:ln w="3175">
                  <a:solidFill>
                    <a:srgbClr val="00B0F0"/>
                  </a:solidFill>
                </a:ln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Bookman Old Style" pitchFamily="18" charset="0"/>
                <a:cs typeface="Times New Roman" pitchFamily="18" charset="0"/>
              </a:rPr>
              <a:t>в педагогике – сознательный процесс выявления и постановки целей и задач педагогической деятельности.</a:t>
            </a:r>
            <a:endParaRPr lang="ru-RU" sz="3600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3286125"/>
            <a:ext cx="8229600" cy="3357563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700" b="1" i="1" dirty="0" err="1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Целеполагание</a:t>
            </a:r>
            <a:r>
              <a:rPr lang="ru-RU" sz="3700" b="1" i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 включает в себя: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Bookman Old Style" pitchFamily="18" charset="0"/>
                <a:cs typeface="Times New Roman" pitchFamily="18" charset="0"/>
              </a:rPr>
              <a:t>    а) обоснование и выдвижение целей;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Bookman Old Style" pitchFamily="18" charset="0"/>
                <a:cs typeface="Times New Roman" pitchFamily="18" charset="0"/>
              </a:rPr>
              <a:t>    б) определение путей их достижения;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Bookman Old Style" pitchFamily="18" charset="0"/>
                <a:cs typeface="Times New Roman" pitchFamily="18" charset="0"/>
              </a:rPr>
              <a:t>    в) проектирование ожидаемого результата.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12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Цели воспитания</a:t>
            </a:r>
            <a:r>
              <a:rPr lang="ru-RU" sz="32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Bookman Old Style" pitchFamily="18" charset="0"/>
              </a:rPr>
              <a:t>–</a:t>
            </a:r>
            <a:r>
              <a:rPr lang="ru-RU" sz="2600" dirty="0" smtClean="0">
                <a:latin typeface="Bookman Old Style" pitchFamily="18" charset="0"/>
                <a:cs typeface="Times New Roman" pitchFamily="18" charset="0"/>
              </a:rPr>
              <a:t> заранее определяемые (прогнозируемые) результаты в подготовке подрастающих поколений к жизни, в их личностном развитии и формировании, которые стремятся достигнуть в процессе воспитательной работы</a:t>
            </a:r>
            <a:br>
              <a:rPr lang="ru-RU" sz="2600" dirty="0" smtClean="0">
                <a:latin typeface="Bookman Old Style" pitchFamily="18" charset="0"/>
                <a:cs typeface="Times New Roman" pitchFamily="18" charset="0"/>
              </a:rPr>
            </a:br>
            <a:r>
              <a:rPr lang="ru-RU" sz="2600" dirty="0" smtClean="0">
                <a:latin typeface="Bookman Old Style" pitchFamily="18" charset="0"/>
                <a:cs typeface="Times New Roman" pitchFamily="18" charset="0"/>
              </a:rPr>
              <a:t> </a:t>
            </a:r>
            <a:br>
              <a:rPr lang="ru-RU" sz="2600" dirty="0" smtClean="0">
                <a:latin typeface="Bookman Old Style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Цели обучения</a:t>
            </a:r>
            <a:r>
              <a:rPr lang="ru-RU" sz="32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Bookman Old Style" pitchFamily="18" charset="0"/>
                <a:cs typeface="Times New Roman" pitchFamily="18" charset="0"/>
              </a:rPr>
              <a:t>– идеальное (мысленное) предвосхищение его конечных результатов, т.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Bookman Old Style" pitchFamily="18" charset="0"/>
                <a:cs typeface="Times New Roman" pitchFamily="18" charset="0"/>
              </a:rPr>
              <a:t>е. того, </a:t>
            </a:r>
            <a:br>
              <a:rPr lang="ru-RU" sz="2600" dirty="0" smtClean="0">
                <a:latin typeface="Bookman Old Style" pitchFamily="18" charset="0"/>
                <a:cs typeface="Times New Roman" pitchFamily="18" charset="0"/>
              </a:rPr>
            </a:br>
            <a:r>
              <a:rPr lang="ru-RU" sz="2600" dirty="0" smtClean="0">
                <a:latin typeface="Bookman Old Style" pitchFamily="18" charset="0"/>
                <a:cs typeface="Times New Roman" pitchFamily="18" charset="0"/>
              </a:rPr>
              <a:t>к чему должны стремиться педагог и учащиеся</a:t>
            </a:r>
            <a:br>
              <a:rPr lang="ru-RU" sz="2600" dirty="0" smtClean="0">
                <a:latin typeface="Bookman Old Style" pitchFamily="18" charset="0"/>
                <a:cs typeface="Times New Roman" pitchFamily="18" charset="0"/>
              </a:rPr>
            </a:br>
            <a:r>
              <a:rPr lang="ru-RU" sz="2400" dirty="0" smtClean="0">
                <a:latin typeface="Bookman Old Style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Bookman Old Style" pitchFamily="18" charset="0"/>
                <a:cs typeface="Times New Roman" pitchFamily="18" charset="0"/>
              </a:rPr>
            </a:br>
            <a:r>
              <a:rPr lang="ru-RU" sz="2400" i="1" dirty="0" smtClean="0">
                <a:latin typeface="Bookman Old Style" pitchFamily="18" charset="0"/>
                <a:cs typeface="Times New Roman" pitchFamily="18" charset="0"/>
              </a:rPr>
              <a:t> </a:t>
            </a:r>
            <a:r>
              <a:rPr lang="ru-RU" sz="2700" b="1" i="1" spc="3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Практическое   значение   целей   воспитания</a:t>
            </a:r>
            <a:r>
              <a:rPr lang="ru-RU" sz="2700" b="1" i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:</a:t>
            </a:r>
            <a:r>
              <a:rPr lang="ru-RU" sz="2700" dirty="0" smtClean="0">
                <a:latin typeface="Bookman Old Style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Bookman Old Style" pitchFamily="18" charset="0"/>
                <a:cs typeface="Times New Roman" pitchFamily="18" charset="0"/>
              </a:rPr>
            </a:br>
            <a:r>
              <a:rPr lang="ru-RU" sz="2700" dirty="0" smtClean="0">
                <a:latin typeface="Bookman Old Style" pitchFamily="18" charset="0"/>
                <a:cs typeface="Times New Roman" pitchFamily="18" charset="0"/>
              </a:rPr>
              <a:t>1. Определяют средства, методы и формы организации педагогического процесса;</a:t>
            </a:r>
            <a:br>
              <a:rPr lang="ru-RU" sz="2700" dirty="0" smtClean="0">
                <a:latin typeface="Bookman Old Style" pitchFamily="18" charset="0"/>
                <a:cs typeface="Times New Roman" pitchFamily="18" charset="0"/>
              </a:rPr>
            </a:br>
            <a:r>
              <a:rPr lang="ru-RU" sz="2700" dirty="0" smtClean="0">
                <a:latin typeface="Bookman Old Style" pitchFamily="18" charset="0"/>
                <a:cs typeface="Times New Roman" pitchFamily="18" charset="0"/>
              </a:rPr>
              <a:t>2. Придают работе педагога необходимую осмысленность и направленность</a:t>
            </a:r>
            <a:endParaRPr lang="ru-RU" sz="27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dirty="0" err="1" smtClean="0">
                <a:solidFill>
                  <a:srgbClr val="C0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целеполагания</a:t>
            </a:r>
            <a:r>
              <a:rPr lang="ru-RU" dirty="0" smtClean="0">
                <a:solidFill>
                  <a:srgbClr val="C0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solidFill>
                <a:srgbClr val="C00000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00108"/>
          <a:ext cx="9144000" cy="57693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86050"/>
                <a:gridCol w="6357950"/>
              </a:tblGrid>
              <a:tr h="1928826">
                <a:tc>
                  <a:txBody>
                    <a:bodyPr/>
                    <a:lstStyle/>
                    <a:p>
                      <a:endParaRPr lang="ru-RU" sz="2800" dirty="0" smtClean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800" dirty="0" smtClean="0"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</a:ln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Свободное</a:t>
                      </a:r>
                      <a:endParaRPr lang="ru-RU" sz="2800" dirty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buClr>
                          <a:srgbClr val="FF0000"/>
                        </a:buClr>
                        <a:buFont typeface="Wingdings" pitchFamily="2" charset="2"/>
                        <a:buChar char="q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поиск общих целей в процессе совместного интеллектуального общения;</a:t>
                      </a:r>
                    </a:p>
                    <a:p>
                      <a:pPr algn="just">
                        <a:buClr>
                          <a:srgbClr val="FF0000"/>
                        </a:buClr>
                        <a:buFont typeface="Wingdings" pitchFamily="2" charset="2"/>
                        <a:buChar char="q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учет достигнутых результатов;</a:t>
                      </a:r>
                    </a:p>
                    <a:p>
                      <a:pPr algn="just">
                        <a:buClr>
                          <a:srgbClr val="FF0000"/>
                        </a:buClr>
                        <a:buFont typeface="Wingdings" pitchFamily="2" charset="2"/>
                        <a:buChar char="q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ориентация на личные потребности;</a:t>
                      </a:r>
                    </a:p>
                    <a:p>
                      <a:pPr algn="just">
                        <a:buClr>
                          <a:srgbClr val="FF0000"/>
                        </a:buClr>
                        <a:buFont typeface="Wingdings" pitchFamily="2" charset="2"/>
                        <a:buChar char="q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коллективная разработка программы действий по реализации цели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28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dirty="0" smtClean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</a:ln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Жесткое </a:t>
                      </a: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buClr>
                          <a:srgbClr val="FF0000"/>
                        </a:buClr>
                        <a:buFont typeface="Wingdings" pitchFamily="2" charset="2"/>
                        <a:buChar char="q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определение целей педагогами, руководителями групп;</a:t>
                      </a:r>
                    </a:p>
                    <a:p>
                      <a:pPr algn="just">
                        <a:buClr>
                          <a:srgbClr val="FF0000"/>
                        </a:buClr>
                        <a:buFont typeface="Wingdings" pitchFamily="2" charset="2"/>
                        <a:buChar char="q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учет планируемых результатов;</a:t>
                      </a:r>
                    </a:p>
                    <a:p>
                      <a:pPr algn="just">
                        <a:buClr>
                          <a:srgbClr val="FF0000"/>
                        </a:buClr>
                        <a:buFont typeface="Wingdings" pitchFamily="2" charset="2"/>
                        <a:buChar char="q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ориентация на мотивы долга;</a:t>
                      </a:r>
                    </a:p>
                    <a:p>
                      <a:pPr algn="just">
                        <a:buClr>
                          <a:srgbClr val="FF0000"/>
                        </a:buClr>
                        <a:buFont typeface="Wingdings" pitchFamily="2" charset="2"/>
                        <a:buChar char="q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программа действий задается педагогами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63113">
                <a:tc>
                  <a:txBody>
                    <a:bodyPr/>
                    <a:lstStyle/>
                    <a:p>
                      <a:endParaRPr lang="ru-RU" sz="2700" dirty="0" smtClean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700" dirty="0" smtClean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700" dirty="0" smtClean="0"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</a:ln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Интегрированное</a:t>
                      </a:r>
                      <a:endParaRPr lang="ru-RU" sz="2700" dirty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buClr>
                          <a:srgbClr val="FF0000"/>
                        </a:buClr>
                        <a:buFont typeface="Wingdings" pitchFamily="2" charset="2"/>
                        <a:buChar char="q"/>
                      </a:pPr>
                      <a:r>
                        <a:rPr lang="ru-RU" sz="2000" dirty="0" smtClean="0"/>
                        <a:t> 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определение целей педагогами, руководителями групп;</a:t>
                      </a:r>
                    </a:p>
                    <a:p>
                      <a:pPr algn="just">
                        <a:buClr>
                          <a:srgbClr val="FF0000"/>
                        </a:buClr>
                        <a:buFont typeface="Wingdings" pitchFamily="2" charset="2"/>
                        <a:buChar char="q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учет планируемых результатов;</a:t>
                      </a:r>
                    </a:p>
                    <a:p>
                      <a:pPr algn="just">
                        <a:buClr>
                          <a:srgbClr val="FF0000"/>
                        </a:buClr>
                        <a:buFont typeface="Wingdings" pitchFamily="2" charset="2"/>
                        <a:buChar char="q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ориентация на мотивы долга и учет личных интересов;</a:t>
                      </a:r>
                    </a:p>
                    <a:p>
                      <a:pPr algn="just">
                        <a:buClr>
                          <a:srgbClr val="FF0000"/>
                        </a:buClr>
                        <a:buFont typeface="Wingdings" pitchFamily="2" charset="2"/>
                        <a:buChar char="q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коллективная разработка действий по реализации цели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n>
                  <a:solidFill>
                    <a:srgbClr val="7030A0"/>
                  </a:solidFill>
                </a:ln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Этапы </a:t>
            </a:r>
            <a:r>
              <a:rPr lang="ru-RU" dirty="0" err="1" smtClean="0">
                <a:ln>
                  <a:solidFill>
                    <a:srgbClr val="7030A0"/>
                  </a:solidFill>
                </a:ln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целеполагания</a:t>
            </a:r>
            <a:r>
              <a:rPr lang="ru-RU" dirty="0" smtClean="0">
                <a:ln>
                  <a:solidFill>
                    <a:srgbClr val="7030A0"/>
                  </a:solidFill>
                </a:ln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n>
                <a:solidFill>
                  <a:srgbClr val="7030A0"/>
                </a:solidFill>
              </a:ln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dirty="0" smtClean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анализ результатов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предыдущей совместной деятельности участников воспитательного процесса;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smtClean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моделирование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педагогами воспитательных целей и задач, возможных результатов;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 </a:t>
            </a:r>
            <a:r>
              <a:rPr lang="ru-RU" dirty="0" smtClean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организация совместной целеполагающей деятельности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педагогов, учащихся, родителей;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внесение корректив в первоначальные замыслы, </a:t>
            </a:r>
            <a:r>
              <a:rPr lang="ru-RU" dirty="0" smtClean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составление программы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педагогических действий по реализации поставленных целей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0"/>
            <a:ext cx="8229600" cy="6583363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Генезис идеи всестороннего и гармоничного развития личности:</a:t>
            </a:r>
            <a:b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Реализация идеи всестороннего развития личности 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стала возможной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 развитием </a:t>
            </a:r>
            <a:r>
              <a:rPr lang="ru-RU" sz="2600" u="dotted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машинного производства  </a:t>
            </a:r>
            <a:endParaRPr lang="ru-RU" sz="2600" u="dotted" dirty="0">
              <a:uFill>
                <a:solidFill>
                  <a:srgbClr val="FF0000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753969"/>
          <a:ext cx="8572560" cy="46039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72560"/>
              </a:tblGrid>
              <a:tr h="1423811"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ru-RU" sz="2800" kern="1200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Античные века </a:t>
                      </a:r>
                      <a:r>
                        <a:rPr lang="ru-RU" sz="24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– зарождение идеи «</a:t>
                      </a:r>
                      <a:r>
                        <a:rPr lang="ru-RU" sz="24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калокагатии</a:t>
                      </a:r>
                      <a:r>
                        <a:rPr lang="ru-RU" sz="24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» (от греч. </a:t>
                      </a:r>
                    </a:p>
                    <a:p>
                      <a:pPr algn="l">
                        <a:buFontTx/>
                        <a:buNone/>
                      </a:pPr>
                      <a:r>
                        <a:rPr lang="ru-RU" sz="24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слов «</a:t>
                      </a:r>
                      <a:r>
                        <a:rPr lang="ru-RU" sz="24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калос</a:t>
                      </a:r>
                      <a:r>
                        <a:rPr lang="ru-RU" sz="24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кай</a:t>
                      </a:r>
                      <a:r>
                        <a:rPr lang="ru-RU" sz="24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агатос</a:t>
                      </a:r>
                      <a:r>
                        <a:rPr lang="ru-RU" sz="24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» – прекрасный в духовном и  </a:t>
                      </a:r>
                    </a:p>
                    <a:p>
                      <a:pPr algn="l">
                        <a:buFontTx/>
                        <a:buNone/>
                      </a:pPr>
                      <a:r>
                        <a:rPr lang="ru-RU" sz="24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физическом отношениях) благодаря Платону;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2090"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ru-RU" sz="2800" kern="1200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Средние века </a:t>
                      </a:r>
                      <a:r>
                        <a:rPr lang="ru-RU" sz="24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– религиозный аскетизм;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23811">
                <a:tc>
                  <a:txBody>
                    <a:bodyPr/>
                    <a:lstStyle/>
                    <a:p>
                      <a:pPr algn="l"/>
                      <a:r>
                        <a:rPr lang="ru-RU" sz="2800" kern="1200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Эпоха Возрождения </a:t>
                      </a:r>
                      <a:r>
                        <a:rPr lang="ru-RU" sz="24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– обновление идей античности, теория </a:t>
                      </a:r>
                    </a:p>
                    <a:p>
                      <a:pPr algn="l"/>
                      <a:r>
                        <a:rPr lang="ru-RU" sz="24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не получила практического осуществления (отсутствуют </a:t>
                      </a:r>
                    </a:p>
                    <a:p>
                      <a:pPr algn="l"/>
                      <a:r>
                        <a:rPr lang="ru-RU" sz="24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соответствующие социально-экономические предпосылки)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34277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214446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Структурные компоненты </a:t>
            </a:r>
            <a:r>
              <a:rPr lang="ru-RU" sz="4000" i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всестороннего</a:t>
            </a:r>
            <a:r>
              <a:rPr lang="ru-RU" sz="4000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развития личности:</a:t>
            </a:r>
            <a:endParaRPr lang="ru-RU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786346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умственное воспитание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физическое воспитание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техническое обучение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нравственное воспитание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эстетическое воспитание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трудовое обучение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развитие творческих способностей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000" b="1" i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гармоничность</a:t>
            </a:r>
            <a:r>
              <a:rPr lang="ru-RU" sz="2800" dirty="0" smtClean="0">
                <a:ln>
                  <a:solidFill>
                    <a:srgbClr val="7030A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(от греч.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harmonia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согласованность, стройность) означает, что все стороны личности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должны формироваться </a:t>
            </a:r>
            <a:r>
              <a:rPr lang="ru-RU" sz="2800" u="dotted" dirty="0" smtClean="0">
                <a:uFill>
                  <a:solidFill>
                    <a:srgbClr val="7030A0"/>
                  </a:solidFill>
                </a:uFill>
                <a:latin typeface="Times New Roman" pitchFamily="18" charset="0"/>
                <a:cs typeface="Times New Roman" pitchFamily="18" charset="0"/>
              </a:rPr>
              <a:t>одновременно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в </a:t>
            </a:r>
            <a:r>
              <a:rPr lang="ru-RU" sz="2800" u="dotted" dirty="0" smtClean="0">
                <a:uFill>
                  <a:solidFill>
                    <a:srgbClr val="7030A0"/>
                  </a:solidFill>
                </a:uFill>
                <a:latin typeface="Times New Roman" pitchFamily="18" charset="0"/>
                <a:cs typeface="Times New Roman" pitchFamily="18" charset="0"/>
              </a:rPr>
              <a:t>тесной взаимосвязи между собой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spc="3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Цели обучения</a:t>
            </a:r>
            <a:r>
              <a:rPr lang="ru-RU" b="1" spc="3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pc="3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1488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цели образовательные </a:t>
            </a:r>
            <a:r>
              <a:rPr lang="ru-RU" dirty="0" smtClean="0"/>
              <a:t>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овладение знаниями, умениями и навыками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цели развивающие </a:t>
            </a:r>
            <a:r>
              <a:rPr lang="ru-RU" dirty="0" smtClean="0"/>
              <a:t>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развитие мышления, памяти, творческих способностей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цели воспитательные </a:t>
            </a:r>
            <a:r>
              <a:rPr lang="ru-RU" dirty="0" smtClean="0"/>
              <a:t>–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научного мировоззрения, нравственности и эстетической культуры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B6A232A06C4C843B3F96C4DEC1B1186" ma:contentTypeVersion="0" ma:contentTypeDescription="Создание документа." ma:contentTypeScope="" ma:versionID="8883121c966da75fd4870a070b0e3af8">
  <xsd:schema xmlns:xsd="http://www.w3.org/2001/XMLSchema" xmlns:p="http://schemas.microsoft.com/office/2006/metadata/properties" targetNamespace="http://schemas.microsoft.com/office/2006/metadata/properties" ma:root="true" ma:fieldsID="9c1cab94237e2ac042826dfcad2cb05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одержимого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4CADD4C-158C-43C8-B813-358D62EC2436}"/>
</file>

<file path=customXml/itemProps2.xml><?xml version="1.0" encoding="utf-8"?>
<ds:datastoreItem xmlns:ds="http://schemas.openxmlformats.org/officeDocument/2006/customXml" ds:itemID="{129E366D-94FD-4E9F-BB60-17D9588D4656}"/>
</file>

<file path=customXml/itemProps3.xml><?xml version="1.0" encoding="utf-8"?>
<ds:datastoreItem xmlns:ds="http://schemas.openxmlformats.org/officeDocument/2006/customXml" ds:itemID="{01FEFB26-6DCB-4DFB-BD93-31069DA14279}"/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185</Words>
  <Application>Microsoft Office PowerPoint</Application>
  <PresentationFormat>Экран (4:3)</PresentationFormat>
  <Paragraphs>16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Bookman Old Style</vt:lpstr>
      <vt:lpstr>Times New Roman</vt:lpstr>
      <vt:lpstr>Тема Office</vt:lpstr>
      <vt:lpstr>Тема 6</vt:lpstr>
      <vt:lpstr>Слайд 2</vt:lpstr>
      <vt:lpstr>Слайд 3</vt:lpstr>
      <vt:lpstr>Цели воспитания – заранее определяемые (прогнозируемые) результаты в подготовке подрастающих поколений к жизни, в их личностном развитии и формировании, которые стремятся достигнуть в процессе воспитательной работы   Цели обучения – идеальное (мысленное) предвосхищение его конечных результатов, т. е. того,  к чему должны стремиться педагог и учащиеся   Практическое   значение   целей   воспитания: 1. Определяют средства, методы и формы организации педагогического процесса; 2. Придают работе педагога необходимую осмысленность и направленность</vt:lpstr>
      <vt:lpstr>Слайд 5</vt:lpstr>
      <vt:lpstr>Слайд 6</vt:lpstr>
      <vt:lpstr>Генезис идеи всестороннего и гармоничного развития личности:                   Реализация идеи всестороннего развития личности стала возможной с развитием машинного производства  </vt:lpstr>
      <vt:lpstr>Слайд 8</vt:lpstr>
      <vt:lpstr>Слайд 9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Целеполагание в педагогике</dc:title>
  <dc:creator>Admin</dc:creator>
  <cp:lastModifiedBy>Belko</cp:lastModifiedBy>
  <cp:revision>28</cp:revision>
  <dcterms:created xsi:type="dcterms:W3CDTF">2011-02-04T16:31:29Z</dcterms:created>
  <dcterms:modified xsi:type="dcterms:W3CDTF">2014-06-09T11:03:01Z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0x010100BB6A232A06C4C843B3F96C4DEC1B1186</vt:lpwstr>
  </property>
</Properties>
</file>