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24936" cy="2664296"/>
          </a:xfrm>
        </p:spPr>
        <p:txBody>
          <a:bodyPr/>
          <a:lstStyle/>
          <a:p>
            <a:r>
              <a:rPr lang="ru-RU" sz="7200" dirty="0" smtClean="0">
                <a:solidFill>
                  <a:schemeClr val="bg1"/>
                </a:solidFill>
              </a:rPr>
              <a:t>Шарлотта Берта </a:t>
            </a:r>
            <a:r>
              <a:rPr lang="ru-RU" sz="7200" dirty="0" err="1" smtClean="0">
                <a:solidFill>
                  <a:schemeClr val="bg1"/>
                </a:solidFill>
              </a:rPr>
              <a:t>Бюлер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5976664" cy="1752600"/>
          </a:xfrm>
        </p:spPr>
        <p:txBody>
          <a:bodyPr>
            <a:normAutofit/>
          </a:bodyPr>
          <a:lstStyle/>
          <a:p>
            <a:endParaRPr lang="ru-RU" sz="5400" dirty="0" smtClean="0">
              <a:latin typeface="Monotype Corsiva" pitchFamily="66" charset="0"/>
            </a:endParaRPr>
          </a:p>
          <a:p>
            <a:r>
              <a:rPr lang="ru-RU" sz="5400" dirty="0" smtClean="0">
                <a:latin typeface="Monotype Corsiva" pitchFamily="66" charset="0"/>
              </a:rPr>
              <a:t>Биография</a:t>
            </a:r>
            <a:endParaRPr lang="ru-RU" sz="5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53418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4081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 smtClean="0"/>
              <a:t>Интенциональность</a:t>
            </a:r>
            <a:r>
              <a:rPr lang="ru-RU" dirty="0" smtClean="0"/>
              <a:t> – врожденная структура, которая не поддается и подвергается прижизненному формированию.</a:t>
            </a:r>
          </a:p>
          <a:p>
            <a:pPr marL="0" indent="0" algn="ctr">
              <a:buNone/>
            </a:pPr>
            <a:r>
              <a:rPr lang="ru-RU" dirty="0" smtClean="0"/>
              <a:t> По словам Ш. </a:t>
            </a:r>
            <a:r>
              <a:rPr lang="ru-RU" dirty="0" err="1" smtClean="0"/>
              <a:t>Бюлер</a:t>
            </a:r>
            <a:r>
              <a:rPr lang="ru-RU" dirty="0" smtClean="0"/>
              <a:t>, условия среды и воспитания лишь меняют формы выражения </a:t>
            </a:r>
            <a:r>
              <a:rPr lang="ru-RU" dirty="0" err="1" smtClean="0"/>
              <a:t>интенциональности</a:t>
            </a:r>
            <a:r>
              <a:rPr lang="ru-RU" dirty="0" smtClean="0"/>
              <a:t>, не преобразуя ее сущности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211893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460432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 самоосуществлении выделяются два основных аспекта: процессуальный и результативный.</a:t>
            </a:r>
          </a:p>
          <a:p>
            <a:pPr marL="0" indent="0" algn="ctr">
              <a:buNone/>
            </a:pPr>
            <a:r>
              <a:rPr lang="ru-RU" dirty="0" err="1" smtClean="0"/>
              <a:t>Бюлер</a:t>
            </a:r>
            <a:r>
              <a:rPr lang="ru-RU" dirty="0" smtClean="0"/>
              <a:t> выделяет для каждого возраста неповторимую форму самоосуществления личности.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14723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67544" y="188641"/>
          <a:ext cx="8352928" cy="6671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925"/>
                <a:gridCol w="1784814"/>
                <a:gridCol w="3275142"/>
                <a:gridCol w="2579047"/>
              </a:tblGrid>
              <a:tr h="878198">
                <a:tc>
                  <a:txBody>
                    <a:bodyPr/>
                    <a:lstStyle/>
                    <a:p>
                      <a:r>
                        <a:rPr lang="ru-RU" dirty="0" smtClean="0"/>
                        <a:t>Фаза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Психологическое 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</a:t>
                      </a:r>
                    </a:p>
                    <a:p>
                      <a:r>
                        <a:rPr lang="ru-RU" dirty="0" smtClean="0"/>
                        <a:t>самоосуществления</a:t>
                      </a:r>
                      <a:endParaRPr lang="ru-RU" dirty="0"/>
                    </a:p>
                  </a:txBody>
                  <a:tcPr/>
                </a:tc>
              </a:tr>
              <a:tr h="693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16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 семьи, профессии, жизненного пути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Спонтанность </a:t>
                      </a:r>
                      <a:endParaRPr lang="ru-RU" dirty="0"/>
                    </a:p>
                  </a:txBody>
                  <a:tcPr/>
                </a:tc>
              </a:tr>
              <a:tr h="99055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20 до 25-30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Предварительное самоопределение, выбор супруга.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Зрелость/</a:t>
                      </a:r>
                    </a:p>
                    <a:p>
                      <a:r>
                        <a:rPr lang="ru-RU" dirty="0" smtClean="0"/>
                        <a:t>самостоятельность</a:t>
                      </a:r>
                      <a:endParaRPr lang="ru-RU" dirty="0"/>
                    </a:p>
                  </a:txBody>
                  <a:tcPr/>
                </a:tc>
              </a:tr>
              <a:tr h="144089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30 до 45-50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Зрелость: собственная семья, призвание, постановка конкретных жизненных целей и самореализация.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Творчество</a:t>
                      </a:r>
                      <a:endParaRPr lang="ru-RU" dirty="0"/>
                    </a:p>
                  </a:txBody>
                  <a:tcPr/>
                </a:tc>
              </a:tr>
              <a:tr h="148016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50-65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Стареющий человек переживает трудный возраст душевного кризиса. В конце периода нет ни самоопределения.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мудрость</a:t>
                      </a:r>
                      <a:endParaRPr lang="ru-RU" dirty="0"/>
                    </a:p>
                  </a:txBody>
                  <a:tcPr/>
                </a:tc>
              </a:tr>
              <a:tr h="118614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65 до смерти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Старый человек теряет социальные связи. Пассивное ожидание смерти,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самозавершенность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805105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424936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Особое значение </a:t>
            </a:r>
            <a:r>
              <a:rPr lang="ru-RU" dirty="0" err="1" smtClean="0"/>
              <a:t>Бюлер</a:t>
            </a:r>
            <a:r>
              <a:rPr lang="ru-RU" dirty="0" smtClean="0"/>
              <a:t> уделяла третьей фазе жизненного пути, она говорила, что у людей эта фаза происходит в разном возрасте. В это время человек специфицирует свое жизненное призвание. В этой связи третья фаза жизненного пути рассматривалась Ш. </a:t>
            </a:r>
            <a:r>
              <a:rPr lang="ru-RU" dirty="0" err="1" smtClean="0"/>
              <a:t>Бюлер</a:t>
            </a:r>
            <a:r>
              <a:rPr lang="ru-RU" dirty="0" smtClean="0"/>
              <a:t> как кульминация личностного самоопределения и самоосуществления.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936687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0648"/>
            <a:ext cx="806401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600" dirty="0" smtClean="0"/>
          </a:p>
          <a:p>
            <a:pPr marL="0" indent="0" algn="ctr">
              <a:buNone/>
            </a:pPr>
            <a:r>
              <a:rPr lang="ru-RU" sz="2800" dirty="0" smtClean="0"/>
              <a:t>Как пишет Ш. </a:t>
            </a:r>
            <a:r>
              <a:rPr lang="ru-RU" sz="2800" dirty="0" err="1" smtClean="0"/>
              <a:t>Бюлер</a:t>
            </a:r>
            <a:r>
              <a:rPr lang="ru-RU" sz="2800" dirty="0" smtClean="0"/>
              <a:t> : </a:t>
            </a:r>
            <a:r>
              <a:rPr lang="en-US" sz="2800" dirty="0" smtClean="0"/>
              <a:t>”</a:t>
            </a:r>
            <a:r>
              <a:rPr lang="ru-RU" sz="2800" dirty="0" smtClean="0"/>
              <a:t>Человек, не знающий своего предназначения, не станет тем, кем он может и должен стать</a:t>
            </a:r>
            <a:r>
              <a:rPr lang="en-US" sz="2800" dirty="0" smtClean="0"/>
              <a:t>”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r>
              <a:rPr lang="ru-RU" sz="2800" dirty="0" smtClean="0"/>
              <a:t>По ее мнению, смысл жизни и жизненные ценности консолидируют структуру личности, а их отсутствие является фактором дезинтеграции личности и разрушения ее психического здоровья.</a:t>
            </a:r>
          </a:p>
          <a:p>
            <a:pPr marL="0" indent="0" algn="ctr">
              <a:buNone/>
            </a:pPr>
            <a:r>
              <a:rPr lang="ru-RU" sz="2600" dirty="0" smtClean="0"/>
              <a:t> </a:t>
            </a:r>
          </a:p>
        </p:txBody>
      </p:sp>
      <p:pic>
        <p:nvPicPr>
          <p:cNvPr id="4" name="Рисунок 3" descr="32856_Buehler_Charlotte_106_I_16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789040"/>
            <a:ext cx="1979243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44997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208912" cy="3888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Основной заслугой Ш. </a:t>
            </a:r>
            <a:r>
              <a:rPr lang="ru-RU" dirty="0" err="1" smtClean="0"/>
              <a:t>Бюлер</a:t>
            </a:r>
            <a:r>
              <a:rPr lang="ru-RU" dirty="0" smtClean="0"/>
              <a:t> является постановка вопроса об общих закономерностях развития человека на протяжении жизненного пути.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Несомненным ее достижением явилась попытка вычленения элементарной структурно-функциональной единицы жизненного пути личности.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657954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Научный и практический вклад в психологию.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истории науки принято говорить о созданной ею венской школе возрастной психологии, объединившей многих исследователей.</a:t>
            </a:r>
          </a:p>
          <a:p>
            <a:r>
              <a:rPr lang="ru-RU" dirty="0" smtClean="0"/>
              <a:t>Шарлотта </a:t>
            </a:r>
            <a:r>
              <a:rPr lang="ru-RU" dirty="0" err="1" smtClean="0"/>
              <a:t>Бюлер</a:t>
            </a:r>
            <a:r>
              <a:rPr lang="ru-RU" dirty="0" smtClean="0"/>
              <a:t> разрабатывала проблемы возрастной периодизации и развития детей в различные периоды становления социального поведения. Ей принадлежит первая попытка создать периодизацию переходного возраста.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Ш. </a:t>
            </a:r>
            <a:r>
              <a:rPr lang="ru-RU" dirty="0" err="1" smtClean="0"/>
              <a:t>Бюлер</a:t>
            </a:r>
            <a:r>
              <a:rPr lang="ru-RU" dirty="0" smtClean="0"/>
              <a:t> совместно с X. </a:t>
            </a:r>
            <a:r>
              <a:rPr lang="ru-RU" dirty="0" err="1" smtClean="0"/>
              <a:t>Гетцер</a:t>
            </a:r>
            <a:r>
              <a:rPr lang="ru-RU" dirty="0" smtClean="0"/>
              <a:t> разработала оригинальные тесты для дошкольников, по сей день используемые в психодиагностической практике. Показателем уровня развития являлся «коэффициент развития», введенный ею вместо широко известного «коэффициента интеллекта». </a:t>
            </a:r>
            <a:endParaRPr lang="ru-RU" dirty="0"/>
          </a:p>
        </p:txBody>
      </p:sp>
    </p:spTree>
  </p:cSld>
  <p:clrMapOvr>
    <a:masterClrMapping/>
  </p:clrMapOvr>
  <p:transition spd="slow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Важнейшие работы Ш. </a:t>
            </a:r>
            <a:r>
              <a:rPr lang="ru-RU" dirty="0" err="1" smtClean="0"/>
              <a:t>Бюлер</a:t>
            </a:r>
            <a:r>
              <a:rPr lang="ru-RU" dirty="0" smtClean="0"/>
              <a:t> – «Жизненный путь человека» (1968, в соавторстве с Фредом </a:t>
            </a:r>
            <a:r>
              <a:rPr lang="ru-RU" dirty="0" err="1" smtClean="0"/>
              <a:t>Массариком</a:t>
            </a:r>
            <a:r>
              <a:rPr lang="ru-RU" dirty="0" smtClean="0"/>
              <a:t>) и «Введение в гуманистическую психологию» (1972, в соавторстве с </a:t>
            </a:r>
            <a:r>
              <a:rPr lang="ru-RU" dirty="0" err="1" smtClean="0"/>
              <a:t>Мелани</a:t>
            </a:r>
            <a:r>
              <a:rPr lang="ru-RU" dirty="0" smtClean="0"/>
              <a:t> Ален).</a:t>
            </a:r>
            <a:endParaRPr lang="ru-RU" dirty="0"/>
          </a:p>
        </p:txBody>
      </p:sp>
    </p:spTree>
  </p:cSld>
  <p:clrMapOvr>
    <a:masterClrMapping/>
  </p:clrMapOvr>
  <p:transition spd="slow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Умерла Шарлотта </a:t>
            </a:r>
            <a:r>
              <a:rPr lang="ru-RU" sz="2800" dirty="0" err="1" smtClean="0"/>
              <a:t>Бюлер</a:t>
            </a:r>
            <a:r>
              <a:rPr lang="ru-RU" sz="2800" dirty="0" smtClean="0"/>
              <a:t> 3февраля 1974 года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buehler_charlo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7416" y="1628800"/>
            <a:ext cx="4088839" cy="4536504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1723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20 декабря 1893 – 3 февраля 1974гг.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6" name="Содержимое 5" descr="Charlotte_Bueh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764704"/>
            <a:ext cx="3672408" cy="5204327"/>
          </a:xfrm>
        </p:spPr>
      </p:pic>
    </p:spTree>
    <p:extLst>
      <p:ext uri="{BB962C8B-B14F-4D97-AF65-F5344CB8AC3E}">
        <p14:creationId xmlns="" xmlns:p14="http://schemas.microsoft.com/office/powerpoint/2010/main" val="12724153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8136024" cy="48245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Шарлотта Берта </a:t>
            </a:r>
            <a:r>
              <a:rPr lang="ru-RU" dirty="0" err="1" smtClean="0"/>
              <a:t>Бюлер</a:t>
            </a:r>
            <a:r>
              <a:rPr lang="ru-RU" dirty="0" smtClean="0"/>
              <a:t> родилась 20 декабря 1893 г. в Берлине. </a:t>
            </a:r>
          </a:p>
          <a:p>
            <a:pPr marL="0" indent="0" algn="ctr">
              <a:buNone/>
            </a:pPr>
            <a:r>
              <a:rPr lang="ru-RU" dirty="0" smtClean="0"/>
              <a:t>Она была старшим ребенком и единственной дочерью Розы и Германа </a:t>
            </a:r>
            <a:r>
              <a:rPr lang="ru-RU" dirty="0" err="1" smtClean="0"/>
              <a:t>Малаховски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6753159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208912" cy="51125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Окончив частную школу, Шарлотта в 1913 г. поступила во </a:t>
            </a:r>
            <a:r>
              <a:rPr lang="ru-RU" dirty="0" err="1" smtClean="0"/>
              <a:t>Фрейбургский</a:t>
            </a:r>
            <a:r>
              <a:rPr lang="ru-RU" dirty="0" smtClean="0"/>
              <a:t> университет, где изучала медицину, философию и психологию. </a:t>
            </a:r>
          </a:p>
          <a:p>
            <a:pPr marL="0" indent="0" algn="ctr">
              <a:buNone/>
            </a:pPr>
            <a:r>
              <a:rPr lang="ru-RU" dirty="0" smtClean="0"/>
              <a:t>Высшее образование она завершила в Берлинском университете (1914–1915).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964058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024" y="277100"/>
            <a:ext cx="8064016" cy="60846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Шарлотта работала с О. </a:t>
            </a:r>
            <a:r>
              <a:rPr lang="ru-RU" dirty="0" err="1" smtClean="0"/>
              <a:t>Кюльпе</a:t>
            </a:r>
            <a:r>
              <a:rPr lang="ru-RU" dirty="0" smtClean="0"/>
              <a:t> в Мюнхене. Когда </a:t>
            </a:r>
            <a:r>
              <a:rPr lang="ru-RU" dirty="0" err="1" smtClean="0"/>
              <a:t>Кульпе</a:t>
            </a:r>
            <a:r>
              <a:rPr lang="ru-RU" dirty="0" smtClean="0"/>
              <a:t> умер, и его место занял его ближайший помощник Карл </a:t>
            </a:r>
            <a:r>
              <a:rPr lang="ru-RU" dirty="0" err="1" smtClean="0"/>
              <a:t>Бюлер</a:t>
            </a:r>
            <a:r>
              <a:rPr lang="ru-RU" dirty="0" smtClean="0"/>
              <a:t>. Между коллегами возникло взаимное влечение, и в апреле 1916 г. они поженились. </a:t>
            </a:r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6" name="Рисунок 5" descr="Бюлер,_Кар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369566"/>
            <a:ext cx="1944241" cy="2746626"/>
          </a:xfrm>
          <a:prstGeom prst="rect">
            <a:avLst/>
          </a:prstGeom>
        </p:spPr>
      </p:pic>
      <p:pic>
        <p:nvPicPr>
          <p:cNvPr id="7" name="Рисунок 6" descr="charlotte bueh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356992"/>
            <a:ext cx="1879476" cy="2853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213782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7744" y="2204864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92696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последующие годы Карл и Шарлотта </a:t>
            </a:r>
            <a:r>
              <a:rPr lang="ru-RU" dirty="0" err="1" smtClean="0"/>
              <a:t>Бюлер</a:t>
            </a:r>
            <a:r>
              <a:rPr lang="ru-RU" dirty="0" smtClean="0"/>
              <a:t> работали рука об руку, в частности в Дрезденском технологическом институте, где Шарлотта стала первой женщиной, получившей звание приват-доцента.</a:t>
            </a:r>
          </a:p>
          <a:p>
            <a:r>
              <a:rPr lang="ru-RU" dirty="0" smtClean="0"/>
              <a:t> В 1923 г. она получила </a:t>
            </a:r>
            <a:r>
              <a:rPr lang="ru-RU" dirty="0" err="1" smtClean="0"/>
              <a:t>Рокфеллеровскую</a:t>
            </a:r>
            <a:r>
              <a:rPr lang="ru-RU" dirty="0" smtClean="0"/>
              <a:t> стипендию и отправилась на стажировку в США. </a:t>
            </a:r>
            <a:endParaRPr lang="ru-RU" dirty="0"/>
          </a:p>
        </p:txBody>
      </p:sp>
      <p:pic>
        <p:nvPicPr>
          <p:cNvPr id="8" name="Рисунок 7" descr="Bьhler,_Karl_und_Charlotte_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132856"/>
            <a:ext cx="2738054" cy="41683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056990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-32586"/>
            <a:ext cx="8737203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1964 г. вместе с Карлом </a:t>
            </a:r>
            <a:r>
              <a:rPr lang="ru-RU" dirty="0" err="1" smtClean="0"/>
              <a:t>Роджерсом</a:t>
            </a:r>
            <a:r>
              <a:rPr lang="ru-RU" dirty="0" smtClean="0"/>
              <a:t>, Виктором </a:t>
            </a:r>
            <a:r>
              <a:rPr lang="ru-RU" dirty="0" err="1" smtClean="0"/>
              <a:t>Франклом</a:t>
            </a:r>
            <a:r>
              <a:rPr lang="ru-RU" dirty="0" smtClean="0"/>
              <a:t> и </a:t>
            </a:r>
            <a:r>
              <a:rPr lang="ru-RU" dirty="0" err="1" smtClean="0"/>
              <a:t>Абрахамом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 она приняла участие в организации конференции, положившей начало новому научному направлению – гуманистической психологии. В 1965 г. она стала первым президентом Ассоциации гуманистической психологии.</a:t>
            </a:r>
          </a:p>
        </p:txBody>
      </p:sp>
    </p:spTree>
    <p:extLst>
      <p:ext uri="{BB962C8B-B14F-4D97-AF65-F5344CB8AC3E}">
        <p14:creationId xmlns="" xmlns:p14="http://schemas.microsoft.com/office/powerpoint/2010/main" val="121618312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920000" cy="41764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Центральное место в концепции личности и ее жизненного пути занимает идея </a:t>
            </a:r>
            <a:r>
              <a:rPr lang="ru-RU" dirty="0" err="1" smtClean="0"/>
              <a:t>интенциональности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err="1" smtClean="0"/>
              <a:t>Интенциональность</a:t>
            </a:r>
            <a:r>
              <a:rPr lang="ru-RU" dirty="0" smtClean="0"/>
              <a:t> выступает в качестве функционального ядра личности, которое участвует во всех ее жизненных выборах.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Интенциональное</a:t>
            </a:r>
            <a:r>
              <a:rPr lang="ru-RU" dirty="0" smtClean="0"/>
              <a:t> ядро личности - «самость»: духовное образование, данное изначально и в основном неизменное, меняется лишь форма его проявления.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620688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Теория </a:t>
            </a:r>
            <a:r>
              <a:rPr lang="ru-RU" sz="2400" b="1" dirty="0" err="1" smtClean="0"/>
              <a:t>интенциональности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58384072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04664"/>
            <a:ext cx="7992008" cy="594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Интенциональное</a:t>
            </a:r>
            <a:r>
              <a:rPr lang="ru-RU" dirty="0" smtClean="0"/>
              <a:t>  ядро личности «самость»:духовное образование, данное изначально и в основном неизменное, меняется лишь форма его проявления.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Главная движущая сила развития потребность личности в самоосуществлении (как итог жизненного пути и как процесс, который в зависимости от возрастного этапа получает разную трактовку).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045927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8883121c966da75fd4870a070b0e3af8">
  <xsd:schema xmlns:xsd="http://www.w3.org/2001/XMLSchema" xmlns:p="http://schemas.microsoft.com/office/2006/metadata/properties" targetNamespace="http://schemas.microsoft.com/office/2006/metadata/properties" ma:root="true" ma:fieldsID="9c1cab94237e2ac042826dfcad2cb05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346B3B0-4408-4459-A6FC-0BF9D592E89E}"/>
</file>

<file path=customXml/itemProps2.xml><?xml version="1.0" encoding="utf-8"?>
<ds:datastoreItem xmlns:ds="http://schemas.openxmlformats.org/officeDocument/2006/customXml" ds:itemID="{288F9035-6FE3-488A-BD0E-49BF4C6F0CFF}"/>
</file>

<file path=customXml/itemProps3.xml><?xml version="1.0" encoding="utf-8"?>
<ds:datastoreItem xmlns:ds="http://schemas.openxmlformats.org/officeDocument/2006/customXml" ds:itemID="{180C095C-FD7C-4F5E-AD15-4726D157E039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204</TotalTime>
  <Words>414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Шарлотта Берта Бюлер</vt:lpstr>
      <vt:lpstr>20 декабря 1893 – 3 февраля 1974гг.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Научный и практический вклад в психологию. </vt:lpstr>
      <vt:lpstr>Слайд 17</vt:lpstr>
      <vt:lpstr>Слайд 18</vt:lpstr>
      <vt:lpstr>Умерла Шарлотта Бюлер 3февраля 1974 года</vt:lpstr>
      <vt:lpstr>Спасибо за внимание!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Гарри Стек Салливан</dc:title>
  <dc:creator>XTreme.ws</dc:creator>
  <cp:lastModifiedBy>DNA7 X86</cp:lastModifiedBy>
  <cp:revision>20</cp:revision>
  <dcterms:created xsi:type="dcterms:W3CDTF">2014-10-08T06:50:03Z</dcterms:created>
  <dcterms:modified xsi:type="dcterms:W3CDTF">2015-05-13T19:39:43Z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