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6" r:id="rId5"/>
    <p:sldId id="261" r:id="rId6"/>
    <p:sldId id="262" r:id="rId7"/>
    <p:sldId id="267" r:id="rId8"/>
    <p:sldId id="264" r:id="rId9"/>
    <p:sldId id="269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63" r:id="rId18"/>
    <p:sldId id="276" r:id="rId19"/>
    <p:sldId id="260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М</a:t>
            </a:r>
            <a:r>
              <a:rPr lang="ru-RU" dirty="0" smtClean="0"/>
              <a:t>.</a:t>
            </a:r>
            <a:r>
              <a:rPr lang="vi-VN" dirty="0" smtClean="0"/>
              <a:t>И</a:t>
            </a:r>
            <a:r>
              <a:rPr lang="ru-RU" dirty="0" smtClean="0"/>
              <a:t>.</a:t>
            </a:r>
            <a:r>
              <a:rPr lang="vi-VN" dirty="0" smtClean="0"/>
              <a:t> Цветаева</a:t>
            </a:r>
            <a:r>
              <a:rPr lang="ru-RU" dirty="0"/>
              <a:t>. «Мне нравится, что Вы больны не мной…»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523224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2129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Презентация по русской литературе для слушателей подготовительного отделения, подготовительных курсов и абитуриентов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Составитель: </a:t>
            </a:r>
          </a:p>
          <a:p>
            <a:r>
              <a:rPr lang="ru-RU" dirty="0"/>
              <a:t>старший преподаватель кафедры </a:t>
            </a:r>
            <a:r>
              <a:rPr lang="ru-RU" dirty="0" err="1"/>
              <a:t>довузовской</a:t>
            </a:r>
            <a:r>
              <a:rPr lang="ru-RU" dirty="0"/>
              <a:t> подготовки и профориентации </a:t>
            </a:r>
            <a:r>
              <a:rPr lang="ru-RU" b="1" i="1" dirty="0">
                <a:solidFill>
                  <a:srgbClr val="FF0000"/>
                </a:solidFill>
              </a:rPr>
              <a:t>Королёва Е.А.</a:t>
            </a:r>
          </a:p>
        </p:txBody>
      </p:sp>
    </p:spTree>
    <p:extLst>
      <p:ext uri="{BB962C8B-B14F-4D97-AF65-F5344CB8AC3E}">
        <p14:creationId xmlns:p14="http://schemas.microsoft.com/office/powerpoint/2010/main" val="15876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92280" y="303163"/>
            <a:ext cx="18722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dirty="0">
                <a:solidFill>
                  <a:srgbClr val="FFC000"/>
                </a:solidFill>
              </a:rPr>
              <a:t>С первых стихотворных строк ведётся эмоциональный </a:t>
            </a:r>
            <a:r>
              <a:rPr lang="ru-RU" b="1" dirty="0">
                <a:solidFill>
                  <a:srgbClr val="FFC000"/>
                </a:solidFill>
              </a:rPr>
              <a:t>монолог</a:t>
            </a:r>
            <a:r>
              <a:rPr lang="ru-RU" dirty="0">
                <a:solidFill>
                  <a:srgbClr val="FFC000"/>
                </a:solidFill>
              </a:rPr>
              <a:t> лирической героини, адресованный её бывшему избраннику. Повторяющейся строкой </a:t>
            </a:r>
            <a:r>
              <a:rPr lang="ru-RU" i="1" dirty="0">
                <a:solidFill>
                  <a:srgbClr val="FFC000"/>
                </a:solidFill>
              </a:rPr>
              <a:t>«мне нравится»</a:t>
            </a:r>
            <a:r>
              <a:rPr lang="ru-RU" dirty="0">
                <a:solidFill>
                  <a:srgbClr val="FFC000"/>
                </a:solidFill>
              </a:rPr>
              <a:t> Цветаева высказывает свою женскую позицию, </a:t>
            </a:r>
            <a:r>
              <a:rPr lang="ru-RU" dirty="0" smtClean="0">
                <a:solidFill>
                  <a:srgbClr val="FFC000"/>
                </a:solidFill>
              </a:rPr>
              <a:t>она </a:t>
            </a:r>
            <a:r>
              <a:rPr lang="ru-RU" dirty="0">
                <a:solidFill>
                  <a:srgbClr val="FFC000"/>
                </a:solidFill>
              </a:rPr>
              <a:t>говорит о мужчине, влюблённого в другую женщину.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6192688" cy="37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9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62799" y="2276872"/>
            <a:ext cx="1600201" cy="2376264"/>
          </a:xfrm>
        </p:spPr>
        <p:txBody>
          <a:bodyPr>
            <a:noAutofit/>
          </a:bodyPr>
          <a:lstStyle/>
          <a:p>
            <a:r>
              <a:rPr lang="ru-RU" sz="1600" dirty="0"/>
              <a:t>Эмоциональное состояние лирической героини поэтесса определяет как «болезнь». Именно это слово показывает всю глубину её чувств. Для себя поэтесса </a:t>
            </a:r>
            <a:r>
              <a:rPr lang="ru-RU" sz="1600" dirty="0" smtClean="0"/>
              <a:t>уяснила, </a:t>
            </a:r>
            <a:r>
              <a:rPr lang="ru-RU" sz="1600" dirty="0"/>
              <a:t>что любовь и </a:t>
            </a:r>
            <a:r>
              <a:rPr lang="ru-RU" sz="1600" dirty="0" smtClean="0"/>
              <a:t>страсть</a:t>
            </a:r>
            <a:r>
              <a:rPr lang="ru-RU" sz="1600" dirty="0"/>
              <a:t> </a:t>
            </a:r>
            <a:r>
              <a:rPr lang="ru-RU" sz="1600" dirty="0" smtClean="0"/>
              <a:t>– </a:t>
            </a:r>
            <a:r>
              <a:rPr lang="ru-RU" sz="1600" dirty="0"/>
              <a:t>разные понятия: болезнь проходит, а подлинные чувства сохраняются.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420888"/>
            <a:ext cx="6324600" cy="2117309"/>
          </a:xfrm>
        </p:spPr>
        <p:txBody>
          <a:bodyPr/>
          <a:lstStyle/>
          <a:p>
            <a:r>
              <a:rPr lang="ru-RU" sz="2000" dirty="0"/>
              <a:t>Сначала героиня повествует о том, что отношениям между двумя любящими людьми окончились. Но были ли вообще отношения? Не появляется и тени сомнения в том, что героиня с искренним уважением относится к своему бывшему избраннику. Она рада тому, что теперь может выплеснуть свои чувства и переживания, при этом не сражаясь за сердце любимого некогда мужчины.</a:t>
            </a:r>
          </a:p>
        </p:txBody>
      </p:sp>
    </p:spTree>
    <p:extLst>
      <p:ext uri="{BB962C8B-B14F-4D97-AF65-F5344CB8AC3E}">
        <p14:creationId xmlns:p14="http://schemas.microsoft.com/office/powerpoint/2010/main" val="298058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92280" y="2636912"/>
            <a:ext cx="1872208" cy="164592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стихотворения лирическая героиня слишком горда для того, чтобы принять свою страсть, но далее во второй строфе героиня уже разрешает себе «быть смешной», «распущенной», допускает возможность «слегка соприкоснуться рукавами» и при этом не краснеть. 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09268"/>
            <a:ext cx="6372200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42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92280" y="1340768"/>
            <a:ext cx="1886744" cy="4536504"/>
          </a:xfrm>
        </p:spPr>
        <p:txBody>
          <a:bodyPr>
            <a:normAutofit fontScale="25000" lnSpcReduction="20000"/>
          </a:bodyPr>
          <a:lstStyle/>
          <a:p>
            <a:pPr indent="361950"/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нет сожаления, оно проявляется в тоне повествования, но на этот раз её «</a:t>
            </a:r>
            <a:r>
              <a:rPr lang="ru-RU" sz="8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нравится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звучит уже куда менее уверенно.</a:t>
            </a:r>
            <a:r>
              <a:rPr lang="ru-RU" sz="8800" dirty="0"/>
              <a:t/>
            </a:r>
            <a:br>
              <a:rPr lang="ru-RU" sz="8800" dirty="0"/>
            </a:br>
            <a:endParaRPr lang="ru-RU" sz="8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361950" algn="l"/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части стихотворения мы понимаем, что чувства лирической героини не прошли, а, казалось бы, затянувшиеся раны начали снова давать о себе знать. героиня ревнует и глушит ревность в любви к другим: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нравится ещё, что вы при мне</a:t>
            </a:r>
            <a:br>
              <a:rPr lang="ru-RU" sz="2800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 обнимаете другую,</a:t>
            </a:r>
            <a:br>
              <a:rPr lang="ru-RU" sz="2800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прочите мне в адовом огне</a:t>
            </a:r>
            <a:br>
              <a:rPr lang="ru-RU" sz="2800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Гореть за то, что я не вас целую.  </a:t>
            </a:r>
            <a:br>
              <a:rPr lang="ru-RU" sz="2800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4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20272" y="2892277"/>
            <a:ext cx="1872207" cy="1645920"/>
          </a:xfrm>
        </p:spPr>
        <p:txBody>
          <a:bodyPr>
            <a:noAutofit/>
          </a:bodyPr>
          <a:lstStyle/>
          <a:p>
            <a:r>
              <a:rPr lang="ru-RU" sz="1800" dirty="0"/>
              <a:t>Автор использует христианскую символику: «церковная тишина», «Аллилуйя», которая передаёт нервно-сдержанное настроение героини. Сила страсти, эмоций, чувств уже не контролируются героиней. </a:t>
            </a:r>
          </a:p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40768"/>
            <a:ext cx="6048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400" dirty="0"/>
              <a:t>Оскорбившись, героиня смягчается и называет возлюбленного «</a:t>
            </a:r>
            <a:r>
              <a:rPr lang="ru-RU" sz="2400" i="1" dirty="0"/>
              <a:t>мой нежный</a:t>
            </a:r>
            <a:r>
              <a:rPr lang="ru-RU" sz="2400" dirty="0"/>
              <a:t>», она старается склеить по кусочкам разорванный только что образ из прошлого, хочет загладить этим свою вину:</a:t>
            </a:r>
          </a:p>
          <a:p>
            <a:pPr indent="361950"/>
            <a:endParaRPr lang="ru-RU" sz="2400" dirty="0"/>
          </a:p>
          <a:p>
            <a:pPr indent="361950"/>
            <a:r>
              <a:rPr lang="ru-RU" sz="2400" dirty="0"/>
              <a:t>   </a:t>
            </a:r>
            <a:r>
              <a:rPr lang="ru-RU" sz="2400" i="1" dirty="0" smtClean="0"/>
              <a:t>Что </a:t>
            </a:r>
            <a:r>
              <a:rPr lang="ru-RU" sz="2400" i="1" dirty="0"/>
              <a:t>имя нежное моё, мой нежный, </a:t>
            </a:r>
          </a:p>
          <a:p>
            <a:pPr indent="361950"/>
            <a:r>
              <a:rPr lang="ru-RU" sz="2400" i="1" dirty="0"/>
              <a:t>  </a:t>
            </a:r>
            <a:r>
              <a:rPr lang="ru-RU" sz="2400" i="1" dirty="0" smtClean="0"/>
              <a:t> </a:t>
            </a:r>
            <a:r>
              <a:rPr lang="ru-RU" sz="2400" i="1" dirty="0"/>
              <a:t>Не упоминаете ни днем, ни ночью…</a:t>
            </a:r>
          </a:p>
          <a:p>
            <a:pPr indent="361950"/>
            <a:r>
              <a:rPr lang="ru-RU" sz="2400" i="1" dirty="0"/>
              <a:t>  </a:t>
            </a:r>
            <a:r>
              <a:rPr lang="ru-RU" sz="2400" i="1" dirty="0" smtClean="0"/>
              <a:t> </a:t>
            </a:r>
            <a:r>
              <a:rPr lang="ru-RU" sz="2400" i="1" dirty="0"/>
              <a:t>Что никогда в церковной тишине</a:t>
            </a:r>
          </a:p>
          <a:p>
            <a:pPr indent="361950"/>
            <a:r>
              <a:rPr lang="ru-RU" sz="2400" i="1" dirty="0"/>
              <a:t>   Не пропоют над нами: Аллилуйя</a:t>
            </a:r>
            <a:r>
              <a:rPr lang="ru-RU" sz="2400" i="1" dirty="0" smtClean="0"/>
              <a:t>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5355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92281" y="1052736"/>
            <a:ext cx="1944216" cy="4896544"/>
          </a:xfrm>
        </p:spPr>
        <p:txBody>
          <a:bodyPr>
            <a:noAutofit/>
          </a:bodyPr>
          <a:lstStyle/>
          <a:p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третьей части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сожаление выражается напрямую: поэтесса использует междометие </a:t>
            </a:r>
            <a:r>
              <a:rPr lang="ru-RU" sz="19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«увы»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показать, что всё сказанное выше – это просто самоутешение. </a:t>
            </a:r>
          </a:p>
          <a:p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0094"/>
            <a:ext cx="6048672" cy="5162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Цветаева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утешает себя тем, что она не дала себе окунуться в эту любовь полностью, не успела сделать то, что бесповоротно сделало бы её зависимой от этих отношений с непостоянным мужчиной, к которому она питает постоянные чувства: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2913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195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вам «…» за мой ночной покой,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195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редкость встреч закатными часами,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195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наши не-гулянья под луной,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195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солнце, не у нас над головами…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20272" y="1340768"/>
            <a:ext cx="1944216" cy="5112568"/>
          </a:xfrm>
        </p:spPr>
        <p:txBody>
          <a:bodyPr>
            <a:noAutofit/>
          </a:bodyPr>
          <a:lstStyle/>
          <a:p>
            <a:r>
              <a:rPr lang="ru-RU" sz="1700" dirty="0" smtClean="0"/>
              <a:t>Цветаева </a:t>
            </a:r>
            <a:r>
              <a:rPr lang="ru-RU" sz="1700" dirty="0"/>
              <a:t>использует анафору: начинает каждую новую строку с предлога «за». </a:t>
            </a:r>
            <a:endParaRPr lang="ru-RU" sz="1700" dirty="0" smtClean="0"/>
          </a:p>
          <a:p>
            <a:r>
              <a:rPr lang="ru-RU" sz="1700" dirty="0" smtClean="0"/>
              <a:t>Его </a:t>
            </a:r>
            <a:r>
              <a:rPr lang="ru-RU" sz="1700" dirty="0"/>
              <a:t>применение обусловлено </a:t>
            </a:r>
            <a:r>
              <a:rPr lang="ru-RU" sz="1500" dirty="0"/>
              <a:t>необходимостью </a:t>
            </a:r>
            <a:r>
              <a:rPr lang="ru-RU" sz="1700" dirty="0"/>
              <a:t>ритмического насыщения стихотворного текста</a:t>
            </a:r>
            <a:r>
              <a:rPr lang="ru-RU" sz="18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8"/>
            <a:ext cx="61926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400" dirty="0"/>
              <a:t>Теперь героиня возводит ранее губительные чувства в исключительно рациональные. Слова благодарности возлюбленному за его нелюбовь наполнены сарказмом лишь наполовину – он был послан ей судьбой, дав ей возможность стать сильнее и исчерпать лимит ошибок именно на нём. Героиня выбирает «</a:t>
            </a:r>
            <a:r>
              <a:rPr lang="ru-RU" sz="2400" i="1" dirty="0"/>
              <a:t>ночной покой</a:t>
            </a:r>
            <a:r>
              <a:rPr lang="ru-RU" sz="2400" dirty="0"/>
              <a:t>» вместо «</a:t>
            </a:r>
            <a:r>
              <a:rPr lang="ru-RU" sz="2400" i="1" dirty="0"/>
              <a:t>встреч закатными часами</a:t>
            </a:r>
            <a:r>
              <a:rPr lang="ru-RU" sz="2400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2803604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3038873" cy="4806273"/>
          </a:xfrm>
        </p:spPr>
        <p:txBody>
          <a:bodyPr>
            <a:normAutofit/>
          </a:bodyPr>
          <a:lstStyle/>
          <a:p>
            <a:pPr marL="0" indent="361950" algn="just"/>
            <a:r>
              <a:rPr lang="ru-RU" b="1" dirty="0" smtClean="0"/>
              <a:t>Проблема </a:t>
            </a:r>
            <a:r>
              <a:rPr lang="ru-RU" b="1" dirty="0"/>
              <a:t>безответной любви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Проблема </a:t>
            </a:r>
            <a:r>
              <a:rPr lang="ru-RU" dirty="0"/>
              <a:t>безответной любви, едва ли не основная проблема всей любовной лирики, как русской, так и зарубежной: любим мы по-разному, но страдаем одинаково, по одним и тем же причинам. 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7" y="2085356"/>
            <a:ext cx="4320480" cy="407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Проблема отчаяния. Человек, остающийся у обломков воздушных замков, становится источником прекрасного страдания. Того страдания, на котором и построено искусство. Отчаяние — явление, когда человек отчуждается от чувств ложных и приходит к чувствам истинным, чистым и полезным. Так случается и лирической героиней, которая, перекладывая свои чувства, как вещи на давно забытом чердаке, пришла к осознанию их бестолковости. Теперь она готова переживать новые чувства, не боясь быть перед собой честной и, порой, слабой.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227479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151441" cy="3654145"/>
          </a:xfrm>
        </p:spPr>
        <p:txBody>
          <a:bodyPr>
            <a:noAutofit/>
          </a:bodyPr>
          <a:lstStyle/>
          <a:p>
            <a:pPr marL="0" indent="361950" algn="just"/>
            <a:r>
              <a:rPr lang="ru-RU" sz="2800" dirty="0" smtClean="0"/>
              <a:t>Стихотворение </a:t>
            </a:r>
            <a:r>
              <a:rPr lang="ru-RU" sz="2800" dirty="0"/>
              <a:t>«Мне нравится…» сложено пятистопным ямбом, характерным для ранних произведений поэтессы, </a:t>
            </a:r>
            <a:r>
              <a:rPr lang="ru-RU" sz="2800" dirty="0" smtClean="0"/>
              <a:t>с использованием </a:t>
            </a:r>
            <a:r>
              <a:rPr lang="ru-RU" sz="2800" dirty="0" smtClean="0"/>
              <a:t>перекрёстной </a:t>
            </a:r>
            <a:r>
              <a:rPr lang="ru-RU" sz="2800" dirty="0" smtClean="0"/>
              <a:t>рифмовки </a:t>
            </a:r>
            <a:r>
              <a:rPr lang="ru-RU" sz="2800" dirty="0"/>
              <a:t>и </a:t>
            </a:r>
            <a:r>
              <a:rPr lang="ru-RU" sz="2800" dirty="0" smtClean="0"/>
              <a:t>чередованием мужской </a:t>
            </a:r>
            <a:r>
              <a:rPr lang="ru-RU" sz="2800" dirty="0"/>
              <a:t>и </a:t>
            </a:r>
            <a:r>
              <a:rPr lang="ru-RU" sz="2800" dirty="0" smtClean="0"/>
              <a:t>женской рифмы </a:t>
            </a:r>
            <a:r>
              <a:rPr lang="ru-RU" sz="2800" dirty="0"/>
              <a:t>(мужская для строк А, женская — для строк В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стихотворный размер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1400" dirty="0"/>
              <a:t>Мне нравится, что вы больны не мной,</a:t>
            </a:r>
          </a:p>
          <a:p>
            <a:pPr marL="45720" indent="0">
              <a:buNone/>
            </a:pPr>
            <a:r>
              <a:rPr lang="ru-RU" sz="1400" dirty="0"/>
              <a:t>Мне нравится, что я больна не вами,</a:t>
            </a:r>
          </a:p>
          <a:p>
            <a:pPr marL="45720" indent="0">
              <a:buNone/>
            </a:pPr>
            <a:r>
              <a:rPr lang="ru-RU" sz="1400" dirty="0"/>
              <a:t>Что никогда тяжелый шар земной</a:t>
            </a:r>
          </a:p>
          <a:p>
            <a:pPr marL="45720" indent="0">
              <a:buNone/>
            </a:pPr>
            <a:r>
              <a:rPr lang="ru-RU" sz="1400" dirty="0"/>
              <a:t>Не уплывет под нашими ногами.</a:t>
            </a:r>
          </a:p>
          <a:p>
            <a:pPr marL="45720" indent="0">
              <a:buNone/>
            </a:pPr>
            <a:r>
              <a:rPr lang="ru-RU" sz="1400" dirty="0"/>
              <a:t>Мне нравится, что можно быть смешной —</a:t>
            </a:r>
          </a:p>
          <a:p>
            <a:pPr marL="45720" indent="0">
              <a:buNone/>
            </a:pPr>
            <a:r>
              <a:rPr lang="ru-RU" sz="1400" dirty="0"/>
              <a:t>Распущенной — и не играть словами,</a:t>
            </a:r>
          </a:p>
          <a:p>
            <a:pPr marL="45720" indent="0">
              <a:buNone/>
            </a:pPr>
            <a:r>
              <a:rPr lang="ru-RU" sz="1400" dirty="0"/>
              <a:t>И не краснеть удушливой волной,</a:t>
            </a:r>
          </a:p>
          <a:p>
            <a:pPr marL="45720" indent="0">
              <a:buNone/>
            </a:pPr>
            <a:r>
              <a:rPr lang="ru-RU" sz="1400" dirty="0"/>
              <a:t>Слегка соприкоснувшись рукавами.</a:t>
            </a:r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r>
              <a:rPr lang="ru-RU" sz="1400" dirty="0"/>
              <a:t>Мне нравится еще, что вы при мне</a:t>
            </a:r>
          </a:p>
          <a:p>
            <a:pPr marL="45720" indent="0">
              <a:buNone/>
            </a:pPr>
            <a:r>
              <a:rPr lang="ru-RU" sz="1400" dirty="0"/>
              <a:t>Спокойно обнимаете другую,</a:t>
            </a:r>
          </a:p>
          <a:p>
            <a:pPr marL="45720" indent="0">
              <a:buNone/>
            </a:pPr>
            <a:r>
              <a:rPr lang="ru-RU" sz="1400" dirty="0"/>
              <a:t>Не прочите мне в адовом огне</a:t>
            </a:r>
          </a:p>
          <a:p>
            <a:pPr marL="45720" indent="0">
              <a:buNone/>
            </a:pPr>
            <a:r>
              <a:rPr lang="ru-RU" sz="1400" dirty="0"/>
              <a:t>Гореть за то, что я не вас целую.</a:t>
            </a:r>
          </a:p>
          <a:p>
            <a:pPr marL="45720" indent="0">
              <a:buNone/>
            </a:pPr>
            <a:r>
              <a:rPr lang="ru-RU" sz="1400" dirty="0"/>
              <a:t>Что имя нежное мое, мой нежный, не</a:t>
            </a:r>
          </a:p>
          <a:p>
            <a:pPr marL="45720" indent="0">
              <a:buNone/>
            </a:pPr>
            <a:r>
              <a:rPr lang="ru-RU" sz="1400" dirty="0"/>
              <a:t>Упоминаете ни днем, ни ночью — всуе…</a:t>
            </a:r>
          </a:p>
          <a:p>
            <a:pPr marL="45720" indent="0">
              <a:buNone/>
            </a:pPr>
            <a:r>
              <a:rPr lang="ru-RU" sz="1400" dirty="0"/>
              <a:t>Что никогда в церковной тишине</a:t>
            </a:r>
          </a:p>
          <a:p>
            <a:pPr marL="45720" indent="0">
              <a:buNone/>
            </a:pPr>
            <a:r>
              <a:rPr lang="ru-RU" sz="1400" dirty="0"/>
              <a:t>Не пропоют над нами: аллилуйя!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dirty="0"/>
              <a:t>Спасибо вам и сердцем и рукой</a:t>
            </a:r>
          </a:p>
          <a:p>
            <a:pPr marL="45720" indent="0">
              <a:buNone/>
            </a:pPr>
            <a:r>
              <a:rPr lang="ru-RU" sz="1400" dirty="0"/>
              <a:t>За то, что вы меня — не зная сами! —</a:t>
            </a:r>
          </a:p>
          <a:p>
            <a:pPr marL="45720" indent="0">
              <a:buNone/>
            </a:pPr>
            <a:r>
              <a:rPr lang="ru-RU" sz="1400" dirty="0"/>
              <a:t>Так любите: за мой ночной покой,</a:t>
            </a:r>
          </a:p>
          <a:p>
            <a:pPr marL="45720" indent="0">
              <a:buNone/>
            </a:pPr>
            <a:r>
              <a:rPr lang="ru-RU" sz="1400" dirty="0"/>
              <a:t>За редкость встреч закатными часами,</a:t>
            </a:r>
          </a:p>
          <a:p>
            <a:pPr marL="45720" indent="0">
              <a:buNone/>
            </a:pPr>
            <a:r>
              <a:rPr lang="ru-RU" sz="1400" dirty="0"/>
              <a:t>За наши не-гулянья под луной,</a:t>
            </a:r>
          </a:p>
          <a:p>
            <a:pPr marL="45720" indent="0">
              <a:buNone/>
            </a:pPr>
            <a:r>
              <a:rPr lang="ru-RU" sz="1400" dirty="0"/>
              <a:t>За солнце, не у нас над головами,-</a:t>
            </a:r>
          </a:p>
          <a:p>
            <a:pPr marL="45720" indent="0">
              <a:buNone/>
            </a:pPr>
            <a:r>
              <a:rPr lang="ru-RU" sz="1400" dirty="0"/>
              <a:t>За то, что вы больны — увы! — не мной,</a:t>
            </a:r>
          </a:p>
          <a:p>
            <a:pPr marL="45720" indent="0">
              <a:buNone/>
            </a:pPr>
            <a:r>
              <a:rPr lang="ru-RU" sz="1400" dirty="0"/>
              <a:t>За то, что я больна — увы! — не вами!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«Мне </a:t>
            </a:r>
            <a:r>
              <a:rPr lang="ru-RU" dirty="0"/>
              <a:t>нравится, что Вы больны не мной</a:t>
            </a:r>
            <a:r>
              <a:rPr lang="ru-RU" dirty="0" smtClean="0"/>
              <a:t>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5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386" y="1916832"/>
            <a:ext cx="7834488" cy="44069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46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3470921" cy="4407408"/>
          </a:xfrm>
        </p:spPr>
        <p:txBody>
          <a:bodyPr>
            <a:noAutofit/>
          </a:bodyPr>
          <a:lstStyle/>
          <a:p>
            <a:pPr marL="90488" indent="271463" algn="just"/>
            <a:r>
              <a:rPr lang="ru-RU" sz="2400" dirty="0"/>
              <a:t>Стихотворение Марины Цветаевой «Мне нравится, что Вы больны не мной» датировано 3 мая 1915 года. Марина посвятила </a:t>
            </a:r>
            <a:r>
              <a:rPr lang="ru-RU" sz="2400" dirty="0" smtClean="0"/>
              <a:t> </a:t>
            </a:r>
            <a:r>
              <a:rPr lang="ru-RU" sz="2400" dirty="0"/>
              <a:t>стихотворение второму мужу </a:t>
            </a:r>
            <a:r>
              <a:rPr lang="ru-RU" sz="2400" dirty="0" smtClean="0"/>
              <a:t>своей родной сестры </a:t>
            </a:r>
            <a:r>
              <a:rPr lang="ru-RU" sz="2400" dirty="0"/>
              <a:t>Анастасии </a:t>
            </a:r>
            <a:r>
              <a:rPr lang="ru-RU" sz="2400" dirty="0" smtClean="0"/>
              <a:t>- Маврикию </a:t>
            </a:r>
            <a:r>
              <a:rPr lang="ru-RU" sz="2400" dirty="0" err="1"/>
              <a:t>Минцу</a:t>
            </a:r>
            <a:r>
              <a:rPr lang="ru-RU" sz="2400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421" y="2060848"/>
            <a:ext cx="4609552" cy="31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3614937" cy="44074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это время Марина находилась в браке три года, родила ребенка, и было немного странно, что она увлеклась другим мужчиной. Маврикий появился в доме Цветаевых как общий друг и приятный молодой мужчина. Он восхищался талантом Марины, но Анастасия привлекала его как женщина, он полюбил вторую сестру.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создания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37167"/>
            <a:ext cx="4057298" cy="44076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1960" y="6150372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Анастасия Цветаева и Маврикий </a:t>
            </a:r>
            <a:r>
              <a:rPr lang="ru-RU" dirty="0" err="1"/>
              <a:t>Минц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7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3320256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принимает выбор мужчины и не хочет страдать или мешать их счастью, поэтому поэтесса не дает волю страсти, ограничившись платонической любовью к будущему родственнику. все года Анастасия считала, что Марина сознательно уступила, чтобы </a:t>
            </a:r>
            <a:r>
              <a:rPr lang="ru-RU" sz="1600" dirty="0"/>
              <a:t>не мешать счастью сестры.</a:t>
            </a:r>
            <a:br>
              <a:rPr lang="ru-RU" sz="1600" dirty="0"/>
            </a:br>
            <a:endParaRPr lang="ru-RU" sz="1600" dirty="0"/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63722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20272" y="2564905"/>
            <a:ext cx="1872207" cy="1973292"/>
          </a:xfrm>
        </p:spPr>
        <p:txBody>
          <a:bodyPr>
            <a:noAutofit/>
          </a:bodyPr>
          <a:lstStyle/>
          <a:p>
            <a:r>
              <a:rPr lang="ru-RU" sz="1400" dirty="0"/>
              <a:t>Видя первые строки лирического стихотворения, читатель сразу понимает, что ему предстоит наблюдать крик души, </a:t>
            </a:r>
            <a:r>
              <a:rPr lang="ru-RU" sz="1400" dirty="0" smtClean="0"/>
              <a:t>уничтожаемой </a:t>
            </a:r>
            <a:r>
              <a:rPr lang="ru-RU" sz="1400" dirty="0"/>
              <a:t>воспоминаниями о возможном счастье, кажущимся сквозь годы так бездарно упущенным. Словом, первые строки задают весьма замысловатый и актуальный базис для произведения любовной лирики. 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2736"/>
            <a:ext cx="612068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92280" y="692696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Тема любви неразрывно соединяет все творчество </a:t>
            </a:r>
            <a:r>
              <a:rPr lang="ru-RU" dirty="0" smtClean="0">
                <a:solidFill>
                  <a:srgbClr val="FFC000"/>
                </a:solidFill>
              </a:rPr>
              <a:t>М.И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smtClean="0">
                <a:solidFill>
                  <a:srgbClr val="FFC000"/>
                </a:solidFill>
              </a:rPr>
              <a:t>Цветаевой</a:t>
            </a:r>
            <a:r>
              <a:rPr lang="ru-RU" dirty="0">
                <a:solidFill>
                  <a:srgbClr val="FFC000"/>
                </a:solidFill>
              </a:rPr>
              <a:t>. С какой бы силой </a:t>
            </a:r>
            <a:r>
              <a:rPr lang="ru-RU" dirty="0" smtClean="0">
                <a:solidFill>
                  <a:srgbClr val="FFC000"/>
                </a:solidFill>
              </a:rPr>
              <a:t>ни наносила </a:t>
            </a:r>
            <a:r>
              <a:rPr lang="ru-RU" dirty="0">
                <a:solidFill>
                  <a:srgbClr val="FFC000"/>
                </a:solidFill>
              </a:rPr>
              <a:t>удар судьба, в какой бы стране она ни жила, поэтесса находила возможность любить главным человеческим счастьем, идентификатором живой души.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5976664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5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659231"/>
            <a:ext cx="3038873" cy="440740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</a:t>
            </a:r>
            <a:r>
              <a:rPr lang="ru-RU" dirty="0" smtClean="0"/>
              <a:t>своём </a:t>
            </a:r>
            <a:r>
              <a:rPr lang="ru-RU" dirty="0"/>
              <a:t>стихотворении Цветаева представляет нам один </a:t>
            </a:r>
            <a:r>
              <a:rPr lang="ru-RU" dirty="0" smtClean="0"/>
              <a:t>несыгранный </a:t>
            </a:r>
            <a:r>
              <a:rPr lang="ru-RU" dirty="0"/>
              <a:t>этюд свой жизни. Она была готова выйти с ним на помост, чтобы потом оказаться с любимым на алтаре.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мысль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215" y="1916832"/>
            <a:ext cx="4441676" cy="44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2606825" cy="4407408"/>
          </a:xfrm>
        </p:spPr>
        <p:txBody>
          <a:bodyPr>
            <a:normAutofit/>
          </a:bodyPr>
          <a:lstStyle/>
          <a:p>
            <a:r>
              <a:rPr lang="ru-RU" sz="2400" dirty="0"/>
              <a:t>Возможно, даже был написан сценарий. Однако все планы, вся пламенная и искренняя </a:t>
            </a:r>
            <a:r>
              <a:rPr lang="ru-RU" sz="2400" dirty="0" smtClean="0"/>
              <a:t>любовь </a:t>
            </a:r>
            <a:r>
              <a:rPr lang="ru-RU" sz="2400" dirty="0"/>
              <a:t>разбились о </a:t>
            </a:r>
            <a:r>
              <a:rPr lang="ru-RU" sz="2400" dirty="0" smtClean="0"/>
              <a:t>равнодушие</a:t>
            </a:r>
            <a:r>
              <a:rPr lang="ru-RU" sz="24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мысль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916832"/>
            <a:ext cx="5040560" cy="42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1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119</TotalTime>
  <Words>1159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 Bold</vt:lpstr>
      <vt:lpstr>Calibri</vt:lpstr>
      <vt:lpstr>Franklin Gothic Medium</vt:lpstr>
      <vt:lpstr>Times New Roman</vt:lpstr>
      <vt:lpstr>Wingdings</vt:lpstr>
      <vt:lpstr>Wingdings 2</vt:lpstr>
      <vt:lpstr>Сетка</vt:lpstr>
      <vt:lpstr>М.И. Цветаева. «Мне нравится, что Вы больны не мной…»</vt:lpstr>
      <vt:lpstr>«Мне нравится, что Вы больны не мной…»</vt:lpstr>
      <vt:lpstr>История создания</vt:lpstr>
      <vt:lpstr>История создания</vt:lpstr>
      <vt:lpstr>Презентация PowerPoint</vt:lpstr>
      <vt:lpstr>Презентация PowerPoint</vt:lpstr>
      <vt:lpstr>Презентация PowerPoint</vt:lpstr>
      <vt:lpstr>Основная мысль</vt:lpstr>
      <vt:lpstr>Основная мысль</vt:lpstr>
      <vt:lpstr>Презентация PowerPoint</vt:lpstr>
      <vt:lpstr>Сначала героиня повествует о том, что отношениям между двумя любящими людьми окончились. Но были ли вообще отношения? Не появляется и тени сомнения в том, что героиня с искренним уважением относится к своему бывшему избраннику. Она рада тому, что теперь может выплеснуть свои чувства и переживания, при этом не сражаясь за сердце любимого некогда мужчины.</vt:lpstr>
      <vt:lpstr>Презентация PowerPoint</vt:lpstr>
      <vt:lpstr>Во второй части стихотворения мы понимаем, что чувства лирической героини не прошли, а, казалось бы, затянувшиеся раны начали снова давать о себе знать. героиня ревнует и глушит ревность в любви к другим:  Мне нравится ещё, что вы при мне Спокойно обнимаете другую, Не прочите мне в адовом огне Гореть за то, что я не вас целую.    </vt:lpstr>
      <vt:lpstr>Презентация PowerPoint</vt:lpstr>
      <vt:lpstr>Презентация PowerPoint</vt:lpstr>
      <vt:lpstr>Презентация PowerPoint</vt:lpstr>
      <vt:lpstr>проблемы</vt:lpstr>
      <vt:lpstr>проблемы</vt:lpstr>
      <vt:lpstr>стихотворный размер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Мари́на Ива́новна Цвета́ева</dc:title>
  <dc:creator>8</dc:creator>
  <cp:lastModifiedBy>Admin</cp:lastModifiedBy>
  <cp:revision>15</cp:revision>
  <dcterms:created xsi:type="dcterms:W3CDTF">2021-03-17T18:47:21Z</dcterms:created>
  <dcterms:modified xsi:type="dcterms:W3CDTF">2022-04-07T10:11:21Z</dcterms:modified>
</cp:coreProperties>
</file>