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83563-81B8-49AB-9E28-77FC1FB8BDA1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C6EE3D-7EC3-4449-87EF-C3345C90041F}" type="pres">
      <dgm:prSet presAssocID="{B1183563-81B8-49AB-9E28-77FC1FB8BD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80A0215-9748-489C-B7DF-619F78C8467B}" type="presOf" srcId="{B1183563-81B8-49AB-9E28-77FC1FB8BDA1}" destId="{A4C6EE3D-7EC3-4449-87EF-C3345C90041F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381326-226D-4133-82D5-59758B5BA68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FEDCC7-1ED7-4CC8-9E39-619BE6B98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686" y="1484784"/>
            <a:ext cx="8674116" cy="720080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 Растения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Phyta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e-BY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44087"/>
              </p:ext>
            </p:extLst>
          </p:nvPr>
        </p:nvGraphicFramePr>
        <p:xfrm>
          <a:off x="289712" y="188640"/>
          <a:ext cx="8572501" cy="11762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57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«Гомельский государственный университет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имени Франциска Скорины»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геологии и географии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9471" marB="3947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0232" y="639115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Го</a:t>
            </a:r>
            <a:r>
              <a:rPr lang="ru-RU" b="1" dirty="0" err="1" smtClean="0"/>
              <a:t>Гомель</a:t>
            </a:r>
            <a:r>
              <a:rPr lang="ru-RU" b="1" dirty="0" smtClean="0"/>
              <a:t>  2017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ель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2014</a:t>
            </a:r>
            <a:endParaRPr lang="be-BY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27" y="2324786"/>
            <a:ext cx="5378670" cy="3758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200" y="6391150"/>
            <a:ext cx="365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Выполнено: Мележ Т.А.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93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572380" cy="60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42937"/>
            <a:ext cx="7429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740"/>
            <a:ext cx="8741900" cy="5434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1604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Род </a:t>
            </a:r>
            <a:r>
              <a:rPr lang="ru-RU" sz="2400" b="1" dirty="0" err="1" smtClean="0"/>
              <a:t>Каламитес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315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0865379"/>
              </p:ext>
            </p:extLst>
          </p:nvPr>
        </p:nvGraphicFramePr>
        <p:xfrm>
          <a:off x="0" y="0"/>
          <a:ext cx="914260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57776"/>
              </p:ext>
            </p:extLst>
          </p:nvPr>
        </p:nvGraphicFramePr>
        <p:xfrm>
          <a:off x="0" y="-1"/>
          <a:ext cx="9144000" cy="691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Царство 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Phyta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Низшие растения </a:t>
                      </a:r>
                      <a:endParaRPr lang="en-US" sz="20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Thallophyta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</a:t>
                      </a: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7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Отделы Низших растений</a:t>
                      </a:r>
                      <a:endParaRPr lang="ru-RU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3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диатомовые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Diatomeae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/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золотистые водоросли 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Chrysophyta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rtl="0" eaLnBrk="1" fontAlgn="t" latinLnBrk="0" hangingPunct="1"/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бурые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Phaeophyta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endParaRPr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зеленые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endParaRPr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fontAlgn="t" latinLnBrk="0" hangingPunct="1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харовые водоросли 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Charophyta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 rtl="0" eaLnBrk="1" fontAlgn="t" latinLnBrk="0" hangingPunct="1"/>
                      <a:endParaRPr lang="ru-RU" sz="2800" dirty="0" smtClean="0">
                        <a:effectLst/>
                      </a:endParaRPr>
                    </a:p>
                    <a:p>
                      <a:pPr algn="ctr" rtl="0" eaLnBrk="1" fontAlgn="t" latinLnBrk="0" hangingPunct="1"/>
                      <a:endParaRPr lang="ru-RU" sz="2800" dirty="0" smtClean="0">
                        <a:effectLst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10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36739"/>
              </p:ext>
            </p:extLst>
          </p:nvPr>
        </p:nvGraphicFramePr>
        <p:xfrm>
          <a:off x="0" y="1"/>
          <a:ext cx="913529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Царство 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Phyta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Низшие растения </a:t>
                      </a:r>
                      <a:endParaRPr lang="en-US" sz="20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Thallophyta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</a:t>
                      </a: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4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4">
                <a:tc grid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Высшие растения (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Telomophyta</a:t>
                      </a:r>
                      <a:r>
                        <a:rPr lang="ru-RU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4000" dirty="0" smtClean="0"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41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Надотдел</a:t>
                      </a: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споровые </a:t>
                      </a:r>
                      <a:r>
                        <a:rPr lang="ru-RU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800" b="1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Sporophyta</a:t>
                      </a:r>
                      <a:r>
                        <a:rPr lang="ru-RU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, </a:t>
                      </a:r>
                      <a:r>
                        <a:rPr lang="en-US" sz="2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</a:t>
                      </a:r>
                      <a:r>
                        <a:rPr lang="en-US" sz="2800" b="1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– </a:t>
                      </a:r>
                      <a:r>
                        <a:rPr lang="en-US" sz="2800" b="1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2800" b="1" i="1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Моховидные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Bryophyta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PZ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</a:t>
                      </a: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Риниофиты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S–D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Плауновидные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Lycopodiophyta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–Q)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Хвощевидные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Equisetophyta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Папоротниковидные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Polypodiophyta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400" b="1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–Q)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2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58762"/>
              </p:ext>
            </p:extLst>
          </p:nvPr>
        </p:nvGraphicFramePr>
        <p:xfrm>
          <a:off x="1" y="0"/>
          <a:ext cx="9143999" cy="6858001"/>
        </p:xfrm>
        <a:graphic>
          <a:graphicData uri="http://schemas.openxmlformats.org/drawingml/2006/table">
            <a:tbl>
              <a:tblPr firstRow="1" bandRow="1"/>
              <a:tblGrid>
                <a:gridCol w="5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32"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Царство </a:t>
                      </a:r>
                      <a:r>
                        <a:rPr lang="en-US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Phyta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05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Низшие растения 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0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Thallophyta</a:t>
                      </a:r>
                      <a:r>
                        <a:rPr lang="en-US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Высшие растения 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20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Telomophyta</a:t>
                      </a:r>
                      <a:r>
                        <a:rPr lang="en-US" sz="2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10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32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Высшие растения (</a:t>
                      </a:r>
                      <a:r>
                        <a:rPr lang="en-US" sz="2800" b="1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Telomophyta</a:t>
                      </a:r>
                      <a:r>
                        <a:rPr lang="en-US" sz="2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037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Надотдел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Семенные растении (</a:t>
                      </a:r>
                      <a:r>
                        <a:rPr lang="en-US" sz="2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Spermatophyta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705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голосеменные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Gymnospermae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покрытосеменные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Angiospermae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235">
                <a:tc>
                  <a:txBody>
                    <a:bodyPr/>
                    <a:lstStyle/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Семенные папоротники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Cycadofilicates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J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Бенннеттитовые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Bennettitales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K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Цикадовые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Cycadales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Кордаитовые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Cordaitales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– P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Гинкговые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Ginkgoales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Чекановские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Czekanowskiales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– K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Хвойные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Coniferalis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Q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Однодольные  (</a:t>
                      </a:r>
                      <a:r>
                        <a:rPr lang="en-US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Monocotyledones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– Q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0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Двудольные (</a:t>
                      </a:r>
                      <a:r>
                        <a:rPr lang="en-US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Dicotyledones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 – Q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46335" marR="46335" marT="23167" marB="23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54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b="1" i="1" u="sng" dirty="0">
                <a:solidFill>
                  <a:srgbClr val="FF0000"/>
                </a:solidFill>
              </a:rPr>
              <a:t>Древнейшие растения </a:t>
            </a:r>
            <a:r>
              <a:rPr lang="ru-RU" sz="2400" dirty="0"/>
              <a:t>— это остатки микроскопических водорослей, сохранившиеся в горных породах, геологический возраст которых </a:t>
            </a:r>
            <a:r>
              <a:rPr lang="ru-RU" sz="2400" b="1" i="1" dirty="0"/>
              <a:t>более двух миллиардов лет. </a:t>
            </a:r>
            <a:r>
              <a:rPr lang="ru-RU" sz="2400" dirty="0"/>
              <a:t>Около </a:t>
            </a:r>
            <a:r>
              <a:rPr lang="ru-RU" sz="2400" b="1" i="1" dirty="0"/>
              <a:t>шестисот миллионов лет назад </a:t>
            </a:r>
            <a:r>
              <a:rPr lang="ru-RU" sz="2400" dirty="0"/>
              <a:t>появились многоклеточные слоевищные растения, давшие начало различным типам высших водорослей, без больших изменений сохранившихся до наших дней.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1564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endParaRPr lang="ru-RU" b="1" u="sng" dirty="0" smtClean="0"/>
          </a:p>
          <a:p>
            <a:pPr indent="361950" algn="just"/>
            <a:endParaRPr lang="ru-RU" b="1" u="sng" dirty="0"/>
          </a:p>
          <a:p>
            <a:pPr indent="361950" algn="just"/>
            <a:endParaRPr lang="ru-RU" b="1" u="sng" dirty="0" smtClean="0"/>
          </a:p>
          <a:p>
            <a:pPr indent="361950" algn="just"/>
            <a:endParaRPr lang="ru-RU" sz="2400" b="1" u="sng" dirty="0" smtClean="0"/>
          </a:p>
          <a:p>
            <a:pPr indent="361950" algn="just"/>
            <a:r>
              <a:rPr lang="ru-RU" sz="2400" b="1" u="sng" dirty="0" smtClean="0"/>
              <a:t>Первые </a:t>
            </a:r>
            <a:r>
              <a:rPr lang="ru-RU" sz="2400" b="1" u="sng" dirty="0"/>
              <a:t>признаки </a:t>
            </a:r>
            <a:r>
              <a:rPr lang="ru-RU" sz="2400" dirty="0"/>
              <a:t>существования наземных растений (главным образом, обрывки кутикулы и споры) </a:t>
            </a:r>
            <a:r>
              <a:rPr lang="ru-RU" sz="2400" dirty="0" smtClean="0"/>
              <a:t>находят </a:t>
            </a:r>
            <a:r>
              <a:rPr lang="ru-RU" sz="2400" dirty="0"/>
              <a:t>на хронологическом уровне около четырехсот миллионов лет назад. Эти этапы замедленной эволюции сменились в </a:t>
            </a:r>
            <a:r>
              <a:rPr lang="ru-RU" sz="2400" b="1" i="1" dirty="0"/>
              <a:t>девонском периоде </a:t>
            </a:r>
            <a:r>
              <a:rPr lang="ru-RU" sz="2400" dirty="0"/>
              <a:t>бурным развитием псилофитов, давших начало всем известным сейчас классам высших растений, за исключением цветковых, появившихся много позже, около </a:t>
            </a:r>
            <a:r>
              <a:rPr lang="ru-RU" sz="2400" b="1" i="1" dirty="0"/>
              <a:t>130 миллионов лет назад.</a:t>
            </a:r>
          </a:p>
        </p:txBody>
      </p:sp>
    </p:spTree>
    <p:extLst>
      <p:ext uri="{BB962C8B-B14F-4D97-AF65-F5344CB8AC3E}">
        <p14:creationId xmlns:p14="http://schemas.microsoft.com/office/powerpoint/2010/main" val="4064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" y="188640"/>
            <a:ext cx="9144000" cy="64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214754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86164"/>
            <a:ext cx="5045406" cy="37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1700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488"/>
            <a:ext cx="9144000" cy="4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72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360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Century Gothic</vt:lpstr>
      <vt:lpstr>Georgia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Мележ</dc:creator>
  <cp:lastModifiedBy>Таня</cp:lastModifiedBy>
  <cp:revision>22</cp:revision>
  <dcterms:created xsi:type="dcterms:W3CDTF">2015-09-01T10:21:28Z</dcterms:created>
  <dcterms:modified xsi:type="dcterms:W3CDTF">2017-05-18T13:46:09Z</dcterms:modified>
</cp:coreProperties>
</file>