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5" r:id="rId18"/>
    <p:sldId id="273" r:id="rId19"/>
    <p:sldId id="274" r:id="rId20"/>
    <p:sldId id="276" r:id="rId21"/>
    <p:sldId id="277" r:id="rId22"/>
    <p:sldId id="278" r:id="rId23"/>
  </p:sldIdLst>
  <p:sldSz cx="12192000" cy="6858000"/>
  <p:notesSz cx="6858000" cy="9144000"/>
  <p:defaultTextStyle>
    <a:defPPr>
      <a:defRPr lang="ru-B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DE62BB3-A96F-47E6-86E6-D51E26C80EF8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6"/>
            <p14:sldId id="267"/>
            <p14:sldId id="268"/>
            <p14:sldId id="269"/>
            <p14:sldId id="270"/>
            <p14:sldId id="271"/>
            <p14:sldId id="272"/>
            <p14:sldId id="275"/>
            <p14:sldId id="273"/>
            <p14:sldId id="274"/>
            <p14:sldId id="276"/>
            <p14:sldId id="277"/>
            <p14:sldId id="27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69" d="100"/>
          <a:sy n="69" d="100"/>
        </p:scale>
        <p:origin x="84" y="8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09F29D-40A9-4F74-978C-6D97CE9E86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A15ED6A-E23C-4EC0-A03D-A44B9132F9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BY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FDFE78D-8899-4ABF-B95E-C36DFF841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6/4/2022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038D88E-5836-4039-88D4-EC3FA26CE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73E7F3-C9E8-43F3-A33A-C86C567D3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389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C21DC4-5FF3-4661-A1E7-7431167CD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D7089FB-E5B9-41FB-8A07-5C3417D3A0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C26B2A-EA29-420A-9816-8624D0AA1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6/4/2022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3B513E-4433-4783-8B6B-FF7EA0B9D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307227A-2AB4-4E8E-AAD9-F86F4B1AA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888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589E554-24F8-4C7F-8CE0-96F0079AA7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FBA53FB-C737-4AC6-AAE6-E646346880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EF6728-862D-477A-A8E1-E92DD5A23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6/4/2022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ED5D716-ABFC-4D14-B2DC-19EECA64B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13BF3E-676A-41A9-8C2C-12C7CC406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633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68B2D3-D9BA-4D9E-99D3-ED0D72CC9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AEB3990-D57D-4E93-956E-02F00FC307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08F671-B1F9-470E-A074-DDE2E4A45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6/4/2022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F1DADE7-8556-4210-8207-660F71B51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6F3E5E-E044-4B73-AFCA-A2BC6EAAB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145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711761-BFE4-4B80-89A6-7DFD29232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1FCB170-400A-4573-850E-FAAE24F5A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51CE3B-D297-481D-AF06-E58D403DA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6/4/2022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60569B-3ECE-489A-846E-2F7B0226A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C1A95E-514E-468F-812D-B1416FC08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470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F738F7-47C8-4E68-ABBF-F8373BDBD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5ABC50-D044-4F45-8BCF-9F50644C51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170DCD1-329F-4259-AD1B-274EDC391D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FA66B68-2BFE-4AFB-A776-144FE3D71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6/4/2022</a:t>
            </a:fld>
            <a:endParaRPr lang="en-US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A441286-6704-48DC-B8E0-98BFC2F01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1F86BB8-0DC4-4301-BACD-8854CEDB7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059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916035-9A58-4B1C-91D2-2EE3770C7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4F24E53-898E-4EEA-941B-B0DFDB05FD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8EC70BD-63B3-4A98-954D-307A052808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A8F9BE7-1D0C-4BE3-B348-08D499875F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6C59535-073D-47FE-A0E2-98EB04DFD9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0BEA081-442E-439F-96AF-8D94CABA8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6/4/2022</a:t>
            </a:fld>
            <a:endParaRPr lang="en-US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9EFB717-CFBE-468F-9F90-914D46A94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A439D6B-9308-488F-950E-F9386752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067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E1C1A8-888A-4975-B72A-84163971B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C4DF6EF-A08A-4424-81EB-6DC546080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6/4/2022</a:t>
            </a:fld>
            <a:endParaRPr lang="en-US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1B436E7-7D41-4A75-9086-8033A8606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4764B65-BAB9-4351-8349-1AA110CD7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247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DC5661A-9522-489C-B6C4-F58F2A73D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6/4/2022</a:t>
            </a:fld>
            <a:endParaRPr lang="en-US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371823B-2515-4769-91BD-3112A960B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F6000FA-B961-4BA0-AA96-36EE53E94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066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299167-5492-4E5E-B0B9-C2876CA7E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4D8BFB-806E-429C-A56D-10C8BB9FF8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2AB0D66-C10F-4D5B-97DF-01C6D4A894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8026B8F-7F6F-4CC2-A6D8-6EF0046DD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6/4/2022</a:t>
            </a:fld>
            <a:endParaRPr lang="en-US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EAEBBFC-32A9-404E-BC33-151161F7E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A65EFF-5F92-44E5-BDDE-D7A2EC26E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046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499FCD-BF8E-4CE1-BD6B-694C46C96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669B993-A17C-45A6-8B4B-20ACFE4792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BY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F786280-885C-458A-8442-40CEDEDBC3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21805BD-E662-4C51-A657-C96B85F6E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6/4/2022</a:t>
            </a:fld>
            <a:endParaRPr lang="en-US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CC294BB-CEBD-47F5-BC84-81C1B1251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C23367A-7FC0-454F-9ACE-82E740C28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318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757150-3777-44D7-B52A-260752346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EBD6834-4660-43C0-A393-CA3D478562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100311-0768-476A-8757-30A3915146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6/4/2022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2780C8B-498F-45BD-9585-7FD6327B8F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42FD84-C6A3-4311-91F2-DE4FABCC81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752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B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5E4EC1-7536-4EC9-8159-3B6E776620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97762" y="640079"/>
            <a:ext cx="6251110" cy="4120179"/>
          </a:xfrm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</a:pPr>
            <a:br>
              <a:rPr lang="be-BY" sz="82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be-BY" sz="8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be-BY" sz="8200" dirty="0">
                <a:latin typeface="Arial" panose="020B0604020202020204" pitchFamily="34" charset="0"/>
                <a:cs typeface="Arial" panose="020B0604020202020204" pitchFamily="34" charset="0"/>
              </a:rPr>
              <a:t>Творчасць Франсуа Віёна</a:t>
            </a:r>
            <a:endParaRPr lang="ru-BY" sz="8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BY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726C942-1D74-43CE-AF9E-EEE2C3307F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97760" y="4636008"/>
            <a:ext cx="6251111" cy="1572768"/>
          </a:xfrm>
        </p:spPr>
        <p:txBody>
          <a:bodyPr>
            <a:normAutofit/>
          </a:bodyPr>
          <a:lstStyle/>
          <a:p>
            <a:endParaRPr lang="ru-BY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4F24881-C2E2-4618-B163-B8892C8275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84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59376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>
            <a:extLst>
              <a:ext uri="{FF2B5EF4-FFF2-40B4-BE49-F238E27FC236}">
                <a16:creationId xmlns:a16="http://schemas.microsoft.com/office/drawing/2014/main" id="{CFC00C5E-9F45-4A2A-BD12-FB79DC70F4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BY" dirty="0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87B693F9-5AF8-4DF9-9FDD-60142669857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360220" y="173508"/>
            <a:ext cx="8922326" cy="427682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txBody>
          <a:bodyPr vert="horz" wrap="square" lIns="0" tIns="-15870" rIns="0" bIns="-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altLang="ru-BY" sz="2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Самая знакамітая – «Балада-малітва Багародзіцы». Гэтак жа вядома балада, прысвечаная бойкім на мову парыжанкам («Балада аб парыжскіх дамах»), і балада, у якой высмейваецца вясковая ідылія («Балада-спрэчка з Франкам Гонцье»). Завяршаюць паэму эпітафія Віёна самому сабе і «Балада аб прабачэнні»</a:t>
            </a:r>
            <a:r>
              <a:rPr kumimoji="0" lang="be-BY" altLang="ru-BY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. </a:t>
            </a:r>
            <a:r>
              <a:rPr kumimoji="0" lang="be-BY" altLang="ru-BY" sz="2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Сярод устаўных балад лепшай, без сумневу, з'яўляецца Эпітафія, больш вядомая пад назвай «Балада павешаных» : яна была напісана ў той час, калі Віён чакаў смяротнага пакарання.</a:t>
            </a:r>
            <a:r>
              <a:rPr kumimoji="0" lang="be-BY" altLang="ru-BY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F6141D3-8192-421F-A06D-82EE97FE02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" y="4524375"/>
            <a:ext cx="1962150" cy="233362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1E17CE1-7FC3-4999-8CB3-F38905BD36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8903" y="1870054"/>
            <a:ext cx="1962150" cy="4843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4106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5BB87DE-D662-4E6A-9C6E-7268487A95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6672" y="365125"/>
            <a:ext cx="3477491" cy="2314112"/>
          </a:xfrm>
          <a:prstGeom prst="rect">
            <a:avLst/>
          </a:prstGeo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EA9F91FA-6F05-4675-9651-36FE769E9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BY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9CC7DF1-0228-47D1-824B-67EE40E027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8764" y="1066800"/>
            <a:ext cx="5098472" cy="51101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Іранічны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сэнс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паэзіі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Віёна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і перш за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ўсё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"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Завяшчання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" ясна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выяўляецца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ў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тым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што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Віён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амаль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нідзе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не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гаворыць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"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сваім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голасам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". Ва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ўсякім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разе,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варта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толькі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з'явіцца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новаму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персанажу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як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Віён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неадкладна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загаворвае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ім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ці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пра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яго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) на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яго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ўласнай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мове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BY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5C62726B-7EA0-4E33-A520-CBEA95D786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38109" y="2867891"/>
            <a:ext cx="4468091" cy="378229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Віён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добра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ведае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што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рэальныя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інтарэсы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паводзіны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мысленне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людзей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рэзка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разыходзяцца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з той "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мудрасцю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жыцця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"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або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тым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кодэксам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якія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якраз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замацаваны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ў розных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сацыяльных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"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мовах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".</a:t>
            </a:r>
            <a:endParaRPr lang="ru-BY" dirty="0"/>
          </a:p>
        </p:txBody>
      </p:sp>
    </p:spTree>
    <p:extLst>
      <p:ext uri="{BB962C8B-B14F-4D97-AF65-F5344CB8AC3E}">
        <p14:creationId xmlns:p14="http://schemas.microsoft.com/office/powerpoint/2010/main" val="9091129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EF22D3-5E0D-463D-9F16-22E66C1C6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BY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2823F2F-816E-4998-89F6-1E9DF21ECF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20436"/>
            <a:ext cx="10515600" cy="5456527"/>
          </a:xfrm>
        </p:spPr>
        <p:txBody>
          <a:bodyPr/>
          <a:lstStyle/>
          <a:p>
            <a:pPr marL="0" indent="0" algn="just">
              <a:buNone/>
            </a:pPr>
            <a:r>
              <a:rPr lang="be-BY" sz="3200" dirty="0">
                <a:latin typeface="Arial" panose="020B0604020202020204" pitchFamily="34" charset="0"/>
                <a:cs typeface="Arial" panose="020B0604020202020204" pitchFamily="34" charset="0"/>
              </a:rPr>
              <a:t>«Завяшчанне» - </a:t>
            </a:r>
            <a:r>
              <a:rPr lang="be-BY" altLang="ru-BY" sz="3200" dirty="0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трапнасць фактаў</a:t>
            </a:r>
            <a:r>
              <a:rPr lang="be-BY" altLang="ru-BY" sz="3200" dirty="0">
                <a:latin typeface="Arial" panose="020B0604020202020204" pitchFamily="34" charset="0"/>
                <a:cs typeface="Arial" panose="020B0604020202020204" pitchFamily="34" charset="0"/>
              </a:rPr>
              <a:t>.  Злодзей, забойца, Віён</a:t>
            </a:r>
            <a:r>
              <a:rPr kumimoji="0" lang="be-BY" altLang="ru-BY" sz="32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адважваецца быць толькі такім, які ёсць. Яго заганнасць - не пастава, якая культывуецца дзеля большага літаратурнага эфекту. Ён ні разу не здзяйсняе незваротнай памылкі, не апускаецца да праслаўлення ўласнай грахоўнасці, асалоды ёю ці да пагарды да дабрадзейнасці.</a:t>
            </a:r>
            <a:r>
              <a:rPr kumimoji="0" lang="be-BY" altLang="ru-BY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be-BY" altLang="ru-BY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be-BY" altLang="ru-BY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BY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C5C2DBFE-B467-4297-BC34-D58BB21DDD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0364" y="106125"/>
            <a:ext cx="10321636" cy="24494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txBody>
          <a:bodyPr vert="horz" wrap="square" lIns="0" tIns="-15870" rIns="0" bIns="-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e-BY" altLang="ru-BY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318A61F-3172-4ABA-9661-071374B9E1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3953811"/>
            <a:ext cx="4267200" cy="2839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9529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5EC8C8-FA79-4461-BB6A-B7C435735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061364" cy="5758584"/>
          </a:xfrm>
        </p:spPr>
        <p:txBody>
          <a:bodyPr>
            <a:normAutofit fontScale="90000"/>
          </a:bodyPr>
          <a:lstStyle/>
          <a:p>
            <a:br>
              <a:rPr lang="ru-RU" dirty="0"/>
            </a:br>
            <a:r>
              <a:rPr lang="ru-RU" sz="5300" dirty="0" err="1">
                <a:latin typeface="Arial" panose="020B0604020202020204" pitchFamily="34" charset="0"/>
                <a:cs typeface="Arial" panose="020B0604020202020204" pitchFamily="34" charset="0"/>
              </a:rPr>
              <a:t>Аналіз</a:t>
            </a:r>
            <a:r>
              <a:rPr lang="ru-RU" sz="5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5300" dirty="0" err="1">
                <a:latin typeface="Arial" panose="020B0604020202020204" pitchFamily="34" charset="0"/>
                <a:cs typeface="Arial" panose="020B0604020202020204" pitchFamily="34" charset="0"/>
              </a:rPr>
              <a:t>вершаў</a:t>
            </a:r>
            <a:r>
              <a:rPr lang="ru-RU" sz="5300" dirty="0">
                <a:latin typeface="Arial" panose="020B0604020202020204" pitchFamily="34" charset="0"/>
                <a:cs typeface="Arial" panose="020B0604020202020204" pitchFamily="34" charset="0"/>
              </a:rPr>
              <a:t>: «</a:t>
            </a:r>
            <a:r>
              <a:rPr lang="ru-RU" sz="5300" dirty="0" err="1">
                <a:latin typeface="Arial" panose="020B0604020202020204" pitchFamily="34" charset="0"/>
                <a:cs typeface="Arial" panose="020B0604020202020204" pitchFamily="34" charset="0"/>
              </a:rPr>
              <a:t>Балада</a:t>
            </a:r>
            <a:r>
              <a:rPr lang="ru-RU" sz="5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5300" dirty="0" err="1">
                <a:latin typeface="Arial" panose="020B0604020202020204" pitchFamily="34" charset="0"/>
                <a:cs typeface="Arial" panose="020B0604020202020204" pitchFamily="34" charset="0"/>
              </a:rPr>
              <a:t>пра</a:t>
            </a:r>
            <a:r>
              <a:rPr lang="ru-RU" sz="5300" dirty="0">
                <a:latin typeface="Arial" panose="020B0604020202020204" pitchFamily="34" charset="0"/>
                <a:cs typeface="Arial" panose="020B0604020202020204" pitchFamily="34" charset="0"/>
              </a:rPr>
              <a:t> дам былых </a:t>
            </a:r>
            <a:r>
              <a:rPr lang="ru-RU" sz="5300" dirty="0" err="1">
                <a:latin typeface="Arial" panose="020B0604020202020204" pitchFamily="34" charset="0"/>
                <a:cs typeface="Arial" panose="020B0604020202020204" pitchFamily="34" charset="0"/>
              </a:rPr>
              <a:t>часоў</a:t>
            </a:r>
            <a:r>
              <a:rPr lang="ru-RU" sz="5300" dirty="0">
                <a:latin typeface="Arial" panose="020B0604020202020204" pitchFamily="34" charset="0"/>
                <a:cs typeface="Arial" panose="020B0604020202020204" pitchFamily="34" charset="0"/>
              </a:rPr>
              <a:t>», «</a:t>
            </a:r>
            <a:r>
              <a:rPr lang="ru-RU" sz="5300" dirty="0" err="1">
                <a:latin typeface="Arial" panose="020B0604020202020204" pitchFamily="34" charset="0"/>
                <a:cs typeface="Arial" panose="020B0604020202020204" pitchFamily="34" charset="0"/>
              </a:rPr>
              <a:t>Скаргі</a:t>
            </a:r>
            <a:r>
              <a:rPr lang="ru-RU" sz="5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5300" dirty="0" err="1">
                <a:latin typeface="Arial" panose="020B0604020202020204" pitchFamily="34" charset="0"/>
                <a:cs typeface="Arial" panose="020B0604020202020204" pitchFamily="34" charset="0"/>
              </a:rPr>
              <a:t>цудоўнай</a:t>
            </a:r>
            <a:r>
              <a:rPr lang="ru-RU" sz="5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5300" dirty="0" err="1">
                <a:latin typeface="Arial" panose="020B0604020202020204" pitchFamily="34" charset="0"/>
                <a:cs typeface="Arial" panose="020B0604020202020204" pitchFamily="34" charset="0"/>
              </a:rPr>
              <a:t>збройніцы</a:t>
            </a:r>
            <a:r>
              <a:rPr lang="ru-RU" sz="5300" dirty="0">
                <a:latin typeface="Arial" panose="020B0604020202020204" pitchFamily="34" charset="0"/>
                <a:cs typeface="Arial" panose="020B0604020202020204" pitchFamily="34" charset="0"/>
              </a:rPr>
              <a:t>», «</a:t>
            </a:r>
            <a:r>
              <a:rPr lang="ru-RU" sz="5300" dirty="0" err="1">
                <a:latin typeface="Arial" panose="020B0604020202020204" pitchFamily="34" charset="0"/>
                <a:cs typeface="Arial" panose="020B0604020202020204" pitchFamily="34" charset="0"/>
              </a:rPr>
              <a:t>Падвойная</a:t>
            </a:r>
            <a:r>
              <a:rPr lang="ru-RU" sz="5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5300" dirty="0" err="1">
                <a:latin typeface="Arial" panose="020B0604020202020204" pitchFamily="34" charset="0"/>
                <a:cs typeface="Arial" panose="020B0604020202020204" pitchFamily="34" charset="0"/>
              </a:rPr>
              <a:t>балада</a:t>
            </a:r>
            <a:r>
              <a:rPr lang="ru-RU" sz="5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5300" dirty="0" err="1">
                <a:latin typeface="Arial" panose="020B0604020202020204" pitchFamily="34" charset="0"/>
                <a:cs typeface="Arial" panose="020B0604020202020204" pitchFamily="34" charset="0"/>
              </a:rPr>
              <a:t>пра</a:t>
            </a:r>
            <a:r>
              <a:rPr lang="ru-RU" sz="5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5300" dirty="0" err="1">
                <a:latin typeface="Arial" panose="020B0604020202020204" pitchFamily="34" charset="0"/>
                <a:cs typeface="Arial" panose="020B0604020202020204" pitchFamily="34" charset="0"/>
              </a:rPr>
              <a:t>каханне</a:t>
            </a:r>
            <a:r>
              <a:rPr lang="ru-RU" sz="5300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br>
              <a:rPr lang="ru-RU" sz="53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BY" sz="5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120165EA-2B88-459C-9989-1173498EB3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58546" y="365125"/>
            <a:ext cx="4142698" cy="6317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8987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0C64BDAC-F37F-45DF-B95C-8311D8D038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8968" y="4384246"/>
            <a:ext cx="1372197" cy="2473754"/>
          </a:xfrm>
          <a:prstGeom prst="rect">
            <a:avLst/>
          </a:prstGeom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1FBACFB3-EA78-4D42-8166-8264EBED34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01782" y="564029"/>
            <a:ext cx="11139054" cy="361510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0" tIns="-15870" rIns="0" bIns="-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altLang="ru-BY" sz="4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«Балада пра дам былых часоў» </a:t>
            </a:r>
            <a:br>
              <a:rPr kumimoji="0" lang="be-BY" altLang="ru-BY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</a:br>
            <a:br>
              <a:rPr kumimoji="0" lang="be-BY" altLang="ru-BY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</a:br>
            <a:r>
              <a:rPr kumimoji="0" lang="be-BY" altLang="ru-BY" sz="2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Тэма «Балады» характэрна для позняга сярэднявечча, у якім матыў апявання цудоўнай дамы зліваецца з хрысціянскім матывам трэннасці зямнога жыцця. У дадзенай баладзе Віёна чаргуюцца не жанчыны, а цені. Гучанне імёнаў стварае мелодыку верша, які завяршаецца сумным іранічным рэфрэнам: «Але дзе ж леташні снег? ». Гэтае пытанне нясе асноўную ідэю балады.</a:t>
            </a:r>
            <a:r>
              <a:rPr kumimoji="0" lang="be-BY" altLang="ru-BY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E99AB8C-F5A9-4F44-BFF8-4233E7D5F8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6108" y="4368190"/>
            <a:ext cx="3990109" cy="2255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2106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B4FAED-ABBD-4BB3-B828-32B919EC8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BY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BBA46F4B-F802-473B-B418-E49713A1EE2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66256" y="406894"/>
            <a:ext cx="8382000" cy="51385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0" tIns="-15870" rIns="0" bIns="-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altLang="ru-BY" sz="3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«Скаргі цудоўнай збройніцы»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e-BY" altLang="ru-BY" sz="4000" b="0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altLang="ru-BY" sz="2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У «Скаргах цудоўнай збройніцы» Віён парадыруе традыцыйна - кананічнае апісанне прыгажосці, надзяляючы ёю не высакародную даму (як было прынята), а публічную дзяўчыну. Віён зноў звяртаецца да тэмы цялеснасці: апісвае пераход ад маладосці да старасці. Старэнне для яго - гэта не столькі стан душы, колькі завяданне цела. Балада пабудавана на яркім кантрасце вобразаў маладосці і старасці. Старасць - гэта завяданне, маладосць - гэта росквіт.</a:t>
            </a:r>
            <a:r>
              <a:rPr kumimoji="0" lang="be-BY" altLang="ru-BY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B094F22-DF6F-4F76-9C03-5CA28557AF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5197" y="365125"/>
            <a:ext cx="2803930" cy="334789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0214C4B-E09E-4CCB-BC47-FD36A60B1F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7280" y="3810001"/>
            <a:ext cx="2559763" cy="3227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3733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30F750-D39F-42A4-8EE5-F29D0F3A3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1C07567-4D9B-405B-B32F-9B7F1AC24C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5527"/>
            <a:ext cx="10515600" cy="5941436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Падвойная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балада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пра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каханне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</a:p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Гэты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тыпова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парадыйны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твор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у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якім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насмешліва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пералічваюцца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персанажы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антычнай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біблейскай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міфалогіі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"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падурнелыя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" ад запалу і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якія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паддаліся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жаночай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хітрасці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І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раптам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гэтая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чарада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належачых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легендарнаму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мінуламу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персанажаў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размыкаецца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каб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даць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месца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двухсэнсоўнай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постаці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самога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Віёна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які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выскоквае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зусім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нечакана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"як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чорт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скрыначкі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endParaRPr lang="ru-BY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C075DC6-1949-4AD2-B363-FD0806364E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9145" y="3763964"/>
            <a:ext cx="2557056" cy="285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9082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CF0C8D-5DB5-4B51-B2DA-508E8C856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82CAA1B-69F4-4B1F-B856-85FDAE742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800" y="365125"/>
            <a:ext cx="7239000" cy="58118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Фігура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Віёна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тут у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вышэйшай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ступені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двухсэнсоўная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Пастаўлены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ў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шэраг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парадыйнымі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персанажамі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непазбежна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сам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пачынае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ўспрымацца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як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адзін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іх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, як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карыкатурная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марыянетка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, як ужо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знаёмы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нам "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вобраз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Віёна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". Але з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іншага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боку,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згадка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зусім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канкрэтнага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імя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Кацярыны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дэ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Воссель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і намёк на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такія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ж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канкрэтныя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абставіны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інцыдэнту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не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пакідаюць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сумневаў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што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Віён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мае на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ўвазе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нейкі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рэальны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выпадак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са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свайго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жыцця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які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пакінуў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глыбокі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след у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яго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душы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BY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3FE7C7C-9B47-410B-827C-CD287228E7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233" y="1357745"/>
            <a:ext cx="3930567" cy="447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1812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643A19-CEBA-48E8-8150-E778D4905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418" y="68103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300" dirty="0" err="1">
                <a:latin typeface="Arial" panose="020B0604020202020204" pitchFamily="34" charset="0"/>
                <a:cs typeface="Arial" panose="020B0604020202020204" pitchFamily="34" charset="0"/>
              </a:rPr>
              <a:t>Месца</a:t>
            </a:r>
            <a:r>
              <a:rPr lang="ru-RU" sz="5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5300" dirty="0" err="1">
                <a:latin typeface="Arial" panose="020B0604020202020204" pitchFamily="34" charset="0"/>
                <a:cs typeface="Arial" panose="020B0604020202020204" pitchFamily="34" charset="0"/>
              </a:rPr>
              <a:t>творчасці</a:t>
            </a:r>
            <a:r>
              <a:rPr lang="ru-RU" sz="5300" dirty="0">
                <a:latin typeface="Arial" panose="020B0604020202020204" pitchFamily="34" charset="0"/>
                <a:cs typeface="Arial" panose="020B0604020202020204" pitchFamily="34" charset="0"/>
              </a:rPr>
              <a:t> Ф. </a:t>
            </a:r>
            <a:r>
              <a:rPr lang="ru-RU" sz="5300" dirty="0" err="1">
                <a:latin typeface="Arial" panose="020B0604020202020204" pitchFamily="34" charset="0"/>
                <a:cs typeface="Arial" panose="020B0604020202020204" pitchFamily="34" charset="0"/>
              </a:rPr>
              <a:t>Віёна</a:t>
            </a:r>
            <a:r>
              <a:rPr lang="ru-RU" sz="5300" dirty="0">
                <a:latin typeface="Arial" panose="020B0604020202020204" pitchFamily="34" charset="0"/>
                <a:cs typeface="Arial" panose="020B0604020202020204" pitchFamily="34" charset="0"/>
              </a:rPr>
              <a:t> ў </a:t>
            </a:r>
            <a:r>
              <a:rPr lang="ru-RU" sz="5300" dirty="0" err="1">
                <a:latin typeface="Arial" panose="020B0604020202020204" pitchFamily="34" charset="0"/>
                <a:cs typeface="Arial" panose="020B0604020202020204" pitchFamily="34" charset="0"/>
              </a:rPr>
              <a:t>кантэксце</a:t>
            </a:r>
            <a:r>
              <a:rPr lang="ru-RU" sz="5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5300" dirty="0" err="1">
                <a:latin typeface="Arial" panose="020B0604020202020204" pitchFamily="34" charset="0"/>
                <a:cs typeface="Arial" panose="020B0604020202020204" pitchFamily="34" charset="0"/>
              </a:rPr>
              <a:t>еўрапейскай</a:t>
            </a:r>
            <a:r>
              <a:rPr lang="ru-RU" sz="5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5300" dirty="0" err="1">
                <a:latin typeface="Arial" panose="020B0604020202020204" pitchFamily="34" charset="0"/>
                <a:cs typeface="Arial" panose="020B0604020202020204" pitchFamily="34" charset="0"/>
              </a:rPr>
              <a:t>паэзіі</a:t>
            </a:r>
            <a:r>
              <a:rPr lang="ru-RU" sz="5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dirty="0"/>
            </a:br>
            <a:endParaRPr lang="ru-BY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FCFE552B-C959-42BD-8E6C-D4D7B71D87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13909" y="1821974"/>
            <a:ext cx="4364182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6489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18F281-F262-4332-A188-0A4750573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C315930-FECD-48A3-A289-2732DEBE03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527" y="365125"/>
            <a:ext cx="11118273" cy="58118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Віён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зусім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не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ведае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рэфлексіі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не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ўмее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ўглядацца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ў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сябе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перабіраць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уласныя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перажыванні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атрымліваць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асалоду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ад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пакут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каб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затым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лашчыць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імі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"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чужыя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душы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";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карацей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Віёну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чужая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ўсякая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эстэтызацыя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сваёй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асобы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ператварэнне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яе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ў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прадмет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разглядання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любавання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ці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незадаволенасці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Ні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ў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якім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сэнсе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Віён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не "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аспявае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"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сябе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Ён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увесь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паглынуты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навакольным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светам і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сваімі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нялёгкімі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адносінамі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ім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але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зусім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не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самасузіраннем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BY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40939FE-EF16-45A6-B146-91E080A940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5099" y="3208408"/>
            <a:ext cx="3414065" cy="3414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556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8D058D1-8541-4CEA-9290-65D71E579585}"/>
              </a:ext>
            </a:extLst>
          </p:cNvPr>
          <p:cNvSpPr txBox="1"/>
          <p:nvPr/>
        </p:nvSpPr>
        <p:spPr>
          <a:xfrm>
            <a:off x="0" y="0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e-BY" dirty="0"/>
          </a:p>
          <a:p>
            <a:endParaRPr lang="be-BY" dirty="0"/>
          </a:p>
          <a:p>
            <a:endParaRPr lang="ru-BY" dirty="0"/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0C686043-CD0E-4EC1-B967-5ADBCAD97E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3035" y="118335"/>
            <a:ext cx="9914965" cy="1333947"/>
          </a:xfrm>
        </p:spPr>
        <p:txBody>
          <a:bodyPr/>
          <a:lstStyle/>
          <a:p>
            <a:r>
              <a:rPr lang="be-BY" dirty="0">
                <a:latin typeface="Arial" panose="020B0604020202020204" pitchFamily="34" charset="0"/>
                <a:cs typeface="Arial" panose="020B0604020202020204" pitchFamily="34" charset="0"/>
              </a:rPr>
              <a:t>План</a:t>
            </a:r>
            <a:endParaRPr lang="ru-BY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одзаголовок 8">
            <a:extLst>
              <a:ext uri="{FF2B5EF4-FFF2-40B4-BE49-F238E27FC236}">
                <a16:creationId xmlns:a16="http://schemas.microsoft.com/office/drawing/2014/main" id="{2F247B89-0F18-4072-B3DF-5E82B49C74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3487" y="1678193"/>
            <a:ext cx="11639774" cy="4937760"/>
          </a:xfrm>
        </p:spPr>
        <p:txBody>
          <a:bodyPr/>
          <a:lstStyle/>
          <a:p>
            <a:pPr marL="457200" indent="-457200" algn="just">
              <a:buFont typeface="Arial" panose="020B0604020202020204" pitchFamily="34" charset="0"/>
              <a:buAutoNum type="arabicPeriod"/>
            </a:pPr>
            <a:r>
              <a:rPr lang="be-BY" sz="3600" dirty="0">
                <a:latin typeface="Arial" panose="020B0604020202020204" pitchFamily="34" charset="0"/>
                <a:cs typeface="Arial" panose="020B0604020202020204" pitchFamily="34" charset="0"/>
              </a:rPr>
              <a:t>Творчы партрэт Ф. Віёна. </a:t>
            </a:r>
            <a:r>
              <a:rPr lang="be-BY" altLang="ru-BY" sz="3600" dirty="0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Своеасаблівасць лірычнага героя яго паэзіі. </a:t>
            </a:r>
            <a:endParaRPr kumimoji="0" lang="be-BY" altLang="ru-BY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AutoNum type="arabicPeriod"/>
            </a:pPr>
            <a:r>
              <a:rPr lang="be-BY" sz="3600" dirty="0">
                <a:latin typeface="Arial" panose="020B0604020202020204" pitchFamily="34" charset="0"/>
                <a:cs typeface="Arial" panose="020B0604020202020204" pitchFamily="34" charset="0"/>
              </a:rPr>
              <a:t>«Вялікае завяшчанне»</a:t>
            </a:r>
          </a:p>
          <a:p>
            <a:pPr marL="457200" indent="-457200" algn="just">
              <a:buAutoNum type="arabicPeriod"/>
            </a:pP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Аналіз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вершаў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: «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Балада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пра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дам былых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часоў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», «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Скаргі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цудоўнай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збройніцы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», «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Падвойная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балада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пра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каханне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marL="457200" indent="-457200" algn="just">
              <a:buFont typeface="Arial" panose="020B0604020202020204" pitchFamily="34" charset="0"/>
              <a:buAutoNum type="arabicPeriod"/>
            </a:pPr>
            <a:r>
              <a:rPr lang="be-BY" altLang="ru-BY" sz="3600" dirty="0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Месца творчасці Ф. Віёна ў кантэксце еўрапейскай паэзіі</a:t>
            </a:r>
            <a:r>
              <a:rPr kumimoji="0" lang="be-BY" altLang="ru-BY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 algn="just">
              <a:buAutoNum type="arabicPeriod"/>
            </a:pPr>
            <a:endParaRPr lang="be-BY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AutoNum type="arabicPeriod"/>
            </a:pPr>
            <a:endParaRPr lang="ru-BY" dirty="0"/>
          </a:p>
        </p:txBody>
      </p:sp>
    </p:spTree>
    <p:extLst>
      <p:ext uri="{BB962C8B-B14F-4D97-AF65-F5344CB8AC3E}">
        <p14:creationId xmlns:p14="http://schemas.microsoft.com/office/powerpoint/2010/main" val="19044912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9F6955-2EEC-4A4C-8835-AC30E8F65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172DB5-0808-4C55-977D-8D5912B188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0836"/>
            <a:ext cx="6421582" cy="606612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Віён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паўстае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перад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намі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такім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якім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быў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насамрэч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, а не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такім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якім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яму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хацелася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б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здавацца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Таму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калі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яго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асоба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супраць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яго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ўласнай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волі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усё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ж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прыадчыняецца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, нас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уражвае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не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яе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глыбіня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складанасць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або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супярэчлівасць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рысы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якія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мы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прывыклі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шанаваць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сучасных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паэтаў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, - а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яе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абсалютная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непадробнасць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BY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E1217F6-2E99-4C32-9336-86ED6AF1D4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4639" y="391925"/>
            <a:ext cx="4440270" cy="5785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9405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BC42B5-D804-47B7-A288-8E30D3515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943D5C-FB5D-49D6-866A-C096E70128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527" y="221673"/>
            <a:ext cx="11118273" cy="595529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000" dirty="0" err="1">
                <a:latin typeface="Arial" panose="020B0604020202020204" pitchFamily="34" charset="0"/>
                <a:cs typeface="Arial" panose="020B0604020202020204" pitchFamily="34" charset="0"/>
              </a:rPr>
              <a:t>Велізарны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latin typeface="Arial" panose="020B0604020202020204" pitchFamily="34" charset="0"/>
                <a:cs typeface="Arial" panose="020B0604020202020204" pitchFamily="34" charset="0"/>
              </a:rPr>
              <a:t>ўплыў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latin typeface="Arial" panose="020B0604020202020204" pitchFamily="34" charset="0"/>
                <a:cs typeface="Arial" panose="020B0604020202020204" pitchFamily="34" charset="0"/>
              </a:rPr>
              <a:t>Віён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latin typeface="Arial" panose="020B0604020202020204" pitchFamily="34" charset="0"/>
                <a:cs typeface="Arial" panose="020B0604020202020204" pitchFamily="34" charset="0"/>
              </a:rPr>
              <a:t>аказаў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3000" dirty="0" err="1">
                <a:latin typeface="Arial" panose="020B0604020202020204" pitchFamily="34" charset="0"/>
                <a:cs typeface="Arial" panose="020B0604020202020204" pitchFamily="34" charset="0"/>
              </a:rPr>
              <a:t>паэтаў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latin typeface="Arial" panose="020B0604020202020204" pitchFamily="34" charset="0"/>
                <a:cs typeface="Arial" panose="020B0604020202020204" pitchFamily="34" charset="0"/>
              </a:rPr>
              <a:t>канца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latin typeface="Arial" panose="020B0604020202020204" pitchFamily="34" charset="0"/>
                <a:cs typeface="Arial" panose="020B0604020202020204" pitchFamily="34" charset="0"/>
              </a:rPr>
              <a:t>сярэднявечча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sz="3000" dirty="0" err="1">
                <a:latin typeface="Arial" panose="020B0604020202020204" pitchFamily="34" charset="0"/>
                <a:cs typeface="Arial" panose="020B0604020202020204" pitchFamily="34" charset="0"/>
              </a:rPr>
              <a:t>пачатку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latin typeface="Arial" panose="020B0604020202020204" pitchFamily="34" charset="0"/>
                <a:cs typeface="Arial" panose="020B0604020202020204" pitchFamily="34" charset="0"/>
              </a:rPr>
              <a:t>Адраджэння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3000" dirty="0" err="1">
                <a:latin typeface="Arial" panose="020B0604020202020204" pitchFamily="34" charset="0"/>
                <a:cs typeface="Arial" panose="020B0604020202020204" pitchFamily="34" charset="0"/>
              </a:rPr>
              <a:t>П'ер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latin typeface="Arial" panose="020B0604020202020204" pitchFamily="34" charset="0"/>
                <a:cs typeface="Arial" panose="020B0604020202020204" pitchFamily="34" charset="0"/>
              </a:rPr>
              <a:t>Грэнгуар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000" dirty="0" err="1">
                <a:latin typeface="Arial" panose="020B0604020202020204" pitchFamily="34" charset="0"/>
                <a:cs typeface="Arial" panose="020B0604020202020204" pitchFamily="34" charset="0"/>
              </a:rPr>
              <a:t>Клеман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latin typeface="Arial" panose="020B0604020202020204" pitchFamily="34" charset="0"/>
                <a:cs typeface="Arial" panose="020B0604020202020204" pitchFamily="34" charset="0"/>
              </a:rPr>
              <a:t>Маро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000" dirty="0" err="1">
                <a:latin typeface="Arial" panose="020B0604020202020204" pitchFamily="34" charset="0"/>
                <a:cs typeface="Arial" panose="020B0604020202020204" pitchFamily="34" charset="0"/>
              </a:rPr>
              <a:t>нават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 Рабле), а </a:t>
            </a:r>
            <a:r>
              <a:rPr lang="ru-RU" sz="3000" dirty="0" err="1">
                <a:latin typeface="Arial" panose="020B0604020202020204" pitchFamily="34" charset="0"/>
                <a:cs typeface="Arial" panose="020B0604020202020204" pitchFamily="34" charset="0"/>
              </a:rPr>
              <a:t>затым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latin typeface="Arial" panose="020B0604020202020204" pitchFamily="34" charset="0"/>
                <a:cs typeface="Arial" panose="020B0604020202020204" pitchFamily="34" charset="0"/>
              </a:rPr>
              <a:t>уплываў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3000" dirty="0" err="1">
                <a:latin typeface="Arial" panose="020B0604020202020204" pitchFamily="34" charset="0"/>
                <a:cs typeface="Arial" panose="020B0604020202020204" pitchFamily="34" charset="0"/>
              </a:rPr>
              <a:t>сатырыкаў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sz="3000" dirty="0" err="1">
                <a:latin typeface="Arial" panose="020B0604020202020204" pitchFamily="34" charset="0"/>
                <a:cs typeface="Arial" panose="020B0604020202020204" pitchFamily="34" charset="0"/>
              </a:rPr>
              <a:t>рэалістаў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XVII </a:t>
            </a:r>
            <a:r>
              <a:rPr lang="ru-RU" sz="3000" dirty="0" err="1">
                <a:latin typeface="Arial" panose="020B0604020202020204" pitchFamily="34" charset="0"/>
                <a:cs typeface="Arial" panose="020B0604020202020204" pitchFamily="34" charset="0"/>
              </a:rPr>
              <a:t>стагоддзя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3000" dirty="0" err="1">
                <a:latin typeface="Arial" panose="020B0604020202020204" pitchFamily="34" charset="0"/>
                <a:cs typeface="Arial" panose="020B0604020202020204" pitchFamily="34" charset="0"/>
              </a:rPr>
              <a:t>Мацюрэн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latin typeface="Arial" panose="020B0604020202020204" pitchFamily="34" charset="0"/>
                <a:cs typeface="Arial" panose="020B0604020202020204" pitchFamily="34" charset="0"/>
              </a:rPr>
              <a:t>Рэнье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000" dirty="0" err="1">
                <a:latin typeface="Arial" panose="020B0604020202020204" pitchFamily="34" charset="0"/>
                <a:cs typeface="Arial" panose="020B0604020202020204" pitchFamily="34" charset="0"/>
              </a:rPr>
              <a:t>Лафантэн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000" dirty="0" err="1">
                <a:latin typeface="Arial" panose="020B0604020202020204" pitchFamily="34" charset="0"/>
                <a:cs typeface="Arial" panose="020B0604020202020204" pitchFamily="34" charset="0"/>
              </a:rPr>
              <a:t>збольшага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latin typeface="Arial" panose="020B0604020202020204" pitchFamily="34" charset="0"/>
                <a:cs typeface="Arial" panose="020B0604020202020204" pitchFamily="34" charset="0"/>
              </a:rPr>
              <a:t>Мальер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). З </a:t>
            </a:r>
            <a:r>
              <a:rPr lang="ru-RU" sz="3000" dirty="0" err="1">
                <a:latin typeface="Arial" panose="020B0604020202020204" pitchFamily="34" charset="0"/>
                <a:cs typeface="Arial" panose="020B0604020202020204" pitchFamily="34" charset="0"/>
              </a:rPr>
              <a:t>пахвалой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latin typeface="Arial" panose="020B0604020202020204" pitchFamily="34" charset="0"/>
                <a:cs typeface="Arial" panose="020B0604020202020204" pitchFamily="34" charset="0"/>
              </a:rPr>
              <a:t>адклікаліся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latin typeface="Arial" panose="020B0604020202020204" pitchFamily="34" charset="0"/>
                <a:cs typeface="Arial" panose="020B0604020202020204" pitchFamily="34" charset="0"/>
              </a:rPr>
              <a:t>пра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latin typeface="Arial" panose="020B0604020202020204" pitchFamily="34" charset="0"/>
                <a:cs typeface="Arial" panose="020B0604020202020204" pitchFamily="34" charset="0"/>
              </a:rPr>
              <a:t>Віёна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latin typeface="Arial" panose="020B0604020202020204" pitchFamily="34" charset="0"/>
                <a:cs typeface="Arial" panose="020B0604020202020204" pitchFamily="34" charset="0"/>
              </a:rPr>
              <a:t>Буала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sz="3000" dirty="0" err="1">
                <a:latin typeface="Arial" panose="020B0604020202020204" pitchFamily="34" charset="0"/>
                <a:cs typeface="Arial" panose="020B0604020202020204" pitchFamily="34" charset="0"/>
              </a:rPr>
              <a:t>Вальтэр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; у 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XIX </a:t>
            </a:r>
            <a:r>
              <a:rPr lang="ru-RU" sz="3000" dirty="0" err="1">
                <a:latin typeface="Arial" panose="020B0604020202020204" pitchFamily="34" charset="0"/>
                <a:cs typeface="Arial" panose="020B0604020202020204" pitchFamily="34" charset="0"/>
              </a:rPr>
              <a:t>стагоддзі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latin typeface="Arial" panose="020B0604020202020204" pitchFamily="34" charset="0"/>
                <a:cs typeface="Arial" panose="020B0604020202020204" pitchFamily="34" charset="0"/>
              </a:rPr>
              <a:t>Віёну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latin typeface="Arial" panose="020B0604020202020204" pitchFamily="34" charset="0"/>
                <a:cs typeface="Arial" panose="020B0604020202020204" pitchFamily="34" charset="0"/>
              </a:rPr>
              <a:t>пакланяліся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sz="3000" dirty="0" err="1">
                <a:latin typeface="Arial" panose="020B0604020202020204" pitchFamily="34" charset="0"/>
                <a:cs typeface="Arial" panose="020B0604020202020204" pitchFamily="34" charset="0"/>
              </a:rPr>
              <a:t>рамантыкі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 (Т. </a:t>
            </a:r>
            <a:r>
              <a:rPr lang="ru-RU" sz="3000" dirty="0" err="1">
                <a:latin typeface="Arial" panose="020B0604020202020204" pitchFamily="34" charset="0"/>
                <a:cs typeface="Arial" panose="020B0604020202020204" pitchFamily="34" charset="0"/>
              </a:rPr>
              <a:t>Гацье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) і </a:t>
            </a:r>
            <a:r>
              <a:rPr lang="ru-RU" sz="3000" dirty="0" err="1">
                <a:latin typeface="Arial" panose="020B0604020202020204" pitchFamily="34" charset="0"/>
                <a:cs typeface="Arial" panose="020B0604020202020204" pitchFamily="34" charset="0"/>
              </a:rPr>
              <a:t>Беранжэ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000" dirty="0" err="1">
                <a:latin typeface="Arial" panose="020B0604020202020204" pitchFamily="34" charset="0"/>
                <a:cs typeface="Arial" panose="020B0604020202020204" pitchFamily="34" charset="0"/>
              </a:rPr>
              <a:t>які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latin typeface="Arial" panose="020B0604020202020204" pitchFamily="34" charset="0"/>
                <a:cs typeface="Arial" panose="020B0604020202020204" pitchFamily="34" charset="0"/>
              </a:rPr>
              <a:t>нагадвае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latin typeface="Arial" panose="020B0604020202020204" pitchFamily="34" charset="0"/>
                <a:cs typeface="Arial" panose="020B0604020202020204" pitchFamily="34" charset="0"/>
              </a:rPr>
              <a:t>Віёна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BY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D9C8DA8-D473-4CD8-8D44-90A4B8238B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5179" y="2890961"/>
            <a:ext cx="6809076" cy="3745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1314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202C4F-7333-4618-8739-00870C16D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BY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4A8D2C2-F8AD-43CB-9EE5-AF030E32DE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09600"/>
            <a:ext cx="10515600" cy="5567363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dirty="0" err="1"/>
              <a:t>Косікаў</a:t>
            </a:r>
            <a:r>
              <a:rPr lang="ru-RU" dirty="0"/>
              <a:t> Г. «Франсуа </a:t>
            </a:r>
            <a:r>
              <a:rPr lang="ru-RU" dirty="0" err="1"/>
              <a:t>Віён</a:t>
            </a:r>
            <a:r>
              <a:rPr lang="ru-RU" dirty="0"/>
              <a:t>» – М., 1984. </a:t>
            </a:r>
          </a:p>
          <a:p>
            <a:r>
              <a:rPr lang="ru-RU" dirty="0" err="1"/>
              <a:t>Мандэльштам</a:t>
            </a:r>
            <a:r>
              <a:rPr lang="ru-RU" dirty="0"/>
              <a:t> О. «Франсуа </a:t>
            </a:r>
            <a:r>
              <a:rPr lang="ru-RU" dirty="0" err="1"/>
              <a:t>Віллан</a:t>
            </a:r>
            <a:r>
              <a:rPr lang="ru-RU" dirty="0"/>
              <a:t>» </a:t>
            </a:r>
          </a:p>
          <a:p>
            <a:r>
              <a:rPr lang="ru-RU" dirty="0"/>
              <a:t> </a:t>
            </a:r>
            <a:r>
              <a:rPr lang="ru-RU" dirty="0" err="1"/>
              <a:t>Корнозе</a:t>
            </a:r>
            <a:r>
              <a:rPr lang="ru-RU" dirty="0"/>
              <a:t> З. І., </a:t>
            </a:r>
            <a:r>
              <a:rPr lang="ru-RU" dirty="0" err="1"/>
              <a:t>Пронін</a:t>
            </a:r>
            <a:r>
              <a:rPr lang="ru-RU" dirty="0"/>
              <a:t> В. Н. «</a:t>
            </a:r>
            <a:r>
              <a:rPr lang="ru-RU" dirty="0" err="1"/>
              <a:t>Практыкум</a:t>
            </a:r>
            <a:r>
              <a:rPr lang="ru-RU" dirty="0"/>
              <a:t> па </a:t>
            </a:r>
            <a:r>
              <a:rPr lang="ru-RU" dirty="0" err="1"/>
              <a:t>гісторыі</a:t>
            </a:r>
            <a:r>
              <a:rPr lang="ru-RU" dirty="0"/>
              <a:t> </a:t>
            </a:r>
            <a:r>
              <a:rPr lang="ru-RU" dirty="0" err="1"/>
              <a:t>Французскай</a:t>
            </a:r>
            <a:r>
              <a:rPr lang="ru-RU" dirty="0"/>
              <a:t> </a:t>
            </a:r>
            <a:r>
              <a:rPr lang="ru-RU" dirty="0" err="1"/>
              <a:t>літаратуры</a:t>
            </a:r>
            <a:r>
              <a:rPr lang="ru-RU" dirty="0"/>
              <a:t>» - М., 1991.</a:t>
            </a:r>
            <a:endParaRPr lang="ru-BY" dirty="0"/>
          </a:p>
        </p:txBody>
      </p:sp>
    </p:spTree>
    <p:extLst>
      <p:ext uri="{BB962C8B-B14F-4D97-AF65-F5344CB8AC3E}">
        <p14:creationId xmlns:p14="http://schemas.microsoft.com/office/powerpoint/2010/main" val="3475701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0B3EFB-E93B-4A45-8A68-B81552F8B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e-BY" dirty="0">
                <a:latin typeface="Arial" panose="020B0604020202020204" pitchFamily="34" charset="0"/>
                <a:cs typeface="Arial" panose="020B0604020202020204" pitchFamily="34" charset="0"/>
              </a:rPr>
              <a:t>Творчы партрэт Ф. Віёна</a:t>
            </a:r>
            <a:endParaRPr lang="ru-BY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C30D78DD-E363-4151-A007-48C1B4F6D560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706582" y="1531684"/>
            <a:ext cx="6400800" cy="427682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</p:spPr>
        <p:txBody>
          <a:bodyPr vert="horz" wrap="square" lIns="0" tIns="-15870" rIns="0" bIns="-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altLang="ru-BY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Франсуа Віён – адзін з найбуйнейшых паэтаў – гараджан. Жыццё Віёна, беднага шкаляра, валацугі, забіякі, славутага паэта вядомая не ўся. Тайнай ахутаны многія яе перыяды і скон самога паэта. Вядома, што яго сапраўднае імя </a:t>
            </a:r>
            <a:r>
              <a:rPr kumimoji="0" lang="be-BY" altLang="ru-BY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Фpансуа Манкорб'е (дэ Лож), </a:t>
            </a:r>
            <a:r>
              <a:rPr kumimoji="0" lang="be-BY" altLang="ru-BY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што нарадзіўся ў Парыжы ў 1431 годзе, быў усыноўлены святаром Гіёмам Віёнам і знік бясследна ў 1463 годзе, пакінуўшы Парыж.</a:t>
            </a:r>
            <a:r>
              <a:rPr kumimoji="0" lang="be-BY" altLang="ru-BY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be-BY" altLang="ru-BY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C1C5CAF-2F55-4373-AEDF-60D0529A2A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2857" y="1690688"/>
            <a:ext cx="3842625" cy="437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427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CDF5C9-A2D2-4A6A-8533-0ED9C72B0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D1D949E0-33B8-4CCF-BF22-09BC7F8852C9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06135" y="465748"/>
            <a:ext cx="11281065" cy="606192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</p:spPr>
        <p:txBody>
          <a:bodyPr vert="horz" wrap="square" lIns="0" tIns="-15870" rIns="0" bIns="-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altLang="ru-BY" sz="3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Віён жыў на зыходзе эпохі (XII - XV стст.), якую прынята называць высокім Сярэднявеччам. Яго творчасць цесна і складана спалучана з тагачаснай паэзіяй: яна ўбірае ў сябе ўсе яе найважнейшыя рысы і ў той жа час будуецца ў рэзкай палеміцы з ёй.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e-BY" altLang="ru-BY" sz="3600" b="0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be-BY" altLang="ru-BY" sz="3600" dirty="0">
              <a:solidFill>
                <a:srgbClr val="2021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altLang="ru-BY" sz="3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                  Гэта была паэзія ўстойлівых,                                    		паўтаральных тэм, сюжэтаў, формаў і формул, паэзія, у якой валадарыў канон.</a:t>
            </a:r>
            <a:r>
              <a:rPr kumimoji="0" lang="be-BY" altLang="ru-BY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9F17E9B-7603-4215-8442-06EE4D5D5A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691" y="3727375"/>
            <a:ext cx="2854036" cy="297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181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557E67-6CE3-4729-949A-849E1EC73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583" y="490003"/>
            <a:ext cx="10515600" cy="1325563"/>
          </a:xfrm>
        </p:spPr>
        <p:txBody>
          <a:bodyPr/>
          <a:lstStyle/>
          <a:p>
            <a:endParaRPr lang="ru-BY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75D157A7-62FA-4AAC-8D69-F92722E39155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74074" y="3360130"/>
            <a:ext cx="11180618" cy="341504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</p:spPr>
        <p:txBody>
          <a:bodyPr vert="horz" wrap="square" lIns="0" tIns="-15870" rIns="0" bIns="-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altLang="ru-BY" sz="32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Па сваёй тэматыцы вершы Віёна таксама цалкам традыцыйныя: "кола Фартуны" , то якое ўзносіць, то якое скідае людзей уніз, недаўгавечнасць жаночай прыгажосці, смерць, якая параўноўвае ўсіх, вобраз "нелітасцівай дамы" якая адпрэчвае дамаганні няшчаснага закаханага. У большасці гэтыя тэмы, матывы і вобразы трактуюцца Віёнам асабліва камічна.</a:t>
            </a:r>
            <a:r>
              <a:rPr kumimoji="0" lang="be-BY" altLang="ru-BY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4099" name="Picture 3" descr="Колесо Фортуны. Часть 1">
            <a:extLst>
              <a:ext uri="{FF2B5EF4-FFF2-40B4-BE49-F238E27FC236}">
                <a16:creationId xmlns:a16="http://schemas.microsoft.com/office/drawing/2014/main" id="{B250D3EB-DDD1-4345-A34E-F9F1168AE3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097" y="346066"/>
            <a:ext cx="2498148" cy="2938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C64BDC0-2495-4C14-82FB-633E3D6A0C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6401" y="417320"/>
            <a:ext cx="2246939" cy="2938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415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1FDEC10B-DCAA-4967-937A-50200ECD1D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66256" y="766932"/>
            <a:ext cx="12896957" cy="52194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</p:spPr>
        <p:txBody>
          <a:bodyPr vert="horz" wrap="square" lIns="0" tIns="-15870" rIns="0" bIns="-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altLang="ru-BY" sz="36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У чым жа тады наватарства Віёна як паэта?</a:t>
            </a:r>
            <a:r>
              <a:rPr kumimoji="0" lang="be-BY" altLang="ru-BY" sz="36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2219292C-DDA0-4421-98FC-A6EFB02955F3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30306" y="1614190"/>
            <a:ext cx="10962042" cy="495393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</p:spPr>
        <p:txBody>
          <a:bodyPr vert="horz" wrap="square" lIns="0" tIns="-15870" rIns="0" bIns="-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altLang="ru-BY" sz="3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Арыгінальнасць Віёна - у яго адносінах да ўсёй культурна-паэтычнай традыцыі спелага Сярэднявечча, у той крытычнай дыстанцыі, якую ён здолеў усталяваць у адносінах да гэтай традыцыі, адчуўшы сваю перавагу над ёю і ператварыўшы яе ў матэрыял для іранічнай</a:t>
            </a:r>
            <a:r>
              <a:rPr lang="be-BY" altLang="ru-BY" sz="3600" dirty="0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be-BY" altLang="ru-BY" sz="3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гульні. Віён - паэт перш за ўсё парадыруючы. Аднак яго парадыраванне мае зусім іншае, чым сярэднявечны камізм, змест і накіраванасць</a:t>
            </a:r>
            <a:r>
              <a:rPr lang="be-BY" altLang="ru-BY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be-BY" altLang="ru-BY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9040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CCC66CC-DAF5-4B94-AD43-AC73D062F1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199" y="365125"/>
            <a:ext cx="5036127" cy="2325704"/>
          </a:xfrm>
          <a:prstGeom prst="rect">
            <a:avLst/>
          </a:prstGeom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BB1A72F5-8B31-4C83-AB1C-F7E6E0B31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BY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1BA92177-8FDE-4AA9-BE07-7B3AEC2C2666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 bwMode="auto">
          <a:xfrm>
            <a:off x="430306" y="248442"/>
            <a:ext cx="4303059" cy="523795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</p:spPr>
        <p:txBody>
          <a:bodyPr vert="horz" wrap="square" lIns="0" tIns="-15870" rIns="0" bIns="-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altLang="ru-BY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Прынцып яго паэзіі - іранічная гульня з усім цвёрдым, агульнапрынятым, назаўжды ўсталяваным. Упадабаныя сродкі гэтай гульні  - </a:t>
            </a:r>
            <a:r>
              <a:rPr lang="be-BY" altLang="ru-BY" dirty="0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антыфразіс</a:t>
            </a:r>
            <a:r>
              <a:rPr kumimoji="0" lang="be-BY" altLang="ru-BY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(ужыванне слоў у процілеглым значэнні) і двухсэнсоўнасць.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be-BY" altLang="ru-BY" sz="2100" dirty="0">
              <a:solidFill>
                <a:srgbClr val="202124"/>
              </a:solidFill>
              <a:latin typeface="inheri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e-BY" altLang="ru-BY" sz="2100" b="0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inheri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be-BY" altLang="ru-BY" sz="2100" dirty="0">
              <a:solidFill>
                <a:srgbClr val="202124"/>
              </a:solidFill>
              <a:latin typeface="inherit"/>
            </a:endParaRP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547BF9D-231D-494E-B02B-C2E22BD8FD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951017"/>
            <a:ext cx="5181600" cy="3225945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Сапраўднае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наватарства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Віёна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ў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тым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што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на "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кодэкс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"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сярэднявечнай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культуры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ён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здолеў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зірнуць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з пункту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гледжання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рэальнага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жыцця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кодэкс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праверыць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жыццём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Добрае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гэтае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жыццё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або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дрэннае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правільнае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ці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не.</a:t>
            </a:r>
          </a:p>
          <a:p>
            <a:endParaRPr lang="ru-BY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B129E33-650F-449E-BFEB-4DE75A67DC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306" y="4604350"/>
            <a:ext cx="4303059" cy="225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9852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D41CAECB-627E-40C0-8F7E-D6C39349A9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1999" y="-180109"/>
            <a:ext cx="10806545" cy="2092036"/>
          </a:xfrm>
        </p:spPr>
        <p:txBody>
          <a:bodyPr>
            <a:normAutofit/>
          </a:bodyPr>
          <a:lstStyle/>
          <a:p>
            <a:r>
              <a:rPr lang="ru-RU" sz="5400" dirty="0" err="1">
                <a:latin typeface="Arial" panose="020B0604020202020204" pitchFamily="34" charset="0"/>
                <a:cs typeface="Arial" panose="020B0604020202020204" pitchFamily="34" charset="0"/>
              </a:rPr>
              <a:t>Своеасаблівасць</a:t>
            </a:r>
            <a:r>
              <a:rPr lang="ru-RU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5400" dirty="0" err="1">
                <a:latin typeface="Arial" panose="020B0604020202020204" pitchFamily="34" charset="0"/>
                <a:cs typeface="Arial" panose="020B0604020202020204" pitchFamily="34" charset="0"/>
              </a:rPr>
              <a:t>лірычнага</a:t>
            </a:r>
            <a:r>
              <a:rPr lang="ru-RU" sz="5400" dirty="0">
                <a:latin typeface="Arial" panose="020B0604020202020204" pitchFamily="34" charset="0"/>
                <a:cs typeface="Arial" panose="020B0604020202020204" pitchFamily="34" charset="0"/>
              </a:rPr>
              <a:t> героя </a:t>
            </a:r>
            <a:r>
              <a:rPr lang="ru-RU" sz="5400" dirty="0" err="1">
                <a:latin typeface="Arial" panose="020B0604020202020204" pitchFamily="34" charset="0"/>
                <a:cs typeface="Arial" panose="020B0604020202020204" pitchFamily="34" charset="0"/>
              </a:rPr>
              <a:t>паэзіі</a:t>
            </a:r>
            <a:endParaRPr lang="ru-BY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43275F76-98B0-4C5C-9787-4C0D3FAB91C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651165" y="2132746"/>
            <a:ext cx="7675417" cy="439993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</p:spPr>
        <p:txBody>
          <a:bodyPr vert="horz" wrap="square" lIns="0" tIns="-15870" rIns="0" bIns="-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altLang="ru-BY" sz="32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Выява лірычнага героя - нейкі наіўны характар, адсутнасць псіхалагічнай глыбіні, далягляду, адсутнасць усякага зазору паміж інтымным "я" і яго вонкавай праявай. Сярэднявечны паэт нібы не здагадваецца аб непаўторнасці пачуццяў і перажыванняў лірычнага героя: ён малюе іх такімі, якімі іх прынята маляваць.</a:t>
            </a:r>
            <a:r>
              <a:rPr kumimoji="0" lang="be-BY" altLang="ru-BY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E1B6E8F-7A91-4AFA-BE53-787FB976BF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3068" y="2366865"/>
            <a:ext cx="3074860" cy="3909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8780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895DE573-9F68-4BCD-92CF-0FE76EB1F3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0025"/>
            <a:ext cx="9144000" cy="1005320"/>
          </a:xfrm>
        </p:spPr>
        <p:txBody>
          <a:bodyPr/>
          <a:lstStyle/>
          <a:p>
            <a:r>
              <a:rPr lang="be-BY" dirty="0"/>
              <a:t>«Вялікае завяшчанне»</a:t>
            </a:r>
            <a:endParaRPr lang="ru-BY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7E6A183-14CA-49B6-B603-F6F5B559E1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8146" y="1586796"/>
            <a:ext cx="3449782" cy="5071180"/>
          </a:xfrm>
          <a:prstGeom prst="rect">
            <a:avLst/>
          </a:prstGeom>
        </p:spPr>
      </p:pic>
      <p:sp>
        <p:nvSpPr>
          <p:cNvPr id="6" name="Подзаголовок 5">
            <a:extLst>
              <a:ext uri="{FF2B5EF4-FFF2-40B4-BE49-F238E27FC236}">
                <a16:creationId xmlns:a16="http://schemas.microsoft.com/office/drawing/2014/main" id="{4AAABEB5-4233-4161-9103-74BD6BF9DD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" y="1995055"/>
            <a:ext cx="7841673" cy="3262745"/>
          </a:xfrm>
        </p:spPr>
        <p:txBody>
          <a:bodyPr>
            <a:noAutofit/>
          </a:bodyPr>
          <a:lstStyle/>
          <a:p>
            <a:pPr algn="just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У самым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канцы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1461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ці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ў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пачатку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1462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Віён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стварыў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свой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шэдэўр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– «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Завяшчанне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інакш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Вялікае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Завяшчанне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Паэт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уключыў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паэму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шматлікія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"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балады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" і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некалькі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іншых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вершаў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напісаных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розны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час і з розных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нагодаў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BY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37948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</TotalTime>
  <Words>1189</Words>
  <Application>Microsoft Office PowerPoint</Application>
  <PresentationFormat>Широкоэкранный</PresentationFormat>
  <Paragraphs>45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inherit</vt:lpstr>
      <vt:lpstr>Тема Office</vt:lpstr>
      <vt:lpstr>  Творчасць Франсуа Віёна </vt:lpstr>
      <vt:lpstr>План</vt:lpstr>
      <vt:lpstr>Творчы партрэт Ф. Віёна</vt:lpstr>
      <vt:lpstr>Презентация PowerPoint</vt:lpstr>
      <vt:lpstr>Презентация PowerPoint</vt:lpstr>
      <vt:lpstr>У чым жа тады наватарства Віёна як паэта? </vt:lpstr>
      <vt:lpstr>Презентация PowerPoint</vt:lpstr>
      <vt:lpstr>Своеасаблівасць лірычнага героя паэзіі</vt:lpstr>
      <vt:lpstr>«Вялікае завяшчанне»</vt:lpstr>
      <vt:lpstr>Самая знакамітая – «Балада-малітва Багародзіцы». Гэтак жа вядома балада, прысвечаная бойкім на мову парыжанкам («Балада аб парыжскіх дамах»), і балада, у якой высмейваецца вясковая ідылія («Балада-спрэчка з Франкам Гонцье»). Завяршаюць паэму эпітафія Віёна самому сабе і «Балада аб прабачэнні». Сярод устаўных балад лепшай, без сумневу, з'яўляецца Эпітафія, больш вядомая пад назвай «Балада павешаных» : яна была напісана ў той час, калі Віён чакаў смяротнага пакарання. </vt:lpstr>
      <vt:lpstr>Презентация PowerPoint</vt:lpstr>
      <vt:lpstr>Презентация PowerPoint</vt:lpstr>
      <vt:lpstr> Аналіз вершаў: «Балада пра дам былых часоў», «Скаргі цудоўнай збройніцы», «Падвойная балада пра каханне» </vt:lpstr>
      <vt:lpstr>«Балада пра дам былых часоў»   Тэма «Балады» характэрна для позняга сярэднявечча, у якім матыў апявання цудоўнай дамы зліваецца з хрысціянскім матывам трэннасці зямнога жыцця. У дадзенай баладзе Віёна чаргуюцца не жанчыны, а цені. Гучанне імёнаў стварае мелодыку верша, які завяршаецца сумным іранічным рэфрэнам: «Але дзе ж леташні снег? ». Гэтае пытанне нясе асноўную ідэю балады. </vt:lpstr>
      <vt:lpstr>Презентация PowerPoint</vt:lpstr>
      <vt:lpstr>Презентация PowerPoint</vt:lpstr>
      <vt:lpstr>Презентация PowerPoint</vt:lpstr>
      <vt:lpstr>Месца творчасці Ф. Віёна ў кантэксце еўрапейскай паэзіі 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Творчасць Франсуа Віёна</dc:title>
  <dc:creator>Долгая Анастасия Александровна</dc:creator>
  <cp:lastModifiedBy>Долгая Анастасия Александровна</cp:lastModifiedBy>
  <cp:revision>16</cp:revision>
  <dcterms:created xsi:type="dcterms:W3CDTF">2022-06-04T11:14:34Z</dcterms:created>
  <dcterms:modified xsi:type="dcterms:W3CDTF">2022-06-04T13:43:35Z</dcterms:modified>
</cp:coreProperties>
</file>