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6" r:id="rId4"/>
    <p:sldId id="267" r:id="rId5"/>
    <p:sldId id="268" r:id="rId6"/>
    <p:sldId id="272" r:id="rId7"/>
    <p:sldId id="274" r:id="rId8"/>
    <p:sldId id="273" r:id="rId9"/>
    <p:sldId id="269" r:id="rId10"/>
    <p:sldId id="270" r:id="rId11"/>
    <p:sldId id="271" r:id="rId12"/>
    <p:sldId id="275" r:id="rId13"/>
    <p:sldId id="276" r:id="rId14"/>
    <p:sldId id="277" r:id="rId15"/>
    <p:sldId id="278" r:id="rId16"/>
    <p:sldId id="305" r:id="rId17"/>
    <p:sldId id="279" r:id="rId18"/>
    <p:sldId id="280" r:id="rId19"/>
    <p:sldId id="306" r:id="rId20"/>
    <p:sldId id="281" r:id="rId21"/>
    <p:sldId id="282" r:id="rId22"/>
    <p:sldId id="262" r:id="rId23"/>
    <p:sldId id="283" r:id="rId24"/>
    <p:sldId id="286" r:id="rId25"/>
    <p:sldId id="285" r:id="rId26"/>
    <p:sldId id="307" r:id="rId27"/>
    <p:sldId id="308" r:id="rId28"/>
    <p:sldId id="309" r:id="rId29"/>
    <p:sldId id="310" r:id="rId30"/>
    <p:sldId id="289" r:id="rId31"/>
    <p:sldId id="261" r:id="rId32"/>
    <p:sldId id="290" r:id="rId33"/>
    <p:sldId id="293" r:id="rId34"/>
    <p:sldId id="294" r:id="rId35"/>
    <p:sldId id="295" r:id="rId36"/>
    <p:sldId id="296" r:id="rId37"/>
    <p:sldId id="292" r:id="rId38"/>
    <p:sldId id="291" r:id="rId39"/>
    <p:sldId id="260" r:id="rId40"/>
    <p:sldId id="263" r:id="rId41"/>
    <p:sldId id="299" r:id="rId42"/>
    <p:sldId id="300" r:id="rId43"/>
    <p:sldId id="311" r:id="rId44"/>
    <p:sldId id="301" r:id="rId45"/>
    <p:sldId id="313" r:id="rId46"/>
    <p:sldId id="31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DBB73E-31FD-4484-AED5-17916D0591F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69B784-E9F8-4D48-9B23-36ACC14102A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B73E-31FD-4484-AED5-17916D0591F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B784-E9F8-4D48-9B23-36ACC1410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B73E-31FD-4484-AED5-17916D0591F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B784-E9F8-4D48-9B23-36ACC1410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DBB73E-31FD-4484-AED5-17916D0591F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69B784-E9F8-4D48-9B23-36ACC14102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FDBB73E-31FD-4484-AED5-17916D0591F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69B784-E9F8-4D48-9B23-36ACC14102A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B73E-31FD-4484-AED5-17916D0591F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B784-E9F8-4D48-9B23-36ACC14102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B73E-31FD-4484-AED5-17916D0591F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B784-E9F8-4D48-9B23-36ACC14102A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DBB73E-31FD-4484-AED5-17916D0591F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69B784-E9F8-4D48-9B23-36ACC14102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B73E-31FD-4484-AED5-17916D0591F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B784-E9F8-4D48-9B23-36ACC1410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DBB73E-31FD-4484-AED5-17916D0591F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69B784-E9F8-4D48-9B23-36ACC14102A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DBB73E-31FD-4484-AED5-17916D0591F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69B784-E9F8-4D48-9B23-36ACC14102A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DBB73E-31FD-4484-AED5-17916D0591F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69B784-E9F8-4D48-9B23-36ACC14102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30961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4. Проблемы перехода к концепции устойчивого развития.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725144"/>
            <a:ext cx="6172200" cy="1650256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              Лектор: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профессор В.  Н. Гавриленко</a:t>
            </a:r>
          </a:p>
          <a:p>
            <a:pPr eaLnBrk="1" hangingPunct="1"/>
            <a:endParaRPr lang="ru-RU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1.4.Технология . Технологический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производства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(ТСП).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Производственная техно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совокупность методов, процессов  и средств преобразования сырья или ресурсов  в конечные продукты или услуги: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ТСП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-совокупность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технологий и выпускаемых с их помощью продуктов (услуг), выражающие главные отличительные черты материально-технической базы той или иной экономической системы.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Переход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новому технологическому способу производства происходит в связи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НТП и  связан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глобальными экономическими кризисами, которые вынуждают для сохранения устойчивости СЭЭС  проводить   смену парадигмы развития социально-экономических эпох. </a:t>
            </a:r>
          </a:p>
        </p:txBody>
      </p:sp>
    </p:spTree>
    <p:extLst>
      <p:ext uri="{BB962C8B-B14F-4D97-AF65-F5344CB8AC3E}">
        <p14:creationId xmlns:p14="http://schemas.microsoft.com/office/powerpoint/2010/main" val="1732694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1.5.Технологический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уклад (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Ядро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Технологический уклад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— совокупность технологий, характерных для определенного уровня развития производства.</a:t>
            </a:r>
          </a:p>
          <a:p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Ядро технологического уклада-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комплекс базовых технически сопряженных производств. </a:t>
            </a:r>
          </a:p>
          <a:p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Ключевой фактор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-технологические нововведения, определяющие формирование ядра технологического уклада и революционно изменяющие экономику.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71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2.5. Классификация экономических систем от ТУ  </a:t>
            </a:r>
          </a:p>
        </p:txBody>
      </p:sp>
      <p:sp>
        <p:nvSpPr>
          <p:cNvPr id="51203" name="Объект 10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6100" y="1628775"/>
            <a:ext cx="3240088" cy="1490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Развитые страны(услуги: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образование, наука , НИР и ОКР)</a:t>
            </a:r>
          </a:p>
        </p:txBody>
      </p:sp>
      <p:sp>
        <p:nvSpPr>
          <p:cNvPr id="51205" name="Объект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188" y="1628775"/>
            <a:ext cx="3313112" cy="1490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Развитые страны(услуги: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 , торговля,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индустрия развлечений, СМИ, образование)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1188" y="3213100"/>
            <a:ext cx="3313112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Индустриальные страны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(производство: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металл. пластмассы, машины,  товары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1188" y="4652963"/>
            <a:ext cx="3313112" cy="1425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Развивающиеся страны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сырье: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хозяйство, энергетика, добыча полезных ископаемых)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56100" y="3213100"/>
            <a:ext cx="3240088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Индустриальные страны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(технологии-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5,6 технологические уклады)</a:t>
            </a:r>
            <a:endParaRPr lang="ru-RU" sz="2000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56100" y="4652963"/>
            <a:ext cx="3240088" cy="1419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Развивающиеся страны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производство –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металл, пластмассы, машины,  товары)</a:t>
            </a:r>
          </a:p>
          <a:p>
            <a:pPr algn="ctr"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25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1.6.Развитие и смена технологических укладов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46250"/>
            <a:ext cx="7467600" cy="458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1.9. Экономические инновации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материализованный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вложения капитала в новую технику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технологию),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новые формы организации труда и производства,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управления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процессами производства и сбыта готовой продукции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услуг).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инноваций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1.качественный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скачок в уровне техники благодаря реализации изобретений и открытий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(критерий новизны);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2.значительный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экономический, социальный или другой эффект в результате реализации инновации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(критерий эффективности);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6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1.10.Особенности инновационного развития предприятия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1.подчиняется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зависимости,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описывающей зарождение, скачкообразный рост и постепенное достижение высокой эффективности инноваций, связанных с внедрением и реализацией новшеств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.( сл.1.6)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S-образная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кривая выражает естественное развитие компании (продукта,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услуги,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товара 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позиции критерия максимальной эффективности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Устойчивое развитие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компании заключается в том, чтобы своевременно перейти на новую S-образную кривую еще до того, как иссякнет потенциал развития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предыдущей (предвидеть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падение эффективности прежде, чем оно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произойдет).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5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Технический прогресс и инновации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147248" cy="4989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Современный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ресурсосберегающий НТП связан с относительным сокращением использования всех видов экономических ресурсов на основе перехода к новому технологическому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укладу: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1.возрастает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доля наукоемких отраслей за счет капиталоемких и трудоемких;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2. происходит рост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инфраструктуры,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производственной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непроизводственной, связанной с воспроизводством “ человеческого капитала”;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3.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происходит увеличение доли производства потребительских товаров и услуг.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98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35416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1.12. Экономический рост и экологические блага.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352928" cy="4845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1. материальные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потребности людей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безграничны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неутолимы (парадокс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Истерлинга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2. ПР(средства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удовлетворения потребностей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ограничены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,а способность ОС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саморегулированию и самоочищению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лимитирована АПОС 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Показатели экономического роста: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а)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ВНП,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общий объем товаров и услуг, созданных в экономике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б) ВНП не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полностью учитывает и  отражает  сумму   экологических благ , природных условий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ресурсов, способных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удовлетворять экологические потребности человека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90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1.13.Экологические ресурсы               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(экологические блага)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859216" cy="5061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природные ресурсы , обеспечивающие равновесие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природе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удовлетворяющие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потребности общества по отношению к качеству окружающей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 Общественные экологические блага-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доступность  потребления (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озоновый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экран,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ассимиляционный потенциал биосферы,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ряд ресурсов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биоразнообразия )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Они неделимы и потребляются в полном объеме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2. Экологические  ресурсы совместного потребления - свобода доступа носит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конкурентный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характер.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Потребители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конкурируют между собой либо за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потребляемого блага (ресурса), либо за его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качество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Конкурентность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потреблении ресурсов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связана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тем, что они являются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истощимыми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34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1.14.Экономический рост и сохранение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воспроизводство) экологического блага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6834683" cy="309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84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Технологическое развитие экономики и истоки неустойчивости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СЭЭС.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3" y="1894083"/>
            <a:ext cx="6194073" cy="428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631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1.14.Экономический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воспроизводство) экологического блага.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704856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979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1.15. Экологическое благо и рост производственных возможностей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Переход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одного уровня производственных возможностей (точка А) к другому (В или С),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следствием сознательного выбора альтернатив: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а)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экологоемкий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 потребительский вектор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развития (точка 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б) вариант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экологизации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умеренным (разумным) приращением материальных благ (точка С).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1.Сохранение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(воспроизводство) экологического блага выражается в своей альтернативе - потере материального блага, но в таком количестве, что общее количество благ возрастает. Такое «направление перехода» к новым производственным возможностям обеспечивает реальный рост благосостояния. </a:t>
            </a:r>
          </a:p>
        </p:txBody>
      </p:sp>
    </p:spTree>
    <p:extLst>
      <p:ext uri="{BB962C8B-B14F-4D97-AF65-F5344CB8AC3E}">
        <p14:creationId xmlns:p14="http://schemas.microsoft.com/office/powerpoint/2010/main" val="2404601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Возможные концепции устойчивого развития экономики с учетом экологических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9421"/>
            <a:ext cx="7467600" cy="435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472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Социально-экономические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предпосылки устойчивого развития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075240" cy="4989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истощение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ресурсного потенциала, деградация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ОПС; </a:t>
            </a:r>
          </a:p>
          <a:p>
            <a:pPr marL="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•  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конкурентоспособность низкоэффективных,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ресурсоразрушающих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технологий; </a:t>
            </a:r>
          </a:p>
          <a:p>
            <a:pPr marL="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еадекватность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механизма ценообразования на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 их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истинной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стоимости; </a:t>
            </a:r>
          </a:p>
          <a:p>
            <a:pPr marL="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•  проблема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«Север -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Юг» -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низкий уровень цен на сырье и стоимость рабочей силы в развивающихся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странах и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высокий технологический и промышленный потенциал развитых государств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результат- диспропорция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в уровнях экономического развития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8731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Экологические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предпосылки возникновения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представлений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устойчивого развития 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147248" cy="506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• Загрязнение ОПС, формирование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техногенных геохимических зон, нарушение биогеохимических циклов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•  Техногенное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нарушение целостности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ландшафтов: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обезлесивание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опустынивание, заболачивание и др.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•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Уменьшение видового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биоразнообразия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•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Проблема качества продуктов питания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•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Возникновение экологической патологии: заболевания, генетические отклонения, сокращение продолжительности жизни и др.</a:t>
            </a:r>
          </a:p>
        </p:txBody>
      </p:sp>
    </p:spTree>
    <p:extLst>
      <p:ext uri="{BB962C8B-B14F-4D97-AF65-F5344CB8AC3E}">
        <p14:creationId xmlns:p14="http://schemas.microsoft.com/office/powerpoint/2010/main" val="2597814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Функция антропогенного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воздействия на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ОПС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П.Эрлих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Дж.Холдрен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I = P x A x T    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I -воздействие на окружающую среду; P- население; A –благосостояние ;T - технология.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определения степени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экологической ответственности людей и стран. Например, развивающиеся страны, дающие 90% прироста населения планеты, должны принимать меры по стабилизации населения (Р). Рост народонаселения в этих странах ежедневно увеличивает нагрузку на окружающую среду. По прогнозам ООН в 2050 г. население мира возрастет до 9,5 млрд. чел., из которых 8 млрд. чел. будут жить в развивающихся странах. К 2050 г. население Африки втрое превысит численность населения Европы.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814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18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92888" cy="60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905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Интерпретация кривой Кузнеца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А)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мере экономического роста, начинающегося с низкого уровня развития и доходов в стране, на первый план выходят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природоэксплуатирующие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сектора, экстенсивное использование природных ресурсов в добывающей промышленности, сельском и лесном хозяйствах и т.д. Все это приводит к росту истощения природных ресурсов и загрязнения окружающей среды. </a:t>
            </a:r>
          </a:p>
        </p:txBody>
      </p:sp>
    </p:spTree>
    <p:extLst>
      <p:ext uri="{BB962C8B-B14F-4D97-AF65-F5344CB8AC3E}">
        <p14:creationId xmlns:p14="http://schemas.microsoft.com/office/powerpoint/2010/main" val="448566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Интерпретация кривой Кузнеца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мере роста экономики, ее структурно-технологических ресурсосберегающих изменений, распространением экологически чистых технологий, вступления на постиндустриальную стадию развития с приоритетами в области информационных технологий и сферы услуг экологическое воздействие снижается. Этому способствует и повышение уровня благосостояния населения в целом и рост его требований к экологической компоненте качества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жизни.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аться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6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1.1.Временная шкала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Кэлдера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эволюции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5277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 цене развития»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ростом сложности организации систем темпы эволюции возрастают.(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ед.  из. 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г.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лет) :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• возраст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планеты Земля - 46 лет;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• безжизненная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планета - 20 лет;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• поверхность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планеты покрылась растительностью -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лет назад;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вымерли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динозавры - 8 месяцев назад;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• обезьяна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превратилась в человека (по Дарвину) - 1 неделю назад;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• люди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начали охотиться - 4 часа назад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sz="3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3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начали заниматься земледелием - 1 час назад;</a:t>
            </a:r>
            <a:endParaRPr lang="ru-RU" sz="33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• человечество </a:t>
            </a:r>
            <a:r>
              <a:rPr lang="ru-RU" sz="3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стало индустриально мощным - 30 секунд назад (середина XIX в.);</a:t>
            </a:r>
            <a:endParaRPr lang="ru-RU" sz="33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• человек </a:t>
            </a:r>
            <a:r>
              <a:rPr lang="ru-RU" sz="3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 оказывать серьезное влияние на облик Земли - 3 секунды назад (середина XX в.).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760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перегиба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кривой Кузнеца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53492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Достижение точки А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зависит от многих факторов: исторически сложившегося уровня благосостояния населения, особенностей экономики, ее технологической структуры, вида загрязнения, его первоначального уровня и пр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2.С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переходной экономикой,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развивающиеся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страны находятся еще далеко от точки перегиба, и потенциальный экономический рост может сопровождаться значительным увеличением деградации и загрязнения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ОПС,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важной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экологической задачей для большинства стран является как можно более низкий уровень деградации среды в точке перегиба, с которой начинается улучшение экологической ситуации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траектория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обозначена пунктиром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противном случае биосфера Земли в силу отмеченных выше экологических ограничений просто не выдержит такого масштабного перехода от «бедности к богатс</a:t>
            </a:r>
            <a:r>
              <a:rPr lang="ru-RU" b="1" dirty="0"/>
              <a:t>тву</a:t>
            </a:r>
            <a:r>
              <a:rPr lang="ru-RU" b="1" dirty="0" smtClean="0"/>
              <a:t>».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0330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3.Прогнозные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варианты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   Римского клуба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5608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837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569201" cy="13686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2.13.Проблема выбора путей экономического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29316"/>
            <a:ext cx="8856663" cy="4968036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3600" dirty="0"/>
              <a:t>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23850" y="2781300"/>
            <a:ext cx="3024188" cy="20161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Стратегия развития общества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076825" y="1412875"/>
            <a:ext cx="3671888" cy="1150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Эксплуатация природной среды без ограничения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076825" y="2852738"/>
            <a:ext cx="3671888" cy="15113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производства товаров ,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переход на экологически чистые производства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076825" y="4652963"/>
            <a:ext cx="3671888" cy="1584325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Компромисс между ограниченностью ресурсов и экологическими ограничениями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 rot="-1348766">
            <a:off x="3349625" y="1928813"/>
            <a:ext cx="1724025" cy="792162"/>
          </a:xfrm>
          <a:prstGeom prst="rightArrow">
            <a:avLst>
              <a:gd name="adj1" fmla="val 50000"/>
              <a:gd name="adj2" fmla="val 544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/>
              <a:t>I</a:t>
            </a:r>
            <a:endParaRPr lang="ru-RU" sz="2400" dirty="0"/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 rot="1403035">
            <a:off x="3349625" y="4783138"/>
            <a:ext cx="1728788" cy="792162"/>
          </a:xfrm>
          <a:prstGeom prst="rightArrow">
            <a:avLst>
              <a:gd name="adj1" fmla="val 50000"/>
              <a:gd name="adj2" fmla="val 545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/>
              <a:t>III</a:t>
            </a:r>
            <a:endParaRPr lang="ru-RU" sz="2400" dirty="0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3492500" y="3284538"/>
            <a:ext cx="1511300" cy="792162"/>
          </a:xfrm>
          <a:prstGeom prst="rightArrow">
            <a:avLst>
              <a:gd name="adj1" fmla="val 50000"/>
              <a:gd name="adj2" fmla="val 476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/>
              <a:t>II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4246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2.14.</a:t>
            </a:r>
            <a:r>
              <a:rPr lang="ru-RU" i="1" dirty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устойчивости СЭЭС Дж.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Форестера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147248" cy="50611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Возможности  УР   системы: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население,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ОПФ, ПР,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загрязнение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производство продуктов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питания (рост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геометрической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прогрессии).    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2. Между параметрами существуют связи зависимости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рост населения определяется его плотностью, обеспеченностью питанием, степенью загрязнения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уровня жизни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зависит величина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добываемых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ПР;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объема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ОПФ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уровень загрязнения и т. д. С изменением параметров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состояние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СЭЭС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целом.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3.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результате  предложена модель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«Нулевой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рост» 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стабилизация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производства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численности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населения. Если же в будущем будут сохраняться тенденции роста, характерные для современного человеческого общества, то мировую цивилизацию в середине XXI века ожидает глобальная экологическая катастрофа - коллапс.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4. Недостатки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учитывает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особенности социально-экономических условий функционирования общественного производства, его специфические цели в разных политических системах, но и различия экономик разных стран.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30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2.15.Модель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«глобального равновесия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Д.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Медоуз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147248" cy="5061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1. Параметры системы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рост загрязнения ОС,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демография, ВВП, объем продуктов питания, истощение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невозобновляемых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2.  Выводы: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XXI в. в силу неограниченного экономического и демографического роста населения планеты ожидается мировой катаклизм.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3. Предложения : достижение  глобального равновесия путем стагнации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производства и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нулевого роста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населения».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4. Недостатки :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игнорирование различных тенденций роста населения, развития экономики и природопользования в странах с неодинаковыми социально-экономическими системами, ненаучное смешение разных тенденций их развития и др. </a:t>
            </a:r>
          </a:p>
        </p:txBody>
      </p:sp>
    </p:spTree>
    <p:extLst>
      <p:ext uri="{BB962C8B-B14F-4D97-AF65-F5344CB8AC3E}">
        <p14:creationId xmlns:p14="http://schemas.microsoft.com/office/powerpoint/2010/main" val="3087173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2.16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Концепция «Органический рост»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(М.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Месарович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 Пестель)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147248" cy="50611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1. регионы планеты связаны   через импорт-экспорт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миграцию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горизонтальная диверсификация мира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 учетом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«вертикальной диверсификации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»(географической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климат, почвы, воды, ресурсы и т. д.),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экологической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 живое вещество планеты),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технологической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(все сферы человеческой деятельности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демографической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демографические процессы и экономика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групповой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социальные особенности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коллективного поведения и реакций),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внутренний мир человека, его психология и биология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рост мирового производства может продолжится при  гармоническом  развития всех частей единого мира (5% годовой прирост продукции в развивающихся странах и 2,5%- в промышленно развитых странах). Это позволит: а)избежать мировой экологической катастрофы, б) сократить разрыв в уровне жизни между «богатыми» и «бедными» странами.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3. Недостатки 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одель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содержит около 100 ООО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уравнений, что  не позволило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более детально проанализировать мировые экологические, демографические, сырьевые и другие проблемы.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612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2.16.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«Пересмотр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международного порядка» (Я. Н.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Тинберген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075240" cy="506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Предложены пути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устранения социального и экономического неравенства «богатых» и «бедных»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стран за счет: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экономического роста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производства в развивающиеся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страны путем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передвижениея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средств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«богатых» стран к «бедным».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2. 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этого необходим новый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справедливый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(«гуманистический социализм»)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через создание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наднациональных органов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(мировые банки, международные организации по энергетическим и природным ресурсам и др.), принимающих решения по принципу большинства.</a:t>
            </a:r>
          </a:p>
        </p:txBody>
      </p:sp>
    </p:spTree>
    <p:extLst>
      <p:ext uri="{BB962C8B-B14F-4D97-AF65-F5344CB8AC3E}">
        <p14:creationId xmlns:p14="http://schemas.microsoft.com/office/powerpoint/2010/main" val="922725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«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пределами века расточительства»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Габор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У. Коломбо, А. Кинг и Р.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Галли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68952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Пределы развитию  лимитируются: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неэффективным использованием ресурсов  .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2.институциональной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неэффективностью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3.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отсутствием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истинных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целей, приоритетов и механизмов, позволяющих вырабатывать стратегию и оценивать результаты и последствия принимаемых решений.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68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«Фактор 4»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Э.фон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Вайзеккер,Э.Б.Ловинс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Л.Х.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Ловинс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19256" cy="484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модели  рассматривают широкий круг проблем, связанных с необходимостью изменения экономического механизма взаимодействия природы и общества, повышения эффективности использования ресурсов и предложен принцип «в четыре раза» («фактор "четыре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"»):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а)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четыре раза должно увеличиться богатство, получаемое за счет разработки природных ресурсов.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б)б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лагодаря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этому человечество сможет жить в два раза лучше и тратить в два раза меньше.   </a:t>
            </a:r>
          </a:p>
        </p:txBody>
      </p:sp>
    </p:spTree>
    <p:extLst>
      <p:ext uri="{BB962C8B-B14F-4D97-AF65-F5344CB8AC3E}">
        <p14:creationId xmlns:p14="http://schemas.microsoft.com/office/powerpoint/2010/main" val="2852241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4.3.Теоретические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реализации концепции устойчивого развития.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136904" cy="54932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 L,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,I) &lt;F  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t+1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(L,K,P,I) ,                       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(L, K, Р, I) и Ft+</a:t>
            </a:r>
            <a:r>
              <a:rPr lang="ru-RU" b="1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(L,K,P,I) - функции устойчивого развития экономики в настоящий и будущий периоды времени,; L - трудовые ресурсы; К - искусственно созданный физический капитал (средства производства); Р - природные ресурсы; I - институциональный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фактор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вопросов экологии  в планировании и управлении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национальные особенности  и международное сотрудничество для создания потенциала роста, международный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порядок, международные правовые механизмы, доступность информация для принятия решений в обеспечении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усиление роли основных групп населения в принятии решений по У</a:t>
            </a:r>
            <a:r>
              <a:rPr lang="ru-RU" b="1" dirty="0"/>
              <a:t>Р страны.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1.2.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акторы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экономического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75240" cy="527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а) трудовые ресурсы (рабочая сила);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) искусственно созданные средства производства (физический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капитал)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производственной функции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Y</a:t>
            </a:r>
            <a:r>
              <a:rPr lang="ru-RU" sz="26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f(K,L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2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К - физический капитал; 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трудовые ресурсы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) природные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</a:p>
          <a:p>
            <a:pPr marL="0" lvl="0" indent="0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вид производственной функции 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6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f(K,L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,Р)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К - физический капитал; 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трудовые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ресурсы, </a:t>
            </a:r>
          </a:p>
          <a:p>
            <a:pPr marL="0" indent="0">
              <a:buNone/>
            </a:pP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Р-природные ресурсы.</a:t>
            </a:r>
            <a:endParaRPr lang="ru-RU" sz="2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62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4.4. Современное представление об устойчивом развитии,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Устойчивое развитие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— это процесс изменений , в котором эксплуатация природных ресурсов, направление инвестиций, ориентация научно-технического развития согласованы друг с другом и укрепляют нынешний и будущий потенциал для удовлетворения человеческих потребностей и устремлений.</a:t>
            </a:r>
          </a:p>
        </p:txBody>
      </p:sp>
    </p:spTree>
    <p:extLst>
      <p:ext uri="{BB962C8B-B14F-4D97-AF65-F5344CB8AC3E}">
        <p14:creationId xmlns:p14="http://schemas.microsoft.com/office/powerpoint/2010/main" val="1574481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международными конференциями по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 устойчивому 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итоговые документ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859216" cy="527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конференция ООН по окружающей среде(1972 г., Стокгольм , Швеция);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 Вторая </a:t>
            </a:r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конференция ООН по окружающей среде и развитию(1992 г., Рио-де-Жанейро, Бразилия). Повестка дня на 21 век, Декларация РИО;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 Всемирный </a:t>
            </a:r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саммит по устойчивому развитию (саммит Земли) (2002 г. Йоханнесбург, ЮАР). Декларация по устойчивому развитию;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 Всемирный </a:t>
            </a:r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саммит по устойчивому развитию РИО +20 (2012 г. Рио-де-Жанейро, Бразилия). «Будущее, которого мы хотим»;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Саммит </a:t>
            </a:r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по устойчивому развитию ( 2015 г., Нью-Йорк , США «Преобразование нашего мира: Повестка дня в области устойчивого развития до 2030 года».  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132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положения концепции устойчивого развития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003232" cy="5133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1.Человечество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способно придать развитию устойчивый и долговременный характер,  чтобы оно отвечало потребностям ныне живущих людей, не лишая будущие поколения возможности удовлетворять свои потребности.</a:t>
            </a:r>
          </a:p>
          <a:p>
            <a:pPr marL="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. В основе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УР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лежат бережное отношение к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глобальным ресурсами,  экологическому потенциалу планеты.</a:t>
            </a:r>
          </a:p>
          <a:p>
            <a:pPr marL="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 3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. Нищета не является неизбежной и не есть зло в себе. Для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обеспечения УР 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необходимо удовлетворить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элементарные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потребности всех людей и всем предоставить возможность реализовать свои надежды на более благоприятную жизнь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25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положения концепции устойчивого развития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003232" cy="5133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глобального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 требуется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чтобы те, кто располагает большими средствами , согласовывали свой образ жизни с экологическими  возможностями планеты.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5.УР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представляет собой не неизменное состояние гармонии, а процесс изменений , в котором масштабы эксплуатации ресурсов, направления инвестиций, ориентация </a:t>
            </a:r>
            <a:r>
              <a:rPr lang="ru-RU" b="1" dirty="0"/>
              <a:t>технического развития и институциональные изменения согласуются с нынешними и будущими потребностями.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2219916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устойчивого развития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527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 «Повсеместная ликвидация нищеты во всех ее формах».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2. «Ликвидация голода, обеспечение продовольственной безопасности и улучшение питания и содействие устойчивому развитию сельского хозяйства»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3. «Обеспечение здорового образа жизни и содействие благополучию для всех в любом возрасте»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4. «Обеспечение всеохватного и справедливого качественного образования и поощрение возможности обучения на протяжении всей жизни для всех»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5. «Обеспечение гендерного равенства и расширение прав и возможностей всех женщин и девочек»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6. «Обеспечение наличия и рационального использования водных ресурсов и санитарии для всех»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7. «Обеспечение доступа к недорогим, надежным, устойчивым и современным источникам энергии для все</a:t>
            </a:r>
            <a:r>
              <a:rPr lang="ru-RU" i="1" dirty="0"/>
              <a:t>х»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7471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устойчивого развития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787208" cy="5421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8. «Содействие поступательному, всеохватному и устойчивому экономическому росту, полной и производительной занятости и достойной работе для всех»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9. «Создание стойкой инфраструктуры, содействие всеохватной и устойчивой индустриализации и инновациям»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10. «Сокращение неравенства внутри стран и между ними»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11. «Обеспечение открытости, безопасности, жизнестойкости и экологической устойчивости городов и населенных пунктов»	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12. «Обеспечение перехода к рациональным моделям потребления и производства»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13. «Принятие срочных мер по борьбе </a:t>
            </a:r>
            <a:r>
              <a:rPr lang="ru-RU" b="1" i="1" dirty="0"/>
              <a:t>с изменением климата и его последствиями»	</a:t>
            </a:r>
            <a:r>
              <a:rPr lang="ru-RU" dirty="0"/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41173511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устойчивого развития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003232" cy="4989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14. «Сохранение и рациональное использование океанов, морей и морских ресурсов в интересах устойчивого развития»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15. «Защита и восстановление экосистем суши и содействие их рациональному использованию, рациональное лесопользование, борьба с опустыниванием, прекращение и обращение вспять процесса деградации земель и прекращение процесса утраты биологического разнообразия»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16. «Содействие построению миролюбивого и открытого общества в интересах устойчивого развития, обеспечение доступа к правосудию для всех и создание эффективных, подотчетных и основанных на широком участии учреждений на всех уровнях»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17. «Укрепление средств осуществления и активизации работы в рамках Глобального партнерства в интересах устойчивого развития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5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43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1.7. Циклический характер развития экономики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8488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00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1.8. Цикличность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технологического уклада 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Кондратьева.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075240" cy="47011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длинные волны цикличности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(40-60 лет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-смена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пассивной части основного капитала. Индустрия в начале каждого длинного цикла качественно меняет свое лицо.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средние волны цикличности(7-11 лет)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 смена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активной части основного капитала.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3.короткие волны цикличности(3-5 лет)-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конъюнктурные колебания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рынка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1.8.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Инфратраектории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Н.Д. Кондратьева и смена технологических укладов.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70485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45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1.3.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Структурные элементы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технологического развития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1. технологический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способ производства;</a:t>
            </a:r>
          </a:p>
          <a:p>
            <a:pPr marL="0" lvl="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2.технологический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уклад;</a:t>
            </a:r>
          </a:p>
          <a:p>
            <a:pPr marL="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.   ядро технологического уклада (поколение техники);</a:t>
            </a:r>
          </a:p>
          <a:p>
            <a:pPr marL="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4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. инновации </a:t>
            </a: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14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182</TotalTime>
  <Words>2529</Words>
  <Application>Microsoft Office PowerPoint</Application>
  <PresentationFormat>Экран (4:3)</PresentationFormat>
  <Paragraphs>192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Эркер</vt:lpstr>
      <vt:lpstr>                Тема 4. Проблемы перехода к концепции устойчивого развития. </vt:lpstr>
      <vt:lpstr>1. Технологическое развитие экономики и истоки неустойчивости СЭЭС.</vt:lpstr>
      <vt:lpstr>1.1.Временная шкала Кэлдера  эволюции </vt:lpstr>
      <vt:lpstr>1.2. Факторы экономического роста</vt:lpstr>
      <vt:lpstr>Презентация PowerPoint</vt:lpstr>
      <vt:lpstr>1.7. Циклический характер развития экономики</vt:lpstr>
      <vt:lpstr>1.8. Цикличность развития технологического уклада Н. Д. Кондратьева.</vt:lpstr>
      <vt:lpstr>1.8. Инфратраектории  Н.Д. Кондратьева и смена технологических укладов. </vt:lpstr>
      <vt:lpstr>1.3. Структурные элементы технологического развития </vt:lpstr>
      <vt:lpstr>1.4.Технология . Технологический способ производства  (ТСП).</vt:lpstr>
      <vt:lpstr>1.5.Технологический уклад (ТУ). Ядро ТУ.</vt:lpstr>
      <vt:lpstr>2.5. Классификация экономических систем от ТУ  </vt:lpstr>
      <vt:lpstr>1.6.Развитие и смена технологических укладов</vt:lpstr>
      <vt:lpstr>1.9. Экономические инновации</vt:lpstr>
      <vt:lpstr>1.10.Особенности инновационного развития предприятия</vt:lpstr>
      <vt:lpstr>Технический прогресс и инновации</vt:lpstr>
      <vt:lpstr>1.12. Экономический рост и экологические блага.</vt:lpstr>
      <vt:lpstr>        1.13.Экологические ресурсы                            (экологические блага)</vt:lpstr>
      <vt:lpstr>1.14.Экономический рост и сохранение ( воспроизводство) экологического блага</vt:lpstr>
      <vt:lpstr>1.14.Экономический рост и сохранение ( воспроизводство) экологического блага.</vt:lpstr>
      <vt:lpstr>1.15. Экологическое благо и рост производственных возможностей</vt:lpstr>
      <vt:lpstr>2. Возможные концепции устойчивого развития экономики с учетом экологических ограничений</vt:lpstr>
      <vt:lpstr>Социально-экономические предпосылки устойчивого развития </vt:lpstr>
      <vt:lpstr>Экологические предпосылки возникновения представлений  устойчивого развития </vt:lpstr>
      <vt:lpstr>Функция антропогенного воздействия на ОПС (П.Эрлих, Дж.Холдрен)</vt:lpstr>
      <vt:lpstr>Презентация PowerPoint</vt:lpstr>
      <vt:lpstr>Презентация PowerPoint</vt:lpstr>
      <vt:lpstr>Интерпретация кривой Кузнеца</vt:lpstr>
      <vt:lpstr>Интерпретация кривой Кузнеца</vt:lpstr>
      <vt:lpstr>Точка перегиба А в кривой Кузнеца</vt:lpstr>
      <vt:lpstr>3.Прогнозные варианты УР   Римского клуба </vt:lpstr>
      <vt:lpstr>2.13.Проблема выбора путей экономического развития</vt:lpstr>
      <vt:lpstr>2.14. Модель устойчивости СЭЭС Дж. Форестера</vt:lpstr>
      <vt:lpstr>2.15.Модель «глобального равновесия»   ( Д. Медоуз)</vt:lpstr>
      <vt:lpstr>2.16. Концепция «Органический рост» (М. Месарович, Э Пестель)</vt:lpstr>
      <vt:lpstr>2.16. «Пересмотр международного порядка» (Я. Н. Тинберген) </vt:lpstr>
      <vt:lpstr>«За пределами века расточительства»  (Д. Габор, У. Коломбо, А. Кинг и Р. Галли ),</vt:lpstr>
      <vt:lpstr>«Фактор 4» (Э.фон Вайзеккер,Э.Б.Ловинс, Л.Х. Ловинс).</vt:lpstr>
      <vt:lpstr> 4.3.Теоретические  условия реализации концепции устойчивого развития. </vt:lpstr>
      <vt:lpstr> 4.4. Современное представление об устойчивом развитии, </vt:lpstr>
      <vt:lpstr>Основными международными конференциями по УР устойчивому и их итоговые документ</vt:lpstr>
      <vt:lpstr> Основные положения концепции устойчивого развития </vt:lpstr>
      <vt:lpstr> Основные положения концепции устойчивого развития </vt:lpstr>
      <vt:lpstr>Цели устойчивого развития </vt:lpstr>
      <vt:lpstr>Цели устойчивого развития </vt:lpstr>
      <vt:lpstr>Цели устойчивого развития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Социо - эколого-экономические системы (СЭЭС) как объект изучения науки « Экономика устойчивого развития».</dc:title>
  <dc:creator>User</dc:creator>
  <cp:lastModifiedBy>User</cp:lastModifiedBy>
  <cp:revision>16</cp:revision>
  <dcterms:created xsi:type="dcterms:W3CDTF">2020-04-20T06:15:31Z</dcterms:created>
  <dcterms:modified xsi:type="dcterms:W3CDTF">2020-04-20T15:21:20Z</dcterms:modified>
</cp:coreProperties>
</file>