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9"/>
  </p:notesMasterIdLst>
  <p:sldIdLst>
    <p:sldId id="365" r:id="rId2"/>
    <p:sldId id="256" r:id="rId3"/>
    <p:sldId id="300" r:id="rId4"/>
    <p:sldId id="280" r:id="rId5"/>
    <p:sldId id="296" r:id="rId6"/>
    <p:sldId id="258" r:id="rId7"/>
    <p:sldId id="343" r:id="rId8"/>
    <p:sldId id="281" r:id="rId9"/>
    <p:sldId id="261" r:id="rId10"/>
    <p:sldId id="262" r:id="rId11"/>
    <p:sldId id="333" r:id="rId12"/>
    <p:sldId id="263" r:id="rId13"/>
    <p:sldId id="334" r:id="rId14"/>
    <p:sldId id="335" r:id="rId15"/>
    <p:sldId id="347" r:id="rId16"/>
    <p:sldId id="336" r:id="rId17"/>
    <p:sldId id="337" r:id="rId18"/>
    <p:sldId id="338" r:id="rId19"/>
    <p:sldId id="339" r:id="rId20"/>
    <p:sldId id="340" r:id="rId21"/>
    <p:sldId id="345" r:id="rId22"/>
    <p:sldId id="348" r:id="rId23"/>
    <p:sldId id="364" r:id="rId24"/>
    <p:sldId id="349" r:id="rId25"/>
    <p:sldId id="350" r:id="rId26"/>
    <p:sldId id="351" r:id="rId27"/>
    <p:sldId id="352" r:id="rId28"/>
    <p:sldId id="353" r:id="rId29"/>
    <p:sldId id="354" r:id="rId30"/>
    <p:sldId id="356" r:id="rId31"/>
    <p:sldId id="355" r:id="rId32"/>
    <p:sldId id="363" r:id="rId33"/>
    <p:sldId id="357" r:id="rId34"/>
    <p:sldId id="358" r:id="rId35"/>
    <p:sldId id="359" r:id="rId36"/>
    <p:sldId id="360" r:id="rId37"/>
    <p:sldId id="361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93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96D93A-A648-4952-AE08-30DE5997A0D4}" type="datetimeFigureOut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51E779-D931-4E6B-8A1D-A965D0A0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19EF4-3C2E-4CDF-B0C7-5647EAB448F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421B6-552A-41F8-83EC-77A3741DB1E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9CC1-10E7-4A7D-BAEF-E21DCC6D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B33F-603B-4E5B-BB48-768A3366C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C197-158F-470D-A122-385ACEDC1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80A6-7E17-409A-8058-893C31F6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50F4-5299-48D4-9954-F29E6DA5B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13C7-911D-4228-9F0B-87E4D503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FEB-F3BE-486D-A43A-3BCD578E3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8872-D896-4692-931D-CDBC9871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61E3-67A7-49D3-93C8-330AC91D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3637-11AE-4A60-9B6C-25B068BC1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FD5C-2753-4000-8A4C-ABEF222CE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AA6D-783B-44B6-9E21-BA23BE4A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2BBB-666B-4CED-92B8-EF00894E8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E0EC7B8-8848-466C-AAF5-5F3D60CB9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5.jpe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8%D1%81%D1%82%D0%B0%D0%BB%D0%BB%D0%BE%D0%B3%D1%80%D0%B0%D1%84%D0%B8%D1%8F" TargetMode="External"/><Relationship Id="rId7" Type="http://schemas.openxmlformats.org/officeDocument/2006/relationships/hyperlink" Target="https://ru.wikipedia.org/wiki/%D0%A1%D0%B8%D1%81%D1%82%D0%B5%D0%BC%D0%B0_%D0%BA%D0%BE%D0%BE%D1%80%D0%B4%D0%B8%D0%BD%D0%B0%D1%82" TargetMode="External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9A%D1%80%D0%B8%D1%81%D1%82%D0%B0%D0%BB%D0%BB" TargetMode="External"/><Relationship Id="rId5" Type="http://schemas.openxmlformats.org/officeDocument/2006/relationships/hyperlink" Target="https://ru.wikipedia.org/wiki/%D0%93%D1%80%D0%B0%D0%BD%D1%8C_(%D0%B3%D0%B5%D0%BE%D0%BC%D0%B5%D1%82%D1%80%D0%B8%D1%8F)" TargetMode="External"/><Relationship Id="rId4" Type="http://schemas.openxmlformats.org/officeDocument/2006/relationships/hyperlink" Target="https://ru.wikipedia.org/wiki/%D0%A1%D0%B8%D0%BC%D0%BC%D0%B5%D1%82%D1%80%D0%B8%D1%8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web.ru/wiki/%D0%9A%D1%80%D0%B8%D1%81%D1%82%D0%B0%D0%BB%D0%BB" TargetMode="External"/><Relationship Id="rId2" Type="http://schemas.openxmlformats.org/officeDocument/2006/relationships/hyperlink" Target="http://wiki.web.ru/wiki/%D0%9C%D0%B8%D0%BD%D0%B5%D1%80%D0%B0%D0%BB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iki.web.ru/index.php?title=%D0%9C%D0%BE%D0%BB%D0%B5%D0%BA%D1%83%D0%BB%D0%B0&amp;action=edit&amp;redlink=1" TargetMode="External"/><Relationship Id="rId5" Type="http://schemas.openxmlformats.org/officeDocument/2006/relationships/hyperlink" Target="http://wiki.web.ru/wiki/%D0%90%D1%82%D0%BE%D0%BC" TargetMode="External"/><Relationship Id="rId4" Type="http://schemas.openxmlformats.org/officeDocument/2006/relationships/hyperlink" Target="http://wiki.web.ru/wiki/%D0%9A%D1%80%D0%B8%D1%81%D1%82%D0%B0%D0%BB%D0%BB%D0%B8%D1%87%D0%B5%D1%81%D0%BA%D0%B0%D1%8F_%D1%81%D1%82%D1%80%D1%83%D0%BA%D1%82%D1%83%D1%80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%D0%90%D1%80%D0%B0%D0%B3%D0%BE%D0%BD%D0%B8%D1%82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%D0%9F%D0%BE%D0%BB%D0%B8%D0%BC%D0%BE%D1%80%D1%84%D0%B8%D0%B7%D0%BC_%D0%BA%D1%80%D0%B8%D1%81%D1%82%D0%B0%D0%BB%D0%BB%D0%BE%D0%B2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%D0%A4%D0%B0%D1%82%D0%B5%D1%80%D0%B8%D1%82" TargetMode="External"/><Relationship Id="rId4" Type="http://schemas.openxmlformats.org/officeDocument/2006/relationships/hyperlink" Target="https://ru.wikipedia.org/wiki/%D0%9A%D0%B0%D0%BB%D1%8C%D1%86%D0%B8%D1%82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85992"/>
            <a:ext cx="8229600" cy="135732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Дисциплина:</a:t>
            </a:r>
            <a:br>
              <a:rPr lang="ru-RU" b="1" dirty="0" smtClean="0"/>
            </a:br>
            <a:r>
              <a:rPr lang="ru-RU" b="1" u="sng" dirty="0" smtClean="0">
                <a:solidFill>
                  <a:srgbClr val="FFFF00"/>
                </a:solidFill>
              </a:rPr>
              <a:t>Кристаллография</a:t>
            </a:r>
            <a:endParaRPr lang="be-BY" b="1" u="sng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37062"/>
            <a:ext cx="9144000" cy="199233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solidFill>
                  <a:schemeClr val="tx2"/>
                </a:solidFill>
              </a:rPr>
              <a:t>к.т.н., доцент         </a:t>
            </a:r>
            <a:r>
              <a:rPr lang="ru-RU" dirty="0" smtClean="0">
                <a:solidFill>
                  <a:srgbClr val="FFFF00"/>
                </a:solidFill>
              </a:rPr>
              <a:t>Меженная Ольга </a:t>
            </a:r>
            <a:r>
              <a:rPr lang="ru-RU" dirty="0" smtClean="0">
                <a:solidFill>
                  <a:srgbClr val="FFFF00"/>
                </a:solidFill>
              </a:rPr>
              <a:t>Борисовна</a:t>
            </a:r>
          </a:p>
          <a:p>
            <a:pPr algn="l" eaLnBrk="1" hangingPunct="1"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Гомель 2018</a:t>
            </a:r>
            <a:endParaRPr lang="be-BY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Учреждение образования </a:t>
            </a:r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«Гомельский государственный университет имени Франциска Скорины»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Кафедра геологии и географии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464578" cy="453072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ОДНОКРУЖНЫЙ ОТРАЖАТЕЛЬНЫЙ ГОНИОМЕТР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800" dirty="0" smtClean="0"/>
              <a:t>Основные его части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800" dirty="0" smtClean="0"/>
              <a:t>представлены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800" dirty="0" smtClean="0"/>
              <a:t>градуированным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800" dirty="0" smtClean="0"/>
              <a:t>лимбом </a:t>
            </a:r>
            <a:r>
              <a:rPr lang="en-US" sz="2800" i="1" dirty="0" smtClean="0"/>
              <a:t>L</a:t>
            </a:r>
            <a:r>
              <a:rPr lang="ru-RU" sz="2800" i="1" dirty="0" smtClean="0"/>
              <a:t>,</a:t>
            </a:r>
            <a:r>
              <a:rPr lang="ru-RU" sz="28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800" dirty="0" smtClean="0"/>
              <a:t>снабженным нониусом </a:t>
            </a:r>
            <a:r>
              <a:rPr lang="en-US" sz="2800" i="1" dirty="0" smtClean="0"/>
              <a:t>N</a:t>
            </a:r>
            <a:r>
              <a:rPr lang="ru-RU" sz="2800" i="1" dirty="0" smtClean="0"/>
              <a:t>,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800" dirty="0" smtClean="0"/>
              <a:t> и зрительной трубой </a:t>
            </a:r>
            <a:r>
              <a:rPr lang="ru-RU" sz="2800" i="1" dirty="0" smtClean="0"/>
              <a:t>АВ.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C:\Users\134E~1\AppData\Local\Temp\FineReader12.00\media\image5.jpe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357654" y="642918"/>
            <a:ext cx="47863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www.mi-kron.narod.ru/student/lab_rab/lab_02/img/ris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009494"/>
            <a:ext cx="2476516" cy="3848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02321"/>
          </a:xfrm>
        </p:spPr>
        <p:txBody>
          <a:bodyPr/>
          <a:lstStyle/>
          <a:p>
            <a:r>
              <a:rPr lang="ru-RU" dirty="0" smtClean="0"/>
              <a:t> В плоскости, параллельной лимбу, располагаются две оптические трубы. Из одной на кристалл падает параллельный пучок света, который после отражения от грани кристалла попадает в другую трубу. Разность отсчетов между отражениями от двух граней дает угол между ними. </a:t>
            </a:r>
          </a:p>
          <a:p>
            <a:r>
              <a:rPr lang="ru-RU" dirty="0" smtClean="0"/>
              <a:t>Точность такого измерения достигает </a:t>
            </a:r>
            <a:r>
              <a:rPr lang="ru-RU" dirty="0" smtClean="0">
                <a:solidFill>
                  <a:srgbClr val="FFFF00"/>
                </a:solidFill>
              </a:rPr>
              <a:t>секунды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45307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Рассмотренный прибор отличается </a:t>
            </a:r>
            <a:r>
              <a:rPr lang="ru-RU" dirty="0" smtClean="0">
                <a:solidFill>
                  <a:srgbClr val="FFFF00"/>
                </a:solidFill>
              </a:rPr>
              <a:t>высокой точностью</a:t>
            </a:r>
            <a:r>
              <a:rPr lang="ru-RU" dirty="0" smtClean="0"/>
              <a:t>, но вместе с тем имеет </a:t>
            </a:r>
            <a:r>
              <a:rPr lang="ru-RU" dirty="0" smtClean="0">
                <a:solidFill>
                  <a:srgbClr val="FFFF00"/>
                </a:solidFill>
              </a:rPr>
              <a:t>существенный недостаток</a:t>
            </a:r>
            <a:r>
              <a:rPr lang="ru-RU" dirty="0" smtClean="0"/>
              <a:t>:</a:t>
            </a:r>
          </a:p>
          <a:p>
            <a:pPr>
              <a:defRPr/>
            </a:pPr>
            <a:r>
              <a:rPr lang="ru-RU" dirty="0" smtClean="0"/>
              <a:t>переход от одного угла к другому сопряжен с перестановкой кристалла на приборе. </a:t>
            </a:r>
          </a:p>
          <a:p>
            <a:pPr>
              <a:defRPr/>
            </a:pPr>
            <a:r>
              <a:rPr lang="ru-RU" dirty="0" smtClean="0"/>
              <a:t>Такая перестановка особенно затруднительна в случае измерения углов между гранями, </a:t>
            </a:r>
            <a:r>
              <a:rPr lang="ru-RU" dirty="0" smtClean="0">
                <a:solidFill>
                  <a:srgbClr val="FFFF00"/>
                </a:solidFill>
              </a:rPr>
              <a:t>косо ориентированными </a:t>
            </a:r>
            <a:r>
              <a:rPr lang="ru-RU" dirty="0" smtClean="0"/>
              <a:t>относительно плоскости лимба. </a:t>
            </a:r>
          </a:p>
          <a:p>
            <a:pPr>
              <a:defRPr/>
            </a:pPr>
            <a:r>
              <a:rPr lang="ru-RU" dirty="0" smtClean="0"/>
              <a:t>В этом случае с осью гониометра приходится последовательно совмещать не параллельные друг другу ребра.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214282" y="277813"/>
            <a:ext cx="8929718" cy="585311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2 Закон рациональности отношений параметров</a:t>
            </a:r>
          </a:p>
          <a:p>
            <a:r>
              <a:rPr lang="ru-RU" dirty="0" smtClean="0"/>
              <a:t>планаксиальный вид </a:t>
            </a:r>
          </a:p>
          <a:p>
            <a:r>
              <a:rPr lang="ru-RU" dirty="0" smtClean="0"/>
              <a:t>симметрии </a:t>
            </a:r>
          </a:p>
          <a:p>
            <a:r>
              <a:rPr lang="ru-RU" dirty="0" smtClean="0"/>
              <a:t>Тетрагональная сингония </a:t>
            </a:r>
          </a:p>
          <a:p>
            <a:r>
              <a:rPr lang="ru-RU" i="1" dirty="0" smtClean="0"/>
              <a:t>(</a:t>
            </a:r>
            <a:r>
              <a:rPr lang="en-US" i="1" dirty="0" smtClean="0"/>
              <a:t>L</a:t>
            </a:r>
            <a:r>
              <a:rPr lang="ru-RU" i="1" baseline="-25000" dirty="0" smtClean="0"/>
              <a:t>4</a:t>
            </a:r>
            <a:r>
              <a:rPr lang="ru-RU" i="1" dirty="0" smtClean="0"/>
              <a:t>4</a:t>
            </a:r>
            <a:r>
              <a:rPr lang="en-US" i="1" dirty="0" smtClean="0"/>
              <a:t>L</a:t>
            </a:r>
            <a:r>
              <a:rPr lang="ru-RU" i="1" baseline="-25000" dirty="0" smtClean="0"/>
              <a:t>2</a:t>
            </a:r>
            <a:r>
              <a:rPr lang="ru-RU" i="1" dirty="0" smtClean="0"/>
              <a:t>5</a:t>
            </a:r>
            <a:r>
              <a:rPr lang="en-US" i="1" dirty="0" smtClean="0"/>
              <a:t>PC</a:t>
            </a:r>
            <a:r>
              <a:rPr lang="en-US" dirty="0" smtClean="0"/>
              <a:t> </a:t>
            </a:r>
            <a:r>
              <a:rPr lang="ru-RU" dirty="0" smtClean="0"/>
              <a:t>– 4/</a:t>
            </a:r>
            <a:r>
              <a:rPr lang="en-US" i="1" dirty="0" err="1" smtClean="0"/>
              <a:t>mmm</a:t>
            </a:r>
            <a:r>
              <a:rPr lang="ru-RU" i="1" dirty="0" smtClean="0"/>
              <a:t>)</a:t>
            </a:r>
            <a:endParaRPr lang="ru-RU" dirty="0" smtClean="0"/>
          </a:p>
          <a:p>
            <a:r>
              <a:rPr lang="ru-RU" sz="2800" dirty="0" smtClean="0"/>
              <a:t>Необходимо знать взаимное расположение граней в пространстве. </a:t>
            </a:r>
          </a:p>
          <a:p>
            <a:r>
              <a:rPr lang="ru-RU" sz="2800" dirty="0" smtClean="0"/>
              <a:t>С этой целью применяются </a:t>
            </a:r>
            <a:r>
              <a:rPr lang="ru-RU" sz="2800" dirty="0" smtClean="0">
                <a:solidFill>
                  <a:srgbClr val="FFFF00"/>
                </a:solidFill>
              </a:rPr>
              <a:t>кристаллографические символы</a:t>
            </a:r>
            <a:r>
              <a:rPr lang="ru-RU" sz="2800" dirty="0" smtClean="0"/>
              <a:t>, определяющие положение любой грани данного кристалла относительно осей, и некоторой грани, принятой за исходную.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857232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ЗАКОН РАЦИОНАЛЬНОСТИ ОТНОШЕНИИ ПАРАМЕТРОВ (</a:t>
            </a:r>
            <a:r>
              <a:rPr lang="ru-RU" dirty="0" smtClean="0">
                <a:solidFill>
                  <a:srgbClr val="FFFF00"/>
                </a:solidFill>
              </a:rPr>
              <a:t>ЗАКОН ЦЕЛЫХ ЧИСЕЛ, ЗАКОН ГАЮИ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2290" name="Picture 2" descr="Картинки по запросу закон гаю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6896112" cy="4714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0828" y="3500438"/>
            <a:ext cx="3663171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0" y="0"/>
            <a:ext cx="550069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r>
              <a:rPr lang="ru-RU" dirty="0" smtClean="0"/>
              <a:t>Отрезки, отсекаемые гранями на трех выбранных ребрах, называются </a:t>
            </a:r>
            <a:r>
              <a:rPr lang="ru-RU" dirty="0" smtClean="0">
                <a:solidFill>
                  <a:srgbClr val="FFFF00"/>
                </a:solidFill>
              </a:rPr>
              <a:t>параметрами.</a:t>
            </a:r>
          </a:p>
          <a:p>
            <a:r>
              <a:rPr lang="ru-RU" i="1" dirty="0" smtClean="0"/>
              <a:t>ОА</a:t>
            </a:r>
            <a:r>
              <a:rPr lang="ru-RU" i="1" baseline="-25000" dirty="0" smtClean="0"/>
              <a:t>1</a:t>
            </a:r>
            <a:r>
              <a:rPr lang="ru-RU" i="1" dirty="0" smtClean="0"/>
              <a:t>, ОВ</a:t>
            </a:r>
            <a:r>
              <a:rPr lang="ru-RU" i="1" baseline="-25000" dirty="0" smtClean="0"/>
              <a:t>1</a:t>
            </a:r>
            <a:r>
              <a:rPr lang="ru-RU" i="1" dirty="0" smtClean="0"/>
              <a:t>, ОС</a:t>
            </a:r>
            <a:r>
              <a:rPr lang="ru-RU" i="1" baseline="-25000" dirty="0" smtClean="0"/>
              <a:t>1 </a:t>
            </a:r>
            <a:r>
              <a:rPr lang="ru-RU" dirty="0" smtClean="0"/>
              <a:t>отвечают параметрам грани</a:t>
            </a:r>
            <a:r>
              <a:rPr lang="ru-RU" i="1" dirty="0" smtClean="0"/>
              <a:t> А</a:t>
            </a:r>
            <a:r>
              <a:rPr lang="ru-RU" i="1" baseline="-25000" dirty="0" smtClean="0"/>
              <a:t>1</a:t>
            </a:r>
            <a:r>
              <a:rPr lang="ru-RU" i="1" dirty="0" smtClean="0"/>
              <a:t>В</a:t>
            </a:r>
            <a:r>
              <a:rPr lang="ru-RU" i="1" baseline="-25000" dirty="0" smtClean="0"/>
              <a:t>1</a:t>
            </a:r>
            <a:r>
              <a:rPr lang="ru-RU" i="1" dirty="0" smtClean="0"/>
              <a:t>С</a:t>
            </a:r>
            <a:r>
              <a:rPr lang="ru-RU" i="1" baseline="-25000" dirty="0" smtClean="0"/>
              <a:t>1</a:t>
            </a:r>
            <a:r>
              <a:rPr lang="ru-RU" i="1" dirty="0" smtClean="0"/>
              <a:t>, </a:t>
            </a:r>
          </a:p>
          <a:p>
            <a:r>
              <a:rPr lang="ru-RU" i="1" dirty="0" smtClean="0"/>
              <a:t> ОА</a:t>
            </a:r>
            <a:r>
              <a:rPr lang="ru-RU" i="1" baseline="-25000" dirty="0" smtClean="0"/>
              <a:t>2</a:t>
            </a:r>
            <a:r>
              <a:rPr lang="ru-RU" i="1" dirty="0" smtClean="0"/>
              <a:t>, ОВ</a:t>
            </a:r>
            <a:r>
              <a:rPr lang="ru-RU" i="1" baseline="-25000" dirty="0" smtClean="0"/>
              <a:t>2</a:t>
            </a:r>
            <a:r>
              <a:rPr lang="ru-RU" i="1" dirty="0" smtClean="0"/>
              <a:t> </a:t>
            </a:r>
            <a:r>
              <a:rPr lang="ru-RU" i="1" cap="small" dirty="0" smtClean="0"/>
              <a:t>и </a:t>
            </a:r>
            <a:r>
              <a:rPr lang="ru-RU" i="1" dirty="0" smtClean="0"/>
              <a:t>ОС</a:t>
            </a:r>
            <a:r>
              <a:rPr lang="ru-RU" i="1" baseline="-25000" dirty="0" smtClean="0"/>
              <a:t>2</a:t>
            </a:r>
            <a:r>
              <a:rPr lang="ru-RU" i="1" dirty="0" smtClean="0"/>
              <a:t> - параметрам грани А</a:t>
            </a:r>
            <a:r>
              <a:rPr lang="ru-RU" i="1" baseline="-25000" dirty="0" smtClean="0"/>
              <a:t>2</a:t>
            </a:r>
            <a:r>
              <a:rPr lang="ru-RU" i="1" dirty="0" smtClean="0"/>
              <a:t>В</a:t>
            </a:r>
            <a:r>
              <a:rPr lang="ru-RU" i="1" baseline="-25000" dirty="0" smtClean="0"/>
              <a:t>2</a:t>
            </a:r>
            <a:r>
              <a:rPr lang="ru-RU" i="1" dirty="0" smtClean="0"/>
              <a:t>С</a:t>
            </a:r>
            <a:r>
              <a:rPr lang="ru-RU" i="1" baseline="-25000" dirty="0" smtClean="0"/>
              <a:t>2</a:t>
            </a:r>
            <a:r>
              <a:rPr lang="ru-RU" i="1" dirty="0" smtClean="0"/>
              <a:t>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dirty="0" smtClean="0"/>
              <a:t>где </a:t>
            </a:r>
            <a:r>
              <a:rPr lang="ru-RU" i="1" dirty="0" err="1" smtClean="0"/>
              <a:t>р</a:t>
            </a:r>
            <a:r>
              <a:rPr lang="ru-RU" i="1" dirty="0" smtClean="0"/>
              <a:t>, </a:t>
            </a:r>
            <a:r>
              <a:rPr lang="en-US" i="1" dirty="0" smtClean="0"/>
              <a:t>q</a:t>
            </a:r>
            <a:r>
              <a:rPr lang="ru-RU" i="1" dirty="0" smtClean="0"/>
              <a:t>, </a:t>
            </a:r>
            <a:r>
              <a:rPr lang="en-US" i="1" dirty="0" smtClean="0"/>
              <a:t>r</a:t>
            </a:r>
            <a:r>
              <a:rPr lang="ru-RU" dirty="0" smtClean="0"/>
              <a:t> — целые и обычно небольшие числа.</a:t>
            </a:r>
          </a:p>
          <a:p>
            <a:endParaRPr lang="ru-RU" dirty="0" smtClean="0"/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44291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Закон:</a:t>
            </a:r>
          </a:p>
          <a:p>
            <a:r>
              <a:rPr lang="ru-RU" dirty="0" smtClean="0"/>
              <a:t>Двойные отношения параметров, отсекаемых двумя любыми гранями кристалла на трех пересекающихся ребрах его, равны отношениям целых и сравнительно малых чисел.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законе следует различать два пункта</a:t>
            </a:r>
          </a:p>
          <a:p>
            <a:r>
              <a:rPr lang="ru-RU" dirty="0" smtClean="0"/>
              <a:t> 1) двойные отношения параметров пропорциональны целым числам; </a:t>
            </a:r>
          </a:p>
          <a:p>
            <a:r>
              <a:rPr lang="ru-RU" dirty="0" smtClean="0"/>
              <a:t>2) получающиеся числа невелики (редко превышают 10).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361970"/>
            <a:ext cx="8472518" cy="5853112"/>
          </a:xfrm>
        </p:spPr>
        <p:txBody>
          <a:bodyPr/>
          <a:lstStyle/>
          <a:p>
            <a:r>
              <a:rPr lang="ru-RU" dirty="0" smtClean="0"/>
              <a:t>Кристаллическое ребро отвечает ряду пространственной решетки кристалла, т. е. прямой, вдоль которой через одинаковые промежутки расположены узлы решетки.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5"/>
            <a:ext cx="5357850" cy="393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Тогда</a:t>
            </a:r>
          </a:p>
          <a:p>
            <a:endParaRPr lang="ru-RU" dirty="0" smtClean="0"/>
          </a:p>
          <a:p>
            <a:r>
              <a:rPr lang="ru-RU" dirty="0" smtClean="0"/>
              <a:t>где </a:t>
            </a:r>
            <a:r>
              <a:rPr lang="en-US" dirty="0" smtClean="0"/>
              <a:t>r</a:t>
            </a:r>
            <a:r>
              <a:rPr lang="ru-RU" dirty="0" smtClean="0"/>
              <a:t>,</a:t>
            </a:r>
            <a:r>
              <a:rPr lang="en-US" dirty="0" smtClean="0"/>
              <a:t>s</a:t>
            </a:r>
            <a:r>
              <a:rPr lang="ru-RU" dirty="0" smtClean="0"/>
              <a:t>,</a:t>
            </a:r>
            <a:r>
              <a:rPr lang="en-US" dirty="0" smtClean="0"/>
              <a:t>t </a:t>
            </a:r>
            <a:r>
              <a:rPr lang="ru-RU" dirty="0" smtClean="0"/>
              <a:t>— целые числа (на рисунке </a:t>
            </a:r>
            <a:r>
              <a:rPr lang="en-US" i="1" dirty="0" smtClean="0"/>
              <a:t>r</a:t>
            </a:r>
            <a:r>
              <a:rPr lang="ru-RU" i="1" dirty="0" smtClean="0"/>
              <a:t>=</a:t>
            </a:r>
            <a:r>
              <a:rPr lang="ru-RU" dirty="0" smtClean="0"/>
              <a:t>2, </a:t>
            </a:r>
            <a:r>
              <a:rPr lang="en-US" dirty="0" smtClean="0"/>
              <a:t>s</a:t>
            </a:r>
            <a:r>
              <a:rPr lang="ru-RU" dirty="0" smtClean="0"/>
              <a:t> = 3, </a:t>
            </a:r>
            <a:r>
              <a:rPr lang="en-US" dirty="0" smtClean="0"/>
              <a:t>t</a:t>
            </a:r>
            <a:r>
              <a:rPr lang="ru-RU" dirty="0" smtClean="0"/>
              <a:t>=;1), </a:t>
            </a:r>
          </a:p>
          <a:p>
            <a:r>
              <a:rPr lang="ru-RU" i="1" dirty="0" smtClean="0"/>
              <a:t>а, </a:t>
            </a:r>
            <a:r>
              <a:rPr lang="en-US" i="1" dirty="0" smtClean="0"/>
              <a:t>b</a:t>
            </a:r>
            <a:r>
              <a:rPr lang="ru-RU" i="1" dirty="0" smtClean="0"/>
              <a:t>,</a:t>
            </a:r>
            <a:r>
              <a:rPr lang="ru-RU" dirty="0" smtClean="0"/>
              <a:t> с — промежутки рядов </a:t>
            </a:r>
            <a:r>
              <a:rPr lang="en-US" i="1" dirty="0" smtClean="0"/>
              <a:t>OI</a:t>
            </a:r>
            <a:r>
              <a:rPr lang="ru-RU" i="1" dirty="0" smtClean="0"/>
              <a:t>, О</a:t>
            </a:r>
            <a:r>
              <a:rPr lang="en-US" i="1" dirty="0" smtClean="0"/>
              <a:t>II</a:t>
            </a:r>
            <a:r>
              <a:rPr lang="ru-RU" i="1" dirty="0" smtClean="0"/>
              <a:t>, </a:t>
            </a:r>
            <a:r>
              <a:rPr lang="en-US" i="1" dirty="0" smtClean="0"/>
              <a:t>OIII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где </a:t>
            </a:r>
            <a:r>
              <a:rPr lang="el-GR" i="1" dirty="0" smtClean="0"/>
              <a:t>υ</a:t>
            </a:r>
            <a:r>
              <a:rPr lang="ru-RU" i="1" dirty="0" smtClean="0"/>
              <a:t>, </a:t>
            </a:r>
            <a:r>
              <a:rPr lang="en-US" i="1" dirty="0" smtClean="0"/>
              <a:t>v</a:t>
            </a:r>
            <a:r>
              <a:rPr lang="ru-RU" i="1" dirty="0" smtClean="0"/>
              <a:t>, </a:t>
            </a:r>
            <a:r>
              <a:rPr lang="en-US" i="1" dirty="0" smtClean="0"/>
              <a:t>w</a:t>
            </a:r>
            <a:r>
              <a:rPr lang="en-US" dirty="0" smtClean="0"/>
              <a:t> </a:t>
            </a:r>
            <a:r>
              <a:rPr lang="ru-RU" dirty="0" smtClean="0"/>
              <a:t>— целые числа (на рисунке </a:t>
            </a:r>
            <a:r>
              <a:rPr lang="en-US" dirty="0" smtClean="0"/>
              <a:t>u</a:t>
            </a:r>
            <a:r>
              <a:rPr lang="ru-RU" dirty="0" smtClean="0"/>
              <a:t>=6, </a:t>
            </a:r>
            <a:r>
              <a:rPr lang="en-US" i="1" dirty="0" smtClean="0"/>
              <a:t>v</a:t>
            </a:r>
            <a:r>
              <a:rPr lang="ru-RU" i="1" dirty="0" smtClean="0"/>
              <a:t>=4, </a:t>
            </a:r>
            <a:r>
              <a:rPr lang="en-US" i="1" dirty="0" smtClean="0"/>
              <a:t>w </a:t>
            </a:r>
            <a:r>
              <a:rPr lang="ru-RU" i="1" dirty="0" smtClean="0"/>
              <a:t>=</a:t>
            </a:r>
            <a:r>
              <a:rPr lang="ru-RU" dirty="0" smtClean="0"/>
              <a:t> 2).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71480"/>
            <a:ext cx="52864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857628"/>
            <a:ext cx="54292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500063"/>
            <a:ext cx="8277225" cy="12906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Тема 3. Эмпирические законы геометрической кристаллографии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2465388"/>
            <a:ext cx="8642350" cy="4392612"/>
          </a:xfrm>
        </p:spPr>
        <p:txBody>
          <a:bodyPr/>
          <a:lstStyle/>
          <a:p>
            <a:pPr algn="l"/>
            <a:r>
              <a:rPr lang="ru-RU" sz="4000" dirty="0" smtClean="0"/>
              <a:t>1 Закон постоянства углов</a:t>
            </a:r>
          </a:p>
          <a:p>
            <a:pPr algn="l"/>
            <a:r>
              <a:rPr lang="ru-RU" sz="4000" dirty="0" smtClean="0"/>
              <a:t>2 Закон рациональности отношений параметров</a:t>
            </a:r>
          </a:p>
          <a:p>
            <a:pPr algn="l"/>
            <a:r>
              <a:rPr lang="ru-RU" sz="4000" dirty="0" smtClean="0"/>
              <a:t>3 Символы граней и ребер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52149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54292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067402"/>
          </a:xfrm>
        </p:spPr>
        <p:txBody>
          <a:bodyPr/>
          <a:lstStyle/>
          <a:p>
            <a:r>
              <a:rPr lang="ru-RU" dirty="0" smtClean="0"/>
              <a:t>Закон </a:t>
            </a:r>
            <a:r>
              <a:rPr lang="ru-RU" dirty="0" smtClean="0">
                <a:solidFill>
                  <a:srgbClr val="FFFF00"/>
                </a:solidFill>
              </a:rPr>
              <a:t>устанавливает связь </a:t>
            </a:r>
            <a:r>
              <a:rPr lang="ru-RU" dirty="0" smtClean="0"/>
              <a:t>между </a:t>
            </a:r>
            <a:r>
              <a:rPr lang="ru-RU" u="sng" dirty="0" smtClean="0"/>
              <a:t>внешней формой </a:t>
            </a:r>
            <a:r>
              <a:rPr lang="ru-RU" dirty="0" smtClean="0"/>
              <a:t>кристалла и закономерностями его </a:t>
            </a:r>
            <a:r>
              <a:rPr lang="ru-RU" u="sng" dirty="0" smtClean="0"/>
              <a:t>внутреннего строения.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з</a:t>
            </a:r>
            <a:r>
              <a:rPr lang="ru-RU" dirty="0" smtClean="0"/>
              <a:t>. является следствием того факта, что </a:t>
            </a:r>
            <a:r>
              <a:rPr lang="ru-RU" dirty="0" smtClean="0">
                <a:solidFill>
                  <a:srgbClr val="FFFF00"/>
                </a:solidFill>
              </a:rPr>
              <a:t>грани кристалла </a:t>
            </a:r>
            <a:r>
              <a:rPr lang="ru-RU" dirty="0" smtClean="0"/>
              <a:t>всегда соответствуют </a:t>
            </a:r>
            <a:r>
              <a:rPr lang="ru-RU" dirty="0" smtClean="0">
                <a:solidFill>
                  <a:srgbClr val="FFFF00"/>
                </a:solidFill>
              </a:rPr>
              <a:t>плоским сеткам </a:t>
            </a:r>
            <a:r>
              <a:rPr lang="ru-RU" dirty="0" smtClean="0"/>
              <a:t>пространственной решётки, а </a:t>
            </a:r>
            <a:r>
              <a:rPr lang="ru-RU" dirty="0" smtClean="0">
                <a:solidFill>
                  <a:srgbClr val="FFFF00"/>
                </a:solidFill>
              </a:rPr>
              <a:t>ребра кристалла </a:t>
            </a:r>
            <a:r>
              <a:rPr lang="ru-RU" dirty="0" smtClean="0"/>
              <a:t>— </a:t>
            </a:r>
            <a:r>
              <a:rPr lang="ru-RU" dirty="0" smtClean="0">
                <a:solidFill>
                  <a:srgbClr val="FFFF00"/>
                </a:solidFill>
              </a:rPr>
              <a:t>рядам</a:t>
            </a:r>
            <a:r>
              <a:rPr lang="ru-RU" dirty="0" smtClean="0"/>
              <a:t> этой решётки. 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67114"/>
            <a:ext cx="4120600" cy="32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 Символы граней и ребер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Символы узлов </a:t>
            </a:r>
            <a:endParaRPr lang="ru-RU" dirty="0"/>
          </a:p>
        </p:txBody>
      </p:sp>
      <p:pic>
        <p:nvPicPr>
          <p:cNvPr id="14338" name="Picture 2" descr="Картинки по запросу символы узлов криста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18089"/>
            <a:ext cx="7396178" cy="553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Картинки по запросу радиус век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37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715436" cy="5853112"/>
          </a:xfrm>
        </p:spPr>
        <p:txBody>
          <a:bodyPr/>
          <a:lstStyle/>
          <a:p>
            <a:r>
              <a:rPr lang="ru-RU" dirty="0" smtClean="0"/>
              <a:t>Один узел берем за начало координат,  расстояние до других узлов будет равно </a:t>
            </a:r>
            <a:r>
              <a:rPr lang="ru-RU" dirty="0" smtClean="0">
                <a:solidFill>
                  <a:srgbClr val="FFFF00"/>
                </a:solidFill>
              </a:rPr>
              <a:t>радиус-вектору</a:t>
            </a:r>
          </a:p>
          <a:p>
            <a:r>
              <a:rPr lang="en-US" dirty="0" smtClean="0"/>
              <a:t>R=</a:t>
            </a:r>
            <a:r>
              <a:rPr lang="en-US" dirty="0" err="1" smtClean="0"/>
              <a:t>ma+nb+pc</a:t>
            </a:r>
            <a:endParaRPr lang="en-US" dirty="0" smtClean="0"/>
          </a:p>
          <a:p>
            <a:r>
              <a:rPr lang="ru-RU" dirty="0" smtClean="0"/>
              <a:t>где </a:t>
            </a:r>
            <a:r>
              <a:rPr lang="en-US" dirty="0" err="1" smtClean="0"/>
              <a:t>m,n,p</a:t>
            </a:r>
            <a:r>
              <a:rPr lang="en-US" dirty="0" smtClean="0"/>
              <a:t> – </a:t>
            </a:r>
            <a:r>
              <a:rPr lang="ru-RU" dirty="0" smtClean="0"/>
              <a:t>индексы данного узла.</a:t>
            </a:r>
          </a:p>
          <a:p>
            <a:r>
              <a:rPr lang="ru-RU" dirty="0" smtClean="0"/>
              <a:t>Совокупность индексов в двойных квадратных скобках без запятых называется </a:t>
            </a:r>
            <a:r>
              <a:rPr lang="ru-RU" dirty="0" smtClean="0">
                <a:solidFill>
                  <a:srgbClr val="FFFF00"/>
                </a:solidFill>
              </a:rPr>
              <a:t>символом узла.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[[</a:t>
            </a:r>
            <a:r>
              <a:rPr lang="en-US" dirty="0" err="1" smtClean="0">
                <a:solidFill>
                  <a:srgbClr val="FFFF00"/>
                </a:solidFill>
              </a:rPr>
              <a:t>mnp</a:t>
            </a:r>
            <a:r>
              <a:rPr lang="en-US" dirty="0" smtClean="0">
                <a:solidFill>
                  <a:srgbClr val="FFFF00"/>
                </a:solidFill>
              </a:rPr>
              <a:t>]].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Знак минус пишется над символом.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символы граней.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13580"/>
          <a:stretch>
            <a:fillRect/>
          </a:stretch>
        </p:blipFill>
        <p:spPr bwMode="auto">
          <a:xfrm>
            <a:off x="2000232" y="928670"/>
            <a:ext cx="464346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Отрезки ОА</a:t>
            </a:r>
            <a:r>
              <a:rPr lang="ru-RU" baseline="-25000" dirty="0" smtClean="0">
                <a:solidFill>
                  <a:srgbClr val="FFFF00"/>
                </a:solidFill>
              </a:rPr>
              <a:t>1,</a:t>
            </a:r>
            <a:r>
              <a:rPr lang="ru-RU" dirty="0" smtClean="0">
                <a:solidFill>
                  <a:srgbClr val="FFFF00"/>
                </a:solidFill>
              </a:rPr>
              <a:t> ОВ</a:t>
            </a:r>
            <a:r>
              <a:rPr lang="ru-RU" baseline="-25000" dirty="0" smtClean="0">
                <a:solidFill>
                  <a:srgbClr val="FFFF00"/>
                </a:solidFill>
              </a:rPr>
              <a:t>1, </a:t>
            </a:r>
            <a:r>
              <a:rPr lang="ru-RU" i="1" dirty="0" smtClean="0">
                <a:solidFill>
                  <a:srgbClr val="FFFF00"/>
                </a:solidFill>
              </a:rPr>
              <a:t>ОС</a:t>
            </a:r>
            <a:r>
              <a:rPr lang="ru-RU" i="1" baseline="-25000" dirty="0" smtClean="0">
                <a:solidFill>
                  <a:srgbClr val="FFFF00"/>
                </a:solidFill>
              </a:rPr>
              <a:t>1</a:t>
            </a:r>
            <a:r>
              <a:rPr lang="ru-RU" dirty="0" smtClean="0">
                <a:solidFill>
                  <a:srgbClr val="FFFF00"/>
                </a:solidFill>
              </a:rPr>
              <a:t> будут единичными </a:t>
            </a:r>
            <a:r>
              <a:rPr lang="ru-RU" dirty="0" smtClean="0"/>
              <a:t>для  осей соответственно </a:t>
            </a:r>
            <a:r>
              <a:rPr lang="en-US" dirty="0" smtClean="0"/>
              <a:t>OI,</a:t>
            </a:r>
            <a:r>
              <a:rPr lang="ru-RU" dirty="0" smtClean="0"/>
              <a:t> О</a:t>
            </a:r>
            <a:r>
              <a:rPr lang="en-US" dirty="0" smtClean="0"/>
              <a:t>II,</a:t>
            </a:r>
            <a:r>
              <a:rPr lang="ru-RU" dirty="0" smtClean="0"/>
              <a:t> </a:t>
            </a:r>
            <a:r>
              <a:rPr lang="ru-RU" i="1" dirty="0" smtClean="0"/>
              <a:t>О</a:t>
            </a:r>
            <a:r>
              <a:rPr lang="en-US" i="1" dirty="0" smtClean="0"/>
              <a:t>III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Если задана некоторая грань </a:t>
            </a:r>
            <a:r>
              <a:rPr lang="ru-RU" i="1" dirty="0" smtClean="0"/>
              <a:t>А</a:t>
            </a:r>
            <a:r>
              <a:rPr lang="ru-RU" i="1" baseline="-25000" dirty="0" smtClean="0"/>
              <a:t>Х</a:t>
            </a:r>
            <a:r>
              <a:rPr lang="ru-RU" i="1" dirty="0" smtClean="0"/>
              <a:t>В</a:t>
            </a:r>
            <a:r>
              <a:rPr lang="ru-RU" i="1" baseline="-25000" dirty="0" smtClean="0"/>
              <a:t>Х</a:t>
            </a:r>
            <a:r>
              <a:rPr lang="ru-RU" i="1" dirty="0" smtClean="0"/>
              <a:t>С</a:t>
            </a:r>
            <a:r>
              <a:rPr lang="ru-RU" i="1" baseline="-25000" dirty="0" smtClean="0"/>
              <a:t>Х</a:t>
            </a:r>
            <a:r>
              <a:rPr lang="ru-RU" i="1" dirty="0" smtClean="0"/>
              <a:t>,</a:t>
            </a:r>
            <a:r>
              <a:rPr lang="ru-RU" dirty="0" smtClean="0"/>
              <a:t> то согласно </a:t>
            </a:r>
            <a:r>
              <a:rPr lang="ru-RU" dirty="0" smtClean="0">
                <a:solidFill>
                  <a:srgbClr val="FFFF00"/>
                </a:solidFill>
              </a:rPr>
              <a:t>закону целых чисел, имеем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где </a:t>
            </a:r>
            <a:r>
              <a:rPr lang="en-US" dirty="0" smtClean="0"/>
              <a:t>p</a:t>
            </a:r>
            <a:r>
              <a:rPr lang="ru-RU" dirty="0" smtClean="0"/>
              <a:t>, </a:t>
            </a:r>
            <a:r>
              <a:rPr lang="en-US" dirty="0" smtClean="0"/>
              <a:t>q</a:t>
            </a:r>
            <a:r>
              <a:rPr lang="ru-RU" dirty="0" smtClean="0"/>
              <a:t>, </a:t>
            </a:r>
            <a:r>
              <a:rPr lang="en-US" dirty="0" smtClean="0"/>
              <a:t>r</a:t>
            </a:r>
            <a:r>
              <a:rPr lang="ru-RU" dirty="0" smtClean="0"/>
              <a:t> - целые и взаимно простые числа. </a:t>
            </a:r>
            <a:endParaRPr lang="en-US" dirty="0" smtClean="0"/>
          </a:p>
          <a:p>
            <a:r>
              <a:rPr lang="ru-RU" dirty="0" smtClean="0"/>
              <a:t>Однако для числовой характеристики грани </a:t>
            </a:r>
            <a:r>
              <a:rPr lang="ru-RU" i="1" dirty="0" smtClean="0"/>
              <a:t>А</a:t>
            </a:r>
            <a:r>
              <a:rPr lang="ru-RU" i="1" baseline="-25000" dirty="0" smtClean="0"/>
              <a:t>Х</a:t>
            </a:r>
            <a:r>
              <a:rPr lang="ru-RU" i="1" dirty="0" smtClean="0"/>
              <a:t>В</a:t>
            </a:r>
            <a:r>
              <a:rPr lang="ru-RU" i="1" baseline="-25000" dirty="0" smtClean="0"/>
              <a:t>Х</a:t>
            </a:r>
            <a:r>
              <a:rPr lang="ru-RU" i="1" dirty="0" smtClean="0"/>
              <a:t>С</a:t>
            </a:r>
            <a:r>
              <a:rPr lang="ru-RU" i="1" baseline="-25000" dirty="0" smtClean="0"/>
              <a:t>Х</a:t>
            </a:r>
            <a:r>
              <a:rPr lang="ru-RU" dirty="0" smtClean="0"/>
              <a:t> во многих отношениях удобнее брать обратные величины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3990996" cy="100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где </a:t>
            </a:r>
            <a:r>
              <a:rPr lang="en-US" sz="2800" dirty="0" smtClean="0"/>
              <a:t>h</a:t>
            </a:r>
            <a:r>
              <a:rPr lang="ru-RU" sz="2800" dirty="0" smtClean="0"/>
              <a:t>,</a:t>
            </a:r>
            <a:r>
              <a:rPr lang="en-US" sz="2800" dirty="0" smtClean="0"/>
              <a:t>k</a:t>
            </a:r>
            <a:r>
              <a:rPr lang="ru-RU" sz="2800" dirty="0" smtClean="0"/>
              <a:t>,</a:t>
            </a:r>
            <a:r>
              <a:rPr lang="en-US" sz="2800" dirty="0" smtClean="0"/>
              <a:t>l </a:t>
            </a:r>
            <a:r>
              <a:rPr lang="ru-RU" sz="2800" dirty="0" smtClean="0"/>
              <a:t>— целые и взаимно простые числа (символ Миллера).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Символ грани А</a:t>
            </a:r>
            <a:r>
              <a:rPr lang="ru-RU" sz="2800" baseline="-25000" dirty="0" smtClean="0">
                <a:solidFill>
                  <a:srgbClr val="FFFF00"/>
                </a:solidFill>
              </a:rPr>
              <a:t>Х</a:t>
            </a:r>
            <a:r>
              <a:rPr lang="ru-RU" sz="2800" dirty="0" smtClean="0">
                <a:solidFill>
                  <a:srgbClr val="FFFF00"/>
                </a:solidFill>
              </a:rPr>
              <a:t>В</a:t>
            </a:r>
            <a:r>
              <a:rPr lang="ru-RU" sz="2800" baseline="-25000" dirty="0" smtClean="0">
                <a:solidFill>
                  <a:srgbClr val="FFFF00"/>
                </a:solidFill>
              </a:rPr>
              <a:t>Х</a:t>
            </a:r>
            <a:r>
              <a:rPr lang="ru-RU" sz="2800" dirty="0" smtClean="0">
                <a:solidFill>
                  <a:srgbClr val="FFFF00"/>
                </a:solidFill>
              </a:rPr>
              <a:t>С</a:t>
            </a:r>
            <a:r>
              <a:rPr lang="ru-RU" sz="2800" baseline="-25000" dirty="0" smtClean="0">
                <a:solidFill>
                  <a:srgbClr val="FFFF00"/>
                </a:solidFill>
              </a:rPr>
              <a:t>Х</a:t>
            </a:r>
            <a:r>
              <a:rPr lang="ru-RU" sz="2800" dirty="0" smtClean="0">
                <a:solidFill>
                  <a:srgbClr val="FFFF00"/>
                </a:solidFill>
              </a:rPr>
              <a:t> выражается тремя целыми и взаимно простыми числами, представляющими собой отношения трех дробей, числители которых являются параметрами единичной грани (ОА</a:t>
            </a:r>
            <a:r>
              <a:rPr lang="ru-RU" sz="2800" baseline="-25000" dirty="0" smtClean="0">
                <a:solidFill>
                  <a:srgbClr val="FFFF00"/>
                </a:solidFill>
              </a:rPr>
              <a:t>1</a:t>
            </a:r>
            <a:r>
              <a:rPr lang="ru-RU" sz="2800" dirty="0" smtClean="0">
                <a:solidFill>
                  <a:srgbClr val="FFFF00"/>
                </a:solidFill>
              </a:rPr>
              <a:t>, ОВ</a:t>
            </a:r>
            <a:r>
              <a:rPr lang="ru-RU" sz="2800" baseline="-25000" dirty="0" smtClean="0">
                <a:solidFill>
                  <a:srgbClr val="FFFF00"/>
                </a:solidFill>
              </a:rPr>
              <a:t>1</a:t>
            </a:r>
            <a:r>
              <a:rPr lang="ru-RU" sz="2800" dirty="0" smtClean="0">
                <a:solidFill>
                  <a:srgbClr val="FFFF00"/>
                </a:solidFill>
              </a:rPr>
              <a:t>, ОС</a:t>
            </a:r>
            <a:r>
              <a:rPr lang="ru-RU" sz="2800" baseline="-25000" dirty="0" smtClean="0">
                <a:solidFill>
                  <a:srgbClr val="FFFF00"/>
                </a:solidFill>
              </a:rPr>
              <a:t>1</a:t>
            </a:r>
            <a:r>
              <a:rPr lang="ru-RU" sz="2800" dirty="0" smtClean="0">
                <a:solidFill>
                  <a:srgbClr val="FFFF00"/>
                </a:solidFill>
              </a:rPr>
              <a:t>), а знаменатели соответствуют параметрам заданной грани (</a:t>
            </a:r>
            <a:r>
              <a:rPr lang="ru-RU" sz="2800" dirty="0" err="1" smtClean="0">
                <a:solidFill>
                  <a:srgbClr val="FFFF00"/>
                </a:solidFill>
              </a:rPr>
              <a:t>ОА</a:t>
            </a:r>
            <a:r>
              <a:rPr lang="ru-RU" sz="2800" baseline="-25000" dirty="0" err="1" smtClean="0">
                <a:solidFill>
                  <a:srgbClr val="FFFF00"/>
                </a:solidFill>
              </a:rPr>
              <a:t>х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ОВ</a:t>
            </a:r>
            <a:r>
              <a:rPr lang="ru-RU" sz="2800" baseline="-25000" dirty="0" err="1" smtClean="0">
                <a:solidFill>
                  <a:srgbClr val="FFFF00"/>
                </a:solidFill>
              </a:rPr>
              <a:t>х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ОС</a:t>
            </a:r>
            <a:r>
              <a:rPr lang="ru-RU" sz="2800" baseline="-25000" dirty="0" err="1" smtClean="0">
                <a:solidFill>
                  <a:srgbClr val="FFFF00"/>
                </a:solidFill>
              </a:rPr>
              <a:t>х</a:t>
            </a:r>
            <a:r>
              <a:rPr lang="ru-RU" sz="2800" dirty="0" smtClean="0">
                <a:solidFill>
                  <a:srgbClr val="FFFF00"/>
                </a:solidFill>
              </a:rPr>
              <a:t>).</a:t>
            </a:r>
          </a:p>
          <a:p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50006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928802"/>
            <a:ext cx="52149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2844" y="0"/>
            <a:ext cx="8715436" cy="6130925"/>
          </a:xfrm>
        </p:spPr>
        <p:txBody>
          <a:bodyPr/>
          <a:lstStyle/>
          <a:p>
            <a:r>
              <a:rPr lang="ru-RU" dirty="0" smtClean="0"/>
              <a:t>Три числа, входящие в символ, называются его </a:t>
            </a:r>
            <a:r>
              <a:rPr lang="ru-RU" i="1" dirty="0" smtClean="0">
                <a:solidFill>
                  <a:srgbClr val="FFFF00"/>
                </a:solidFill>
              </a:rPr>
              <a:t>индексами.</a:t>
            </a:r>
          </a:p>
          <a:p>
            <a:r>
              <a:rPr lang="ru-RU" dirty="0" smtClean="0"/>
              <a:t>Совокупность индексов </a:t>
            </a:r>
            <a:r>
              <a:rPr lang="ru-RU" dirty="0" smtClean="0">
                <a:solidFill>
                  <a:srgbClr val="FFFF00"/>
                </a:solidFill>
              </a:rPr>
              <a:t>символа грани </a:t>
            </a:r>
            <a:r>
              <a:rPr lang="ru-RU" dirty="0" smtClean="0"/>
              <a:t>кристалла принято заключать в круглые скобки без всяких знаков между ними </a:t>
            </a: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en-US" i="1" dirty="0" err="1" smtClean="0">
                <a:solidFill>
                  <a:srgbClr val="FFFF00"/>
                </a:solidFill>
              </a:rPr>
              <a:t>hkl</a:t>
            </a:r>
            <a:r>
              <a:rPr lang="ru-RU" dirty="0" smtClean="0">
                <a:solidFill>
                  <a:srgbClr val="FFFF00"/>
                </a:solidFill>
              </a:rPr>
              <a:t>).</a:t>
            </a:r>
          </a:p>
          <a:p>
            <a:r>
              <a:rPr lang="ru-RU" dirty="0" smtClean="0"/>
              <a:t>Направления в кристалле, параллельные его ребрам и принятые за координатные оси, называются </a:t>
            </a:r>
            <a:r>
              <a:rPr lang="ru-RU" i="1" dirty="0" smtClean="0">
                <a:solidFill>
                  <a:srgbClr val="FFFF00"/>
                </a:solidFill>
              </a:rPr>
              <a:t>кристаллографическими осями.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Выбор кристаллографических осей и единичной грани называется </a:t>
            </a:r>
            <a:r>
              <a:rPr lang="ru-RU" i="1" dirty="0" smtClean="0">
                <a:solidFill>
                  <a:srgbClr val="FFFF00"/>
                </a:solidFill>
              </a:rPr>
              <a:t>установкой кристалла.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Отметим несколько частных случаев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dirty="0" smtClean="0"/>
              <a:t>1. Символ (111) всегда отвечает единичной грани.</a:t>
            </a:r>
          </a:p>
          <a:p>
            <a:pPr lvl="0"/>
            <a:r>
              <a:rPr lang="ru-RU" sz="2800" dirty="0" smtClean="0"/>
              <a:t>2. В символе грани, параллельной какой-либо кристаллографической оси, индекс, соответствующий этой оси, равен нулю.</a:t>
            </a:r>
            <a:endParaRPr lang="ru-RU" sz="2800" i="1" dirty="0" smtClean="0"/>
          </a:p>
          <a:p>
            <a:endParaRPr lang="ru-RU" dirty="0"/>
          </a:p>
        </p:txBody>
      </p:sp>
      <p:pic>
        <p:nvPicPr>
          <p:cNvPr id="4" name="Рисунок 3" descr="C:\Users\134E~1\AppData\Local\Temp\FineReader12.00\media\image1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00372"/>
            <a:ext cx="585791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1 Закон постоянства углов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86812" cy="50593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 1669 г. датским ученым </a:t>
            </a:r>
            <a:r>
              <a:rPr lang="ru-RU" dirty="0" smtClean="0">
                <a:solidFill>
                  <a:srgbClr val="FFFF00"/>
                </a:solidFill>
              </a:rPr>
              <a:t>Н. </a:t>
            </a:r>
            <a:r>
              <a:rPr lang="ru-RU" dirty="0" err="1" smtClean="0">
                <a:solidFill>
                  <a:srgbClr val="FFFF00"/>
                </a:solidFill>
              </a:rPr>
              <a:t>Стено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Nicolaus</a:t>
            </a:r>
            <a:r>
              <a:rPr lang="ru-RU" dirty="0" smtClean="0"/>
              <a:t> </a:t>
            </a:r>
            <a:r>
              <a:rPr lang="ru-RU" dirty="0" err="1" smtClean="0"/>
              <a:t>Steno</a:t>
            </a:r>
            <a:r>
              <a:rPr lang="ru-RU" dirty="0" smtClean="0"/>
              <a:t>, 1638—1686) на образцах горного хрусталя (Si0</a:t>
            </a:r>
            <a:r>
              <a:rPr lang="ru-RU" baseline="-25000" dirty="0" smtClean="0"/>
              <a:t>2</a:t>
            </a:r>
            <a:r>
              <a:rPr lang="ru-RU" dirty="0" smtClean="0"/>
              <a:t>) и железного блеска (Fe</a:t>
            </a:r>
            <a:r>
              <a:rPr lang="ru-RU" baseline="-25000" dirty="0" smtClean="0"/>
              <a:t>2</a:t>
            </a:r>
            <a:r>
              <a:rPr lang="ru-RU" dirty="0" smtClean="0"/>
              <a:t>0</a:t>
            </a:r>
            <a:r>
              <a:rPr lang="ru-RU" baseline="-25000" dirty="0" smtClean="0"/>
              <a:t>3</a:t>
            </a:r>
            <a:r>
              <a:rPr lang="ru-RU" dirty="0" smtClean="0"/>
              <a:t>) была подмечена закономерность постоянства углов.</a:t>
            </a:r>
          </a:p>
          <a:p>
            <a:pPr>
              <a:defRPr/>
            </a:pPr>
            <a:r>
              <a:rPr lang="ru-RU" dirty="0" smtClean="0"/>
              <a:t>В 1749 г. </a:t>
            </a:r>
            <a:r>
              <a:rPr lang="ru-RU" dirty="0" smtClean="0">
                <a:solidFill>
                  <a:srgbClr val="FFFF00"/>
                </a:solidFill>
              </a:rPr>
              <a:t>М. В. Ломоносов </a:t>
            </a:r>
            <a:r>
              <a:rPr lang="ru-RU" dirty="0" smtClean="0"/>
              <a:t>(1711—1765) на основании измерения кристаллов селитры впервые связывает закон постоянства углов с внутренним строением кристаллов.</a:t>
            </a:r>
          </a:p>
          <a:p>
            <a:pPr>
              <a:defRPr/>
            </a:pP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10312" cy="68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err="1" smtClean="0"/>
              <a:t>Пинакоид</a:t>
            </a:r>
            <a:r>
              <a:rPr lang="ru-RU" dirty="0" smtClean="0"/>
              <a:t> (от </a:t>
            </a:r>
            <a:r>
              <a:rPr lang="ru-RU" dirty="0" smtClean="0">
                <a:hlinkClick r:id="rId2" tooltip="Греческий язык"/>
              </a:rPr>
              <a:t>греч.</a:t>
            </a:r>
            <a:r>
              <a:rPr lang="ru-RU" dirty="0" smtClean="0"/>
              <a:t> </a:t>
            </a:r>
            <a:r>
              <a:rPr lang="ru-RU" dirty="0" err="1" smtClean="0"/>
              <a:t>πίναξ </a:t>
            </a:r>
            <a:r>
              <a:rPr lang="ru-RU" dirty="0" smtClean="0"/>
              <a:t>— доска, </a:t>
            </a:r>
            <a:r>
              <a:rPr lang="ru-RU" dirty="0" err="1" smtClean="0"/>
              <a:t>εἶδος </a:t>
            </a:r>
            <a:r>
              <a:rPr lang="ru-RU" dirty="0" smtClean="0"/>
              <a:t>— подобный) — понятие в </a:t>
            </a:r>
            <a:r>
              <a:rPr lang="ru-RU" dirty="0" smtClean="0">
                <a:hlinkClick r:id="rId3" tooltip="Кристаллография"/>
              </a:rPr>
              <a:t>кристаллографии</a:t>
            </a:r>
            <a:r>
              <a:rPr lang="ru-RU" dirty="0" smtClean="0"/>
              <a:t>, обозначающие </a:t>
            </a:r>
            <a:r>
              <a:rPr lang="ru-RU" dirty="0" smtClean="0">
                <a:hlinkClick r:id="rId4" tooltip="Симметрия"/>
              </a:rPr>
              <a:t>симметрично</a:t>
            </a:r>
            <a:r>
              <a:rPr lang="ru-RU" dirty="0" smtClean="0"/>
              <a:t> расположенные </a:t>
            </a:r>
            <a:r>
              <a:rPr lang="ru-RU" dirty="0" smtClean="0">
                <a:hlinkClick r:id="rId5" tooltip="Грань (геометрия)"/>
              </a:rPr>
              <a:t>грани</a:t>
            </a:r>
            <a:r>
              <a:rPr lang="ru-RU" dirty="0" smtClean="0"/>
              <a:t> </a:t>
            </a:r>
            <a:r>
              <a:rPr lang="ru-RU" u="sng" dirty="0" smtClean="0">
                <a:hlinkClick r:id="rId6" tooltip="Кристалл"/>
              </a:rPr>
              <a:t>кристалла</a:t>
            </a:r>
            <a:r>
              <a:rPr lang="ru-RU" dirty="0" smtClean="0"/>
              <a:t>, параллельные двум его </a:t>
            </a:r>
            <a:r>
              <a:rPr lang="ru-RU" dirty="0" smtClean="0">
                <a:hlinkClick r:id="rId7" tooltip="Система координат"/>
              </a:rPr>
              <a:t>осям</a:t>
            </a:r>
            <a:r>
              <a:rPr lang="ru-RU" dirty="0" smtClean="0"/>
              <a:t> и пересекающие одну оставшуюся. 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0"/>
            <a:ext cx="8929718" cy="61309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СИМВОЛЫ РЕБЕР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Ребро переносится параллельно самому себе в начало координат. </a:t>
            </a:r>
          </a:p>
          <a:p>
            <a:r>
              <a:rPr lang="ru-RU" dirty="0" smtClean="0"/>
              <a:t>Далее берем на ребре любую точку и находим ее координаты </a:t>
            </a:r>
            <a:r>
              <a:rPr lang="ru-RU" i="1" dirty="0" smtClean="0"/>
              <a:t>(</a:t>
            </a:r>
            <a:r>
              <a:rPr lang="ru-RU" i="1" dirty="0" err="1" smtClean="0"/>
              <a:t>х</a:t>
            </a:r>
            <a:r>
              <a:rPr lang="ru-RU" i="1" dirty="0" smtClean="0"/>
              <a:t>, у, </a:t>
            </a:r>
            <a:r>
              <a:rPr lang="en-US" i="1" dirty="0" smtClean="0"/>
              <a:t>z</a:t>
            </a:r>
            <a:r>
              <a:rPr lang="ru-RU" dirty="0" smtClean="0"/>
              <a:t>) по всем трем осям.</a:t>
            </a:r>
          </a:p>
          <a:p>
            <a:r>
              <a:rPr lang="ru-RU" dirty="0" smtClean="0"/>
              <a:t>Если единичные отрезки (параметры единичной грани) по тем же осям равны а</a:t>
            </a:r>
            <a:r>
              <a:rPr lang="ru-RU" baseline="-25000" dirty="0" smtClean="0"/>
              <a:t>0</a:t>
            </a:r>
            <a:r>
              <a:rPr lang="ru-RU" dirty="0" smtClean="0"/>
              <a:t>, </a:t>
            </a:r>
            <a:r>
              <a:rPr lang="en-US" i="1" dirty="0" smtClean="0"/>
              <a:t>b</a:t>
            </a:r>
            <a:r>
              <a:rPr lang="ru-RU" i="1" baseline="-25000" dirty="0" smtClean="0"/>
              <a:t>0</a:t>
            </a:r>
            <a:r>
              <a:rPr lang="ru-RU" i="1" dirty="0" smtClean="0"/>
              <a:t>, с</a:t>
            </a:r>
            <a:r>
              <a:rPr lang="ru-RU" i="1" baseline="-25000" dirty="0" smtClean="0"/>
              <a:t>0</a:t>
            </a:r>
            <a:r>
              <a:rPr lang="ru-RU" i="1" dirty="0" smtClean="0"/>
              <a:t>,</a:t>
            </a:r>
            <a:r>
              <a:rPr lang="ru-RU" dirty="0" smtClean="0"/>
              <a:t> получаем следующий символ ребра: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857760"/>
            <a:ext cx="49292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929718" cy="58531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Символ ребра </a:t>
            </a:r>
            <a:r>
              <a:rPr lang="ru-RU" dirty="0" smtClean="0"/>
              <a:t>обычно принято заключать в квадратные скобки — </a:t>
            </a:r>
            <a:r>
              <a:rPr lang="ru-RU" dirty="0" smtClean="0">
                <a:solidFill>
                  <a:srgbClr val="FFFF00"/>
                </a:solidFill>
              </a:rPr>
              <a:t>[</a:t>
            </a:r>
            <a:r>
              <a:rPr lang="en-US" dirty="0" err="1" smtClean="0">
                <a:solidFill>
                  <a:srgbClr val="FFFF00"/>
                </a:solidFill>
              </a:rPr>
              <a:t>rst</a:t>
            </a:r>
            <a:r>
              <a:rPr lang="ru-RU" dirty="0" smtClean="0">
                <a:solidFill>
                  <a:srgbClr val="FFFF00"/>
                </a:solidFill>
              </a:rPr>
              <a:t>].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Символы всех ребер, параллельных первой кристаллографической оси</a:t>
            </a:r>
            <a:r>
              <a:rPr lang="ru-RU" dirty="0" smtClean="0"/>
              <a:t>, а следовательно, и символ самой первой кристаллографической оси, находятся следующим образом: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700092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786874" cy="5853112"/>
          </a:xfrm>
        </p:spPr>
        <p:txBody>
          <a:bodyPr/>
          <a:lstStyle/>
          <a:p>
            <a:r>
              <a:rPr lang="ru-RU" dirty="0" smtClean="0"/>
              <a:t>Символ первой кристаллографической оси — [100]. </a:t>
            </a:r>
          </a:p>
          <a:p>
            <a:r>
              <a:rPr lang="ru-RU" dirty="0" smtClean="0"/>
              <a:t>Соответственно символ второй кристаллографической оси — [010] и символ третьей оси — [001].</a:t>
            </a:r>
          </a:p>
          <a:p>
            <a:r>
              <a:rPr lang="ru-RU" dirty="0" smtClean="0"/>
              <a:t>Между </a:t>
            </a:r>
            <a:r>
              <a:rPr lang="ru-RU" dirty="0" smtClean="0">
                <a:solidFill>
                  <a:srgbClr val="FFFF00"/>
                </a:solidFill>
              </a:rPr>
              <a:t>символом грани </a:t>
            </a:r>
            <a:r>
              <a:rPr lang="ru-RU" i="1" dirty="0" smtClean="0">
                <a:solidFill>
                  <a:srgbClr val="FFFF00"/>
                </a:solidFill>
              </a:rPr>
              <a:t>(</a:t>
            </a:r>
            <a:r>
              <a:rPr lang="en-US" i="1" dirty="0" err="1" smtClean="0">
                <a:solidFill>
                  <a:srgbClr val="FFFF00"/>
                </a:solidFill>
              </a:rPr>
              <a:t>hkl</a:t>
            </a:r>
            <a:r>
              <a:rPr lang="ru-RU" i="1" dirty="0" smtClean="0">
                <a:solidFill>
                  <a:srgbClr val="FFFF00"/>
                </a:solidFill>
              </a:rPr>
              <a:t>)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и символом лежащего в ее плоскости </a:t>
            </a:r>
            <a:r>
              <a:rPr lang="ru-RU" dirty="0" smtClean="0">
                <a:solidFill>
                  <a:srgbClr val="FFFF00"/>
                </a:solidFill>
              </a:rPr>
              <a:t>ребра </a:t>
            </a:r>
            <a:r>
              <a:rPr lang="en-US" dirty="0" smtClean="0">
                <a:solidFill>
                  <a:srgbClr val="FFFF00"/>
                </a:solidFill>
              </a:rPr>
              <a:t>[</a:t>
            </a:r>
            <a:r>
              <a:rPr lang="en-US" dirty="0" err="1" smtClean="0">
                <a:solidFill>
                  <a:srgbClr val="FFFF00"/>
                </a:solidFill>
              </a:rPr>
              <a:t>rst</a:t>
            </a:r>
            <a:r>
              <a:rPr lang="ru-RU" dirty="0" smtClean="0">
                <a:solidFill>
                  <a:srgbClr val="FFFF00"/>
                </a:solidFill>
              </a:rPr>
              <a:t>] </a:t>
            </a:r>
            <a:r>
              <a:rPr lang="ru-RU" dirty="0" smtClean="0"/>
              <a:t>существует </a:t>
            </a:r>
            <a:r>
              <a:rPr lang="ru-RU" dirty="0" smtClean="0">
                <a:solidFill>
                  <a:srgbClr val="FFFF00"/>
                </a:solidFill>
              </a:rPr>
              <a:t>соотношение.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Напишем символы двух граней (</a:t>
            </a:r>
            <a:r>
              <a:rPr lang="en-US" dirty="0" err="1" smtClean="0"/>
              <a:t>hkl</a:t>
            </a:r>
            <a:r>
              <a:rPr lang="en-US" dirty="0" smtClean="0"/>
              <a:t>) </a:t>
            </a:r>
            <a:r>
              <a:rPr lang="ru-RU" dirty="0" smtClean="0"/>
              <a:t>и </a:t>
            </a:r>
            <a:r>
              <a:rPr lang="en-US" dirty="0" smtClean="0"/>
              <a:t>(</a:t>
            </a:r>
            <a:r>
              <a:rPr lang="en-US" dirty="0" err="1" smtClean="0"/>
              <a:t>mnp</a:t>
            </a:r>
            <a:r>
              <a:rPr lang="en-US" dirty="0" smtClean="0"/>
              <a:t>). </a:t>
            </a:r>
            <a:r>
              <a:rPr lang="ru-RU" dirty="0" smtClean="0"/>
              <a:t>Найдем символ ребра между ними.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500678"/>
            <a:ext cx="52864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41434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000240"/>
            <a:ext cx="26432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286124"/>
            <a:ext cx="66437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643578"/>
            <a:ext cx="82153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Грани (110) и (123). Найти символ ребра их пересечения.</a:t>
            </a:r>
          </a:p>
          <a:p>
            <a:r>
              <a:rPr lang="ru-RU" dirty="0" smtClean="0"/>
              <a:t>1</a:t>
            </a:r>
            <a:r>
              <a:rPr lang="en-US" dirty="0" smtClean="0"/>
              <a:t>ǀ</a:t>
            </a:r>
            <a:r>
              <a:rPr lang="ru-RU" dirty="0" smtClean="0"/>
              <a:t>1011</a:t>
            </a:r>
            <a:r>
              <a:rPr lang="en-US" dirty="0" smtClean="0"/>
              <a:t>ǀ</a:t>
            </a:r>
            <a:r>
              <a:rPr lang="ru-RU" dirty="0" smtClean="0"/>
              <a:t>0</a:t>
            </a:r>
          </a:p>
          <a:p>
            <a:r>
              <a:rPr lang="ru-RU" dirty="0" smtClean="0"/>
              <a:t>1</a:t>
            </a:r>
            <a:r>
              <a:rPr lang="en-US" dirty="0" smtClean="0"/>
              <a:t>ǀ</a:t>
            </a:r>
            <a:r>
              <a:rPr lang="ru-RU" dirty="0" smtClean="0"/>
              <a:t>2312</a:t>
            </a:r>
            <a:r>
              <a:rPr lang="en-US" dirty="0" smtClean="0"/>
              <a:t>ǀ</a:t>
            </a:r>
            <a:r>
              <a:rPr lang="ru-RU" dirty="0" smtClean="0"/>
              <a:t>3         </a:t>
            </a:r>
          </a:p>
          <a:p>
            <a:r>
              <a:rPr lang="en-US" dirty="0" err="1" smtClean="0"/>
              <a:t>r꞉s꞉t</a:t>
            </a:r>
            <a:r>
              <a:rPr lang="en-US" dirty="0" smtClean="0"/>
              <a:t> =</a:t>
            </a:r>
            <a:r>
              <a:rPr lang="ru-RU" dirty="0" smtClean="0"/>
              <a:t>(1х3 – 2х0)꞉(0х1-3х1)꞉(1х2-1х1)</a:t>
            </a:r>
            <a:r>
              <a:rPr lang="en-US" dirty="0" smtClean="0"/>
              <a:t>=3꞉3꞉1</a:t>
            </a:r>
          </a:p>
          <a:p>
            <a:endParaRPr lang="en-US" dirty="0" smtClean="0"/>
          </a:p>
          <a:p>
            <a:r>
              <a:rPr lang="ru-RU" dirty="0" smtClean="0"/>
              <a:t>В результате получаем символ ребра [331].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1026" name="Формула" r:id="rId3" imgW="114120" imgH="177480" progId="Equation.3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143248"/>
            <a:ext cx="1190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643446"/>
            <a:ext cx="962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Размещение символов граней в обратном порядке </a:t>
            </a:r>
            <a:r>
              <a:rPr lang="ru-RU" dirty="0" smtClean="0"/>
              <a:t>(в нашем случае — наверху (123), а внизу (110) приводит к тому же результату, но с обратными знаками у индексов</a:t>
            </a:r>
          </a:p>
          <a:p>
            <a:r>
              <a:rPr lang="ru-RU" dirty="0" smtClean="0"/>
              <a:t>Это будет та же грань, только точка взята по другую сторону от начала координат.</a:t>
            </a:r>
          </a:p>
          <a:p>
            <a:r>
              <a:rPr lang="ru-RU" dirty="0" smtClean="0"/>
              <a:t>Применяя правило перекрестного умножения, определяем, исходя из символов двух ребер </a:t>
            </a:r>
            <a:r>
              <a:rPr lang="ru-RU" dirty="0" smtClean="0">
                <a:solidFill>
                  <a:srgbClr val="FFFF00"/>
                </a:solidFill>
              </a:rPr>
              <a:t>[</a:t>
            </a:r>
            <a:r>
              <a:rPr lang="en-US" dirty="0" err="1" smtClean="0">
                <a:solidFill>
                  <a:srgbClr val="FFFF00"/>
                </a:solidFill>
              </a:rPr>
              <a:t>rst</a:t>
            </a:r>
            <a:r>
              <a:rPr lang="ru-RU" dirty="0" smtClean="0">
                <a:solidFill>
                  <a:srgbClr val="FFFF00"/>
                </a:solidFill>
              </a:rPr>
              <a:t>] и [</a:t>
            </a:r>
            <a:r>
              <a:rPr lang="en-US" dirty="0" err="1" smtClean="0">
                <a:solidFill>
                  <a:srgbClr val="FFFF00"/>
                </a:solidFill>
              </a:rPr>
              <a:t>uvw</a:t>
            </a:r>
            <a:r>
              <a:rPr lang="ru-RU" dirty="0" smtClean="0">
                <a:solidFill>
                  <a:srgbClr val="FFFF00"/>
                </a:solidFill>
              </a:rPr>
              <a:t>] символ грани (</a:t>
            </a:r>
            <a:r>
              <a:rPr lang="en-US" dirty="0" err="1" smtClean="0">
                <a:solidFill>
                  <a:srgbClr val="FFFF00"/>
                </a:solidFill>
              </a:rPr>
              <a:t>hkl</a:t>
            </a:r>
            <a:r>
              <a:rPr lang="ru-RU" dirty="0" smtClean="0">
                <a:solidFill>
                  <a:srgbClr val="FFFF00"/>
                </a:solidFill>
              </a:rPr>
              <a:t>), </a:t>
            </a:r>
            <a:r>
              <a:rPr lang="ru-RU" dirty="0" smtClean="0"/>
              <a:t>параллельной обоим этим ребрам или проходящей через них.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14554"/>
            <a:ext cx="990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0"/>
            <a:ext cx="9001125" cy="6021388"/>
          </a:xfrm>
        </p:spPr>
        <p:txBody>
          <a:bodyPr/>
          <a:lstStyle/>
          <a:p>
            <a:r>
              <a:rPr lang="ru-RU" dirty="0" smtClean="0"/>
              <a:t>в 1783 г., французский кристаллограф </a:t>
            </a:r>
            <a:r>
              <a:rPr lang="ru-RU" dirty="0" smtClean="0">
                <a:solidFill>
                  <a:srgbClr val="FFFF00"/>
                </a:solidFill>
              </a:rPr>
              <a:t>Ж. </a:t>
            </a:r>
            <a:r>
              <a:rPr lang="ru-RU" dirty="0" err="1" smtClean="0">
                <a:solidFill>
                  <a:srgbClr val="FFFF00"/>
                </a:solidFill>
              </a:rPr>
              <a:t>Ромэ-Делиль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Rome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L’Isle</a:t>
            </a:r>
            <a:r>
              <a:rPr lang="ru-RU" dirty="0" smtClean="0"/>
              <a:t>, 1736— 1790), базируясь на огромном количестве измерений, подтвердил наблюдения </a:t>
            </a:r>
            <a:r>
              <a:rPr lang="ru-RU" dirty="0" err="1" smtClean="0"/>
              <a:t>Стено</a:t>
            </a:r>
            <a:r>
              <a:rPr lang="ru-RU" dirty="0" smtClean="0"/>
              <a:t> и впервые дал общую формулировку закона.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Закон </a:t>
            </a:r>
            <a:r>
              <a:rPr lang="ru-RU" dirty="0" err="1" smtClean="0">
                <a:solidFill>
                  <a:srgbClr val="FFFF00"/>
                </a:solidFill>
              </a:rPr>
              <a:t>Стено</a:t>
            </a:r>
            <a:r>
              <a:rPr lang="ru-RU" dirty="0" smtClean="0">
                <a:solidFill>
                  <a:srgbClr val="FFFF00"/>
                </a:solidFill>
              </a:rPr>
              <a:t> — Ломоносова — </a:t>
            </a:r>
            <a:r>
              <a:rPr lang="ru-RU" dirty="0" err="1" smtClean="0">
                <a:solidFill>
                  <a:srgbClr val="FFFF00"/>
                </a:solidFill>
              </a:rPr>
              <a:t>Ромэ-Делиля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заключается в следующем: </a:t>
            </a:r>
          </a:p>
          <a:p>
            <a:r>
              <a:rPr lang="ru-RU" sz="3600" u="sng" dirty="0" smtClean="0"/>
              <a:t>углы между соответственными гранями (и ребрами) во всех кристаллах одного и того же вещества постоянны.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2852"/>
            <a:ext cx="8677275" cy="652623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 зависимости от условии роста число, форма и размеры граней изменяются. Неизменными остаются лишь углы между соответственными гранями растущего кристалла. </a:t>
            </a:r>
          </a:p>
          <a:p>
            <a:pPr>
              <a:defRPr/>
            </a:pPr>
            <a:r>
              <a:rPr lang="ru-RU" dirty="0" smtClean="0"/>
              <a:t>угол </a:t>
            </a:r>
            <a:r>
              <a:rPr lang="en-US" dirty="0" err="1" smtClean="0"/>
              <a:t>ab</a:t>
            </a:r>
            <a:r>
              <a:rPr lang="ru-RU" dirty="0" smtClean="0"/>
              <a:t>—141</a:t>
            </a:r>
            <a:r>
              <a:rPr lang="ru-RU" baseline="30000" dirty="0" smtClean="0"/>
              <a:t>0</a:t>
            </a:r>
            <a:r>
              <a:rPr lang="ru-RU" dirty="0" smtClean="0"/>
              <a:t> 47</a:t>
            </a:r>
            <a:r>
              <a:rPr lang="ru-RU" baseline="30000" dirty="0" smtClean="0"/>
              <a:t>"</a:t>
            </a:r>
            <a:r>
              <a:rPr lang="ru-RU" dirty="0" smtClean="0"/>
              <a:t> , угол </a:t>
            </a:r>
            <a:r>
              <a:rPr lang="en-US" dirty="0" smtClean="0"/>
              <a:t>a</a:t>
            </a:r>
            <a:r>
              <a:rPr lang="ru-RU" dirty="0" smtClean="0"/>
              <a:t>с—113</a:t>
            </a:r>
            <a:r>
              <a:rPr lang="ru-RU" baseline="30000" dirty="0" smtClean="0"/>
              <a:t>0</a:t>
            </a:r>
            <a:r>
              <a:rPr lang="ru-RU" dirty="0" smtClean="0"/>
              <a:t> 08</a:t>
            </a:r>
            <a:r>
              <a:rPr lang="ru-RU" baseline="30000" dirty="0" smtClean="0"/>
              <a:t>"</a:t>
            </a:r>
            <a:r>
              <a:rPr lang="ru-RU" dirty="0" smtClean="0"/>
              <a:t>; угол </a:t>
            </a:r>
            <a:r>
              <a:rPr lang="en-US" dirty="0" smtClean="0"/>
              <a:t>b</a:t>
            </a:r>
            <a:r>
              <a:rPr lang="ru-RU" dirty="0" smtClean="0"/>
              <a:t>с—120</a:t>
            </a:r>
            <a:r>
              <a:rPr lang="ru-RU" baseline="30000" dirty="0" smtClean="0"/>
              <a:t>0</a:t>
            </a:r>
            <a:r>
              <a:rPr lang="ru-RU" dirty="0" smtClean="0"/>
              <a:t> 00</a:t>
            </a:r>
            <a:r>
              <a:rPr lang="ru-RU" baseline="30000" dirty="0" smtClean="0"/>
              <a:t>"</a:t>
            </a:r>
            <a:r>
              <a:rPr lang="ru-RU" dirty="0" smtClean="0"/>
              <a:t> и т. д.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0"/>
            <a:ext cx="9144000" cy="613884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Полиморфизм кристаллов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/>
              <a:t>(от греч. </a:t>
            </a:r>
            <a:r>
              <a:rPr lang="ru-RU" sz="2800" dirty="0" err="1" smtClean="0"/>
              <a:t>polýmorphos</a:t>
            </a:r>
            <a:r>
              <a:rPr lang="ru-RU" sz="2800" dirty="0" smtClean="0"/>
              <a:t> - многообразный) - способность некоторых </a:t>
            </a:r>
            <a:r>
              <a:rPr lang="ru-RU" sz="2800" u="sng" dirty="0" smtClean="0">
                <a:hlinkClick r:id="rId2" tooltip="Минерал"/>
              </a:rPr>
              <a:t>минералов</a:t>
            </a:r>
            <a:r>
              <a:rPr lang="ru-RU" sz="2800" dirty="0" smtClean="0"/>
              <a:t> и иных </a:t>
            </a:r>
            <a:r>
              <a:rPr lang="ru-RU" sz="2800" u="sng" dirty="0" smtClean="0">
                <a:hlinkClick r:id="rId3" tooltip="Кристалл"/>
              </a:rPr>
              <a:t>кристаллических</a:t>
            </a:r>
            <a:r>
              <a:rPr lang="ru-RU" sz="2800" dirty="0" smtClean="0"/>
              <a:t> веществ существовать при одном и том же химическом составе в состояниях с различной атомной </a:t>
            </a:r>
            <a:r>
              <a:rPr lang="ru-RU" sz="2800" u="sng" dirty="0" smtClean="0">
                <a:hlinkClick r:id="rId4" tooltip="Кристаллическая структура"/>
              </a:rPr>
              <a:t>кристаллической структурой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Каждое из таких состояний (термодинамических фаз), называется </a:t>
            </a:r>
            <a:r>
              <a:rPr lang="ru-RU" sz="2800" dirty="0" smtClean="0">
                <a:solidFill>
                  <a:srgbClr val="FFFF00"/>
                </a:solidFill>
              </a:rPr>
              <a:t>полиморфной модификацией</a:t>
            </a:r>
            <a:r>
              <a:rPr lang="ru-RU" sz="2800" dirty="0" smtClean="0"/>
              <a:t>, устойчивой при определённых внешних условиях (температуре и давлении).</a:t>
            </a:r>
          </a:p>
          <a:p>
            <a:r>
              <a:rPr lang="ru-RU" sz="2800" dirty="0" smtClean="0"/>
              <a:t>Полиморфизм является результатом того, что одни и те же </a:t>
            </a:r>
            <a:r>
              <a:rPr lang="ru-RU" sz="2800" u="sng" dirty="0" smtClean="0">
                <a:hlinkClick r:id="rId5" tooltip="Атом"/>
              </a:rPr>
              <a:t>атомы</a:t>
            </a:r>
            <a:r>
              <a:rPr lang="ru-RU" sz="2800" dirty="0" smtClean="0"/>
              <a:t> и </a:t>
            </a:r>
            <a:r>
              <a:rPr lang="ru-RU" sz="2800" u="sng" dirty="0" smtClean="0">
                <a:hlinkClick r:id="rId6" tooltip="Молекула (такой страницы не существует)"/>
              </a:rPr>
              <a:t>молекулы</a:t>
            </a:r>
            <a:r>
              <a:rPr lang="ru-RU" sz="2800" dirty="0" smtClean="0"/>
              <a:t> могут образовывать в пространстве </a:t>
            </a:r>
            <a:r>
              <a:rPr lang="ru-RU" sz="2800" b="1" dirty="0" smtClean="0">
                <a:solidFill>
                  <a:srgbClr val="FFFF00"/>
                </a:solidFill>
              </a:rPr>
              <a:t>несколько устойчивых решёток</a:t>
            </a:r>
            <a:r>
              <a:rPr lang="ru-RU" sz="2800" dirty="0" smtClean="0"/>
              <a:t>.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СаСО</a:t>
            </a:r>
            <a:r>
              <a:rPr lang="ru-RU" baseline="-25000" dirty="0" smtClean="0"/>
              <a:t>3</a:t>
            </a:r>
            <a:r>
              <a:rPr lang="ru-RU" dirty="0" smtClean="0"/>
              <a:t> – карбонат кальция находится в минералах в виде </a:t>
            </a:r>
            <a:r>
              <a:rPr lang="ru-RU" dirty="0" err="1" smtClean="0">
                <a:hlinkClick r:id="rId2" tooltip="Полиморфизм кристаллов"/>
              </a:rPr>
              <a:t>полиморфов</a:t>
            </a:r>
            <a:r>
              <a:rPr lang="ru-RU" dirty="0" smtClean="0"/>
              <a:t>:</a:t>
            </a:r>
          </a:p>
          <a:p>
            <a:r>
              <a:rPr lang="ru-RU" dirty="0" smtClean="0">
                <a:hlinkClick r:id="rId3" tooltip="Арагонит"/>
              </a:rPr>
              <a:t>Арагонит</a:t>
            </a:r>
            <a:endParaRPr lang="ru-RU" dirty="0" smtClean="0"/>
          </a:p>
          <a:p>
            <a:r>
              <a:rPr lang="ru-RU" dirty="0" smtClean="0">
                <a:hlinkClick r:id="rId4" tooltip="Кальцит"/>
              </a:rPr>
              <a:t>Кальцит</a:t>
            </a:r>
            <a:endParaRPr lang="ru-RU" dirty="0" smtClean="0"/>
          </a:p>
          <a:p>
            <a:r>
              <a:rPr lang="ru-RU" dirty="0" err="1" smtClean="0">
                <a:hlinkClick r:id="rId5" tooltip="Фатерит"/>
              </a:rPr>
              <a:t>Фатерит</a:t>
            </a:r>
            <a:r>
              <a:rPr lang="ru-RU" dirty="0" smtClean="0"/>
              <a:t> (или μ-CaCO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</a:p>
          <a:p>
            <a:endParaRPr lang="ru-RU" baseline="-25000" dirty="0"/>
          </a:p>
        </p:txBody>
      </p:sp>
      <p:pic>
        <p:nvPicPr>
          <p:cNvPr id="55298" name="Picture 2" descr="Calcite U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553372"/>
            <a:ext cx="1881185" cy="1408887"/>
          </a:xfrm>
          <a:prstGeom prst="rect">
            <a:avLst/>
          </a:prstGeom>
          <a:noFill/>
        </p:spPr>
      </p:pic>
      <p:pic>
        <p:nvPicPr>
          <p:cNvPr id="55300" name="Picture 4" descr="Aragoni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143248"/>
            <a:ext cx="2238375" cy="1600200"/>
          </a:xfrm>
          <a:prstGeom prst="rect">
            <a:avLst/>
          </a:prstGeom>
          <a:noFill/>
        </p:spPr>
      </p:pic>
      <p:pic>
        <p:nvPicPr>
          <p:cNvPr id="55304" name="Picture 8" descr="Vaterite2-San Vito, Monte Somma, Italy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5181600"/>
            <a:ext cx="2238375" cy="1676400"/>
          </a:xfrm>
          <a:prstGeom prst="rect">
            <a:avLst/>
          </a:prstGeom>
          <a:noFill/>
        </p:spPr>
      </p:pic>
      <p:pic>
        <p:nvPicPr>
          <p:cNvPr id="55308" name="Picture 12" descr="http://www.chemtube3d.com/images/aleximages/CaCo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45624" y="1357298"/>
            <a:ext cx="209837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14313"/>
            <a:ext cx="8964612" cy="61436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Более строгая формулировка закона </a:t>
            </a:r>
            <a:r>
              <a:rPr lang="ru-RU" dirty="0" err="1" smtClean="0">
                <a:solidFill>
                  <a:srgbClr val="FFFF00"/>
                </a:solidFill>
              </a:rPr>
              <a:t>Стено</a:t>
            </a:r>
            <a:r>
              <a:rPr lang="ru-RU" dirty="0" smtClean="0">
                <a:solidFill>
                  <a:srgbClr val="FFFF00"/>
                </a:solidFill>
              </a:rPr>
              <a:t> — Ломоносова — </a:t>
            </a:r>
            <a:r>
              <a:rPr lang="ru-RU" dirty="0" err="1" smtClean="0">
                <a:solidFill>
                  <a:srgbClr val="FFFF00"/>
                </a:solidFill>
              </a:rPr>
              <a:t>Ромэ-Делиля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 smtClean="0"/>
              <a:t>Во всех кристаллах, принадлежащих одной полиморфной модификации данного вещества, при одинаковых условиях, углы между соответственными гранями (и ребрами) постоянны.</a:t>
            </a:r>
          </a:p>
          <a:p>
            <a:r>
              <a:rPr lang="ru-RU" dirty="0" smtClean="0"/>
              <a:t>Кристаллы определенного вещества характеризуются своими определенными углами.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5327650"/>
          </a:xfrm>
        </p:spPr>
        <p:txBody>
          <a:bodyPr/>
          <a:lstStyle/>
          <a:p>
            <a:r>
              <a:rPr lang="ru-RU" sz="2800" dirty="0" smtClean="0"/>
              <a:t>С этим законом также связано введение в науку измерений углов между гранями посредством </a:t>
            </a:r>
            <a:r>
              <a:rPr lang="ru-RU" sz="2800" dirty="0" smtClean="0">
                <a:solidFill>
                  <a:srgbClr val="FFFF00"/>
                </a:solidFill>
              </a:rPr>
              <a:t>прикладного гониометра </a:t>
            </a:r>
            <a:r>
              <a:rPr lang="ru-RU" sz="2800" dirty="0" smtClean="0"/>
              <a:t>, изобретенного в XVIII в. </a:t>
            </a:r>
            <a:r>
              <a:rPr lang="ru-RU" sz="2800" dirty="0" err="1" smtClean="0"/>
              <a:t>Каранжо</a:t>
            </a:r>
            <a:r>
              <a:rPr lang="ru-RU" sz="2800" dirty="0" smtClean="0"/>
              <a:t> (</a:t>
            </a:r>
            <a:r>
              <a:rPr lang="ru-RU" sz="2800" dirty="0" err="1" smtClean="0"/>
              <a:t>Гониа</a:t>
            </a:r>
            <a:r>
              <a:rPr lang="ru-RU" sz="2800" dirty="0" smtClean="0"/>
              <a:t> (греч.)—угол).</a:t>
            </a:r>
            <a:endParaRPr lang="ru-RU" sz="2800" dirty="0"/>
          </a:p>
        </p:txBody>
      </p:sp>
      <p:pic>
        <p:nvPicPr>
          <p:cNvPr id="4" name="Рисунок 3" descr="image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3789</TotalTime>
  <Words>1284</Words>
  <Application>Microsoft Office PowerPoint</Application>
  <PresentationFormat>Экран (4:3)</PresentationFormat>
  <Paragraphs>125</Paragraphs>
  <Slides>37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Занавес</vt:lpstr>
      <vt:lpstr>Формула</vt:lpstr>
      <vt:lpstr>Дисциплина: Кристаллография</vt:lpstr>
      <vt:lpstr>Тема 3. Эмпирические законы геометрической кристаллографии </vt:lpstr>
      <vt:lpstr> 1 Закон постоянства углов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менеджмента</dc:title>
  <dc:creator>user</dc:creator>
  <cp:lastModifiedBy>Ольга</cp:lastModifiedBy>
  <cp:revision>120</cp:revision>
  <dcterms:created xsi:type="dcterms:W3CDTF">2007-03-01T14:15:52Z</dcterms:created>
  <dcterms:modified xsi:type="dcterms:W3CDTF">2018-05-16T15:07:51Z</dcterms:modified>
</cp:coreProperties>
</file>