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6"/>
  </p:notesMasterIdLst>
  <p:sldIdLst>
    <p:sldId id="379" r:id="rId2"/>
    <p:sldId id="256" r:id="rId3"/>
    <p:sldId id="300" r:id="rId4"/>
    <p:sldId id="280" r:id="rId5"/>
    <p:sldId id="296" r:id="rId6"/>
    <p:sldId id="258" r:id="rId7"/>
    <p:sldId id="343" r:id="rId8"/>
    <p:sldId id="281" r:id="rId9"/>
    <p:sldId id="366" r:id="rId10"/>
    <p:sldId id="261" r:id="rId11"/>
    <p:sldId id="262" r:id="rId12"/>
    <p:sldId id="333" r:id="rId13"/>
    <p:sldId id="263" r:id="rId14"/>
    <p:sldId id="334" r:id="rId15"/>
    <p:sldId id="335" r:id="rId16"/>
    <p:sldId id="367" r:id="rId17"/>
    <p:sldId id="347" r:id="rId18"/>
    <p:sldId id="336" r:id="rId19"/>
    <p:sldId id="337" r:id="rId20"/>
    <p:sldId id="364" r:id="rId21"/>
    <p:sldId id="365" r:id="rId22"/>
    <p:sldId id="368" r:id="rId23"/>
    <p:sldId id="338" r:id="rId24"/>
    <p:sldId id="339" r:id="rId25"/>
    <p:sldId id="340" r:id="rId26"/>
    <p:sldId id="341" r:id="rId27"/>
    <p:sldId id="345" r:id="rId28"/>
    <p:sldId id="346" r:id="rId29"/>
    <p:sldId id="348" r:id="rId30"/>
    <p:sldId id="349" r:id="rId31"/>
    <p:sldId id="351" r:id="rId32"/>
    <p:sldId id="369" r:id="rId33"/>
    <p:sldId id="353" r:id="rId34"/>
    <p:sldId id="370" r:id="rId35"/>
    <p:sldId id="354" r:id="rId36"/>
    <p:sldId id="371" r:id="rId37"/>
    <p:sldId id="355" r:id="rId38"/>
    <p:sldId id="372" r:id="rId39"/>
    <p:sldId id="373" r:id="rId40"/>
    <p:sldId id="374" r:id="rId41"/>
    <p:sldId id="375" r:id="rId42"/>
    <p:sldId id="376" r:id="rId43"/>
    <p:sldId id="377" r:id="rId44"/>
    <p:sldId id="378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693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96D93A-A648-4952-AE08-30DE5997A0D4}" type="datetimeFigureOut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51E779-D931-4E6B-8A1D-A965D0A06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819EF4-3C2E-4CDF-B0C7-5647EAB448F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D421B6-552A-41F8-83EC-77A3741DB1E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1E779-D931-4E6B-8A1D-A965D0A06C0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20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020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9CC1-10E7-4A7D-BAEF-E21DCC6D0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B33F-603B-4E5B-BB48-768A3366C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C197-158F-470D-A122-385ACEDC1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80A6-7E17-409A-8058-893C31F6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50F4-5299-48D4-9954-F29E6DA5B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13C7-911D-4228-9F0B-87E4D5038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7FEB-F3BE-486D-A43A-3BCD578E3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8872-D896-4692-931D-CDBC98719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61E3-67A7-49D3-93C8-330AC91D6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3637-11AE-4A60-9B6C-25B068BC1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FD5C-2753-4000-8A4C-ABEF222CE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AA6D-783B-44B6-9E21-BA23BE4A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2BBB-666B-4CED-92B8-EF00894E8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915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17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7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7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7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E0EC7B8-8848-466C-AAF5-5F3D60CB9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18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85992"/>
            <a:ext cx="8229600" cy="135732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Дисциплина:</a:t>
            </a:r>
            <a:br>
              <a:rPr lang="ru-RU" b="1" dirty="0" smtClean="0"/>
            </a:br>
            <a:r>
              <a:rPr lang="ru-RU" b="1" u="sng" dirty="0" smtClean="0">
                <a:solidFill>
                  <a:srgbClr val="FFFF00"/>
                </a:solidFill>
              </a:rPr>
              <a:t>Кристаллография</a:t>
            </a:r>
            <a:endParaRPr lang="be-BY" b="1" u="sng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37062"/>
            <a:ext cx="9144000" cy="199233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>
                <a:solidFill>
                  <a:schemeClr val="tx2"/>
                </a:solidFill>
              </a:rPr>
              <a:t>к.т.н., доцент         </a:t>
            </a:r>
            <a:r>
              <a:rPr lang="ru-RU" dirty="0" smtClean="0">
                <a:solidFill>
                  <a:srgbClr val="FFFF00"/>
                </a:solidFill>
              </a:rPr>
              <a:t>Меженная Ольга </a:t>
            </a:r>
            <a:r>
              <a:rPr lang="ru-RU" dirty="0" smtClean="0">
                <a:solidFill>
                  <a:srgbClr val="FFFF00"/>
                </a:solidFill>
              </a:rPr>
              <a:t>Борисовна</a:t>
            </a:r>
          </a:p>
          <a:p>
            <a:pPr algn="l" eaLnBrk="1" hangingPunct="1"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dirty="0" smtClean="0"/>
              <a:t>Гомель 2018</a:t>
            </a:r>
            <a:endParaRPr lang="be-BY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Учреждение образования </a:t>
            </a:r>
          </a:p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«Гомельский государственный университет имени Франциска Скорины»</a:t>
            </a:r>
            <a:endParaRPr lang="ru-RU" altLang="ru-RU" sz="2400" dirty="0" smtClean="0"/>
          </a:p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Геолого-географический факультет</a:t>
            </a:r>
            <a:endParaRPr lang="ru-RU" altLang="ru-RU" sz="2400" dirty="0" smtClean="0"/>
          </a:p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Кафедра геологии и географии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964613" cy="5327650"/>
          </a:xfrm>
        </p:spPr>
        <p:txBody>
          <a:bodyPr/>
          <a:lstStyle/>
          <a:p>
            <a:endParaRPr lang="ru-RU" sz="28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5434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4815"/>
            <a:ext cx="35147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530725"/>
          </a:xfrm>
        </p:spPr>
        <p:txBody>
          <a:bodyPr/>
          <a:lstStyle/>
          <a:p>
            <a:r>
              <a:rPr lang="ru-RU" sz="2800" dirty="0" smtClean="0"/>
              <a:t> ПЛОСКОСТИ СИММЕТРИИ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Плоскостью симметрии (Р) </a:t>
            </a:r>
            <a:r>
              <a:rPr lang="ru-RU" sz="2800" dirty="0" smtClean="0"/>
              <a:t>называется такая плоскость, которая делит фигуру на две зеркально-равные части, расположенные относительно друг друга как предмет и его зеркальное отражение.</a:t>
            </a:r>
            <a:endParaRPr lang="ru-RU" sz="2800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4029474" cy="351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357430"/>
            <a:ext cx="526179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702321"/>
          </a:xfrm>
        </p:spPr>
        <p:txBody>
          <a:bodyPr/>
          <a:lstStyle/>
          <a:p>
            <a:r>
              <a:rPr lang="ru-RU" dirty="0" smtClean="0"/>
              <a:t> Фигура, обладающая плоскостью симметрии, т. е. состоящая из равных (зеркально-равных) частей, </a:t>
            </a:r>
            <a:r>
              <a:rPr lang="ru-RU" dirty="0" smtClean="0">
                <a:solidFill>
                  <a:srgbClr val="FFFF00"/>
                </a:solidFill>
              </a:rPr>
              <a:t>является симметричной.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00134"/>
            <a:ext cx="3115375" cy="425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5360" y="2709884"/>
            <a:ext cx="3938640" cy="421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45307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34385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>
          <a:xfrm>
            <a:off x="214282" y="277813"/>
            <a:ext cx="8929718" cy="5853112"/>
          </a:xfrm>
        </p:spPr>
        <p:txBody>
          <a:bodyPr/>
          <a:lstStyle/>
          <a:p>
            <a:pPr lvl="0"/>
            <a:r>
              <a:rPr lang="ru-RU" dirty="0" smtClean="0"/>
              <a:t>Плоскости симметрии проходят </a:t>
            </a:r>
            <a:r>
              <a:rPr lang="ru-RU" dirty="0" smtClean="0">
                <a:solidFill>
                  <a:srgbClr val="FFFF00"/>
                </a:solidFill>
              </a:rPr>
              <a:t>через середины граней и ребер </a:t>
            </a:r>
            <a:r>
              <a:rPr lang="ru-RU" dirty="0" smtClean="0"/>
              <a:t>перпендикулярно им, или же идут </a:t>
            </a:r>
            <a:r>
              <a:rPr lang="ru-RU" dirty="0" smtClean="0">
                <a:solidFill>
                  <a:srgbClr val="FFFF00"/>
                </a:solidFill>
              </a:rPr>
              <a:t>вдоль ребер</a:t>
            </a:r>
            <a:r>
              <a:rPr lang="ru-RU" dirty="0" smtClean="0"/>
              <a:t>, образуя </a:t>
            </a:r>
            <a:r>
              <a:rPr lang="ru-RU" u="sng" dirty="0" smtClean="0"/>
              <a:t>равные углы с одинаковыми гранями и ребрами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При подсчете количества плоскостей симметрии в исследуемой фигуре нужно </a:t>
            </a:r>
            <a:r>
              <a:rPr lang="ru-RU" dirty="0" smtClean="0">
                <a:solidFill>
                  <a:srgbClr val="FFFF00"/>
                </a:solidFill>
              </a:rPr>
              <a:t>держать ее в одном положении</a:t>
            </a:r>
            <a:r>
              <a:rPr lang="ru-RU" dirty="0" smtClean="0"/>
              <a:t>, для того чтобы одну и ту же плоскость не сосчитать несколько раз.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9Р</a:t>
            </a:r>
            <a:endParaRPr lang="ru-RU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0807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1509"/>
            <a:ext cx="8525272" cy="605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>
          <a:xfrm>
            <a:off x="0" y="0"/>
            <a:ext cx="8686800" cy="585311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ОСИ СИММЕТРИИ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Осью симметрии </a:t>
            </a:r>
            <a:r>
              <a:rPr lang="ru-RU" dirty="0" smtClean="0"/>
              <a:t>называется прямая линия, вокруг которой несколько раз повторяются равные части фигуры.</a:t>
            </a:r>
          </a:p>
          <a:p>
            <a:r>
              <a:rPr lang="ru-RU" dirty="0" smtClean="0"/>
              <a:t>Величина наименьшего угла поворота, приводящего фигуру в </a:t>
            </a:r>
            <a:r>
              <a:rPr lang="ru-RU" dirty="0" err="1" smtClean="0"/>
              <a:t>самосовмещение</a:t>
            </a:r>
            <a:r>
              <a:rPr lang="ru-RU" dirty="0" smtClean="0"/>
              <a:t> носит название </a:t>
            </a:r>
            <a:r>
              <a:rPr lang="ru-RU" i="1" dirty="0" smtClean="0">
                <a:solidFill>
                  <a:srgbClr val="FFFF00"/>
                </a:solidFill>
              </a:rPr>
              <a:t>элементарного угла поворота оси</a:t>
            </a:r>
            <a:r>
              <a:rPr lang="ru-RU" dirty="0" smtClean="0">
                <a:solidFill>
                  <a:srgbClr val="FFFF00"/>
                </a:solidFill>
              </a:rPr>
              <a:t> (</a:t>
            </a:r>
            <a:r>
              <a:rPr lang="ru-RU" dirty="0" err="1" smtClean="0">
                <a:solidFill>
                  <a:srgbClr val="FFFF00"/>
                </a:solidFill>
              </a:rPr>
              <a:t>α</a:t>
            </a:r>
            <a:r>
              <a:rPr lang="ru-RU" dirty="0" smtClean="0">
                <a:solidFill>
                  <a:srgbClr val="FFFF00"/>
                </a:solidFill>
              </a:rPr>
              <a:t>).</a:t>
            </a:r>
          </a:p>
          <a:p>
            <a:r>
              <a:rPr lang="ru-RU" dirty="0" smtClean="0"/>
              <a:t>Элементарный угол поворота любой оси симметрии содержится целое число раз в 360°.</a:t>
            </a:r>
          </a:p>
          <a:p>
            <a:endParaRPr lang="ru-RU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214950"/>
            <a:ext cx="28479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5853112"/>
          </a:xfrm>
        </p:spPr>
        <p:txBody>
          <a:bodyPr/>
          <a:lstStyle/>
          <a:p>
            <a:r>
              <a:rPr lang="en-US" i="1" dirty="0" smtClean="0"/>
              <a:t>n </a:t>
            </a:r>
            <a:r>
              <a:rPr lang="ru-RU" dirty="0" smtClean="0"/>
              <a:t>—</a:t>
            </a:r>
            <a:r>
              <a:rPr lang="en-US" dirty="0" smtClean="0"/>
              <a:t> </a:t>
            </a:r>
            <a:r>
              <a:rPr lang="ru-RU" dirty="0" smtClean="0"/>
              <a:t>целое число, называющееся порядком (наименованием) оси.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Порядок оси симметрии </a:t>
            </a:r>
            <a:r>
              <a:rPr lang="ru-RU" dirty="0" smtClean="0"/>
              <a:t>отвечает числу, показывающему, сколько раз элементарный угол поворота содержится в 360°. Одновременно порядок оси дает число совмещений фигуры самой с собой при полном повороте вокруг данной оси.</a:t>
            </a:r>
            <a:endParaRPr lang="ru-RU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438662"/>
            <a:ext cx="3367005" cy="24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3584369"/>
            <a:ext cx="1571604" cy="327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r>
              <a:rPr lang="ru-RU" sz="2800" dirty="0" smtClean="0"/>
              <a:t>В геометрии существует бесконечный ряд осей различных целых наименований.</a:t>
            </a:r>
          </a:p>
          <a:p>
            <a:r>
              <a:rPr lang="ru-RU" sz="2800" i="1" dirty="0" smtClean="0"/>
              <a:t>В кристаллах возможны оси симметрии первого, второго, третьего, четвертого и шестого порядков — </a:t>
            </a:r>
            <a:r>
              <a:rPr lang="ru-RU" sz="2800" dirty="0" smtClean="0">
                <a:solidFill>
                  <a:srgbClr val="FFFF00"/>
                </a:solidFill>
              </a:rPr>
              <a:t>закон симметрии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Для обозначения осей принято употреблять букву </a:t>
            </a:r>
            <a:r>
              <a:rPr lang="en-US" sz="2800" i="1" dirty="0" smtClean="0">
                <a:solidFill>
                  <a:srgbClr val="FFFF00"/>
                </a:solidFill>
              </a:rPr>
              <a:t>L</a:t>
            </a:r>
            <a:r>
              <a:rPr lang="ru-RU" sz="2800" i="1" dirty="0" smtClean="0"/>
              <a:t>.</a:t>
            </a:r>
            <a:r>
              <a:rPr lang="ru-RU" sz="2800" dirty="0" smtClean="0"/>
              <a:t> Порядок (наименование) указывается маленькой цифрой, расположенной справа от буквы. </a:t>
            </a:r>
          </a:p>
          <a:p>
            <a:r>
              <a:rPr lang="en-US" sz="2800" i="1" dirty="0" smtClean="0"/>
              <a:t>L</a:t>
            </a:r>
            <a:r>
              <a:rPr lang="en-US" sz="2800" i="1" baseline="-25000" dirty="0" smtClean="0"/>
              <a:t>2</a:t>
            </a:r>
            <a:r>
              <a:rPr lang="en-US" sz="2800" dirty="0" smtClean="0"/>
              <a:t> </a:t>
            </a:r>
            <a:r>
              <a:rPr lang="ru-RU" sz="2800" dirty="0" smtClean="0"/>
              <a:t>— ось второго порядка, двойная ось;</a:t>
            </a:r>
          </a:p>
          <a:p>
            <a:r>
              <a:rPr lang="en-US" sz="2800" i="1" dirty="0" smtClean="0"/>
              <a:t>L</a:t>
            </a:r>
            <a:r>
              <a:rPr lang="en-US" sz="2800" i="1" baseline="-25000" dirty="0" smtClean="0"/>
              <a:t>3</a:t>
            </a:r>
            <a:r>
              <a:rPr lang="en-US" sz="2800" dirty="0" smtClean="0"/>
              <a:t> </a:t>
            </a:r>
            <a:r>
              <a:rPr lang="ru-RU" sz="2800" dirty="0" smtClean="0"/>
              <a:t>— » третьего порядка, тройная ось;</a:t>
            </a:r>
          </a:p>
          <a:p>
            <a:r>
              <a:rPr lang="en-US" sz="2800" i="1" dirty="0" smtClean="0"/>
              <a:t>L</a:t>
            </a:r>
            <a:r>
              <a:rPr lang="en-US" sz="2800" i="1" baseline="-25000" dirty="0" smtClean="0"/>
              <a:t>4</a:t>
            </a:r>
            <a:r>
              <a:rPr lang="en-US" sz="2800" dirty="0" smtClean="0"/>
              <a:t> </a:t>
            </a:r>
            <a:r>
              <a:rPr lang="ru-RU" sz="2800" dirty="0" smtClean="0"/>
              <a:t>— » четвертого порядка, четверная ось;</a:t>
            </a:r>
          </a:p>
          <a:p>
            <a:r>
              <a:rPr lang="en-US" sz="2800" i="1" dirty="0" smtClean="0"/>
              <a:t>L</a:t>
            </a:r>
            <a:r>
              <a:rPr lang="en-US" sz="2800" i="1" baseline="-25000" dirty="0" smtClean="0"/>
              <a:t>6</a:t>
            </a:r>
            <a:r>
              <a:rPr lang="en-US" sz="2800" dirty="0" smtClean="0"/>
              <a:t> </a:t>
            </a:r>
            <a:r>
              <a:rPr lang="ru-RU" sz="2800" dirty="0" smtClean="0"/>
              <a:t>— » шестого порядка, шестерная ось.</a:t>
            </a:r>
          </a:p>
          <a:p>
            <a:r>
              <a:rPr lang="ru-RU" sz="2800" dirty="0" smtClean="0"/>
              <a:t>Коэффициент, стоящий перед буквой, показывает </a:t>
            </a:r>
            <a:r>
              <a:rPr lang="ru-RU" sz="2800" dirty="0" smtClean="0">
                <a:solidFill>
                  <a:srgbClr val="FFFF00"/>
                </a:solidFill>
              </a:rPr>
              <a:t>число осей данного порядка </a:t>
            </a:r>
            <a:r>
              <a:rPr lang="ru-RU" sz="2800" dirty="0" smtClean="0"/>
              <a:t>в кристалле.</a:t>
            </a:r>
            <a:endParaRPr lang="ru-RU" sz="28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500063"/>
            <a:ext cx="8277225" cy="129063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Тема 4. Элементы симметрии кристаллов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50" y="2465388"/>
            <a:ext cx="8642350" cy="4392612"/>
          </a:xfrm>
        </p:spPr>
        <p:txBody>
          <a:bodyPr/>
          <a:lstStyle/>
          <a:p>
            <a:pPr algn="l"/>
            <a:r>
              <a:rPr lang="ru-RU" sz="4000" dirty="0" smtClean="0"/>
              <a:t>1 Элементы симметрии</a:t>
            </a:r>
          </a:p>
          <a:p>
            <a:pPr algn="l"/>
            <a:r>
              <a:rPr lang="ru-RU" sz="4000" dirty="0" smtClean="0"/>
              <a:t>2 Взаимодействие элементов симметрии</a:t>
            </a:r>
          </a:p>
          <a:p>
            <a:pPr algn="l"/>
            <a:r>
              <a:rPr lang="ru-RU" sz="4000" dirty="0" smtClean="0"/>
              <a:t>3 Единичные направления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6940" y="0"/>
            <a:ext cx="9042090" cy="628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238" y="330149"/>
            <a:ext cx="8964761" cy="595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пирамиде шестерная ось </a:t>
            </a:r>
            <a:r>
              <a:rPr lang="en-US" dirty="0" smtClean="0"/>
              <a:t>L</a:t>
            </a:r>
            <a:r>
              <a:rPr lang="en-US" baseline="-25000" dirty="0" smtClean="0"/>
              <a:t>6</a:t>
            </a:r>
            <a:br>
              <a:rPr lang="en-US" baseline="-25000" dirty="0" smtClean="0"/>
            </a:br>
            <a:r>
              <a:rPr lang="ru-RU" dirty="0" smtClean="0"/>
              <a:t>плоскостей симметрии 6Р</a:t>
            </a:r>
            <a:br>
              <a:rPr lang="ru-RU" dirty="0" smtClean="0"/>
            </a:br>
            <a:r>
              <a:rPr lang="en-US" dirty="0" smtClean="0"/>
              <a:t>L</a:t>
            </a:r>
            <a:r>
              <a:rPr lang="en-US" baseline="-25000" dirty="0" smtClean="0"/>
              <a:t>6</a:t>
            </a:r>
            <a:r>
              <a:rPr lang="en-US" dirty="0" smtClean="0"/>
              <a:t>6P</a:t>
            </a:r>
            <a:endParaRPr lang="ru-RU" baseline="-250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00364" y="2000240"/>
            <a:ext cx="3023214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3</a:t>
            </a:r>
            <a:r>
              <a:rPr lang="en-US" i="1" dirty="0" smtClean="0"/>
              <a:t>L</a:t>
            </a:r>
            <a:r>
              <a:rPr lang="ru-RU" baseline="-25000" dirty="0" smtClean="0"/>
              <a:t>4</a:t>
            </a:r>
            <a:r>
              <a:rPr lang="ru-RU" i="1" dirty="0" smtClean="0"/>
              <a:t>4</a:t>
            </a:r>
            <a:r>
              <a:rPr lang="en-US" i="1" dirty="0" smtClean="0"/>
              <a:t>L</a:t>
            </a:r>
            <a:r>
              <a:rPr lang="ru-RU" baseline="-25000" dirty="0" smtClean="0"/>
              <a:t>3</a:t>
            </a:r>
            <a:r>
              <a:rPr lang="ru-RU" i="1" dirty="0" smtClean="0"/>
              <a:t>6</a:t>
            </a:r>
            <a:r>
              <a:rPr lang="en-US" i="1" dirty="0" smtClean="0"/>
              <a:t>L</a:t>
            </a:r>
            <a:r>
              <a:rPr lang="ru-RU" baseline="-25000" dirty="0" smtClean="0"/>
              <a:t>2</a:t>
            </a:r>
            <a:r>
              <a:rPr lang="ru-RU" i="1" dirty="0" smtClean="0"/>
              <a:t>9</a:t>
            </a:r>
            <a:r>
              <a:rPr lang="en-US" i="1" dirty="0" smtClean="0"/>
              <a:t>PC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151564"/>
            <a:ext cx="8229600" cy="342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77813"/>
            <a:ext cx="8472518" cy="585311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ИНВЕРСИОННЫЕ ОСИ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Инверсионной осью 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en-US" baseline="-25000" dirty="0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называется такая прямая линия, при повороте вокруг которой на некоторый определенный угол с последующим (или предварительным) отражением в центральной точке фигуры, как в центре инверсии, фигура совмещается сама с собой.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85720" y="277813"/>
            <a:ext cx="8401080" cy="5853112"/>
          </a:xfrm>
        </p:spPr>
        <p:txBody>
          <a:bodyPr/>
          <a:lstStyle/>
          <a:p>
            <a:r>
              <a:rPr lang="ru-RU" dirty="0" smtClean="0"/>
              <a:t>Подобный элемент симметрии представляет как бы </a:t>
            </a:r>
            <a:r>
              <a:rPr lang="ru-RU" u="sng" dirty="0" smtClean="0"/>
              <a:t>совокупность простой оси симметрии и центра инверсии</a:t>
            </a:r>
            <a:r>
              <a:rPr lang="ru-RU" dirty="0" smtClean="0"/>
              <a:t>, действующих не порознь, а совместно. </a:t>
            </a:r>
          </a:p>
          <a:p>
            <a:r>
              <a:rPr lang="ru-RU" dirty="0" smtClean="0"/>
              <a:t>Участвуя лишь в качестве составной части инверсионной оси, </a:t>
            </a:r>
            <a:r>
              <a:rPr lang="ru-RU" u="sng" dirty="0" smtClean="0"/>
              <a:t>центр инверсии может не проявляться в виде самостоятельного элемента </a:t>
            </a:r>
            <a:r>
              <a:rPr lang="ru-RU" dirty="0" smtClean="0"/>
              <a:t>симметрии.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39825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/>
              <a:t>3</a:t>
            </a:r>
            <a:r>
              <a:rPr lang="en-US" dirty="0" smtClean="0"/>
              <a:t> = L</a:t>
            </a:r>
            <a:r>
              <a:rPr lang="en-US" baseline="-25000" dirty="0" smtClean="0"/>
              <a:t>i6                      </a:t>
            </a:r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= L</a:t>
            </a:r>
            <a:r>
              <a:rPr lang="en-US" baseline="-25000" dirty="0" smtClean="0"/>
              <a:t>i4              </a:t>
            </a:r>
            <a:endParaRPr lang="ru-RU" baseline="-25000" dirty="0"/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32795" y="1600200"/>
            <a:ext cx="4278409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067402"/>
          </a:xfrm>
        </p:spPr>
        <p:txBody>
          <a:bodyPr/>
          <a:lstStyle/>
          <a:p>
            <a:r>
              <a:rPr lang="ru-RU" sz="2800" dirty="0" smtClean="0"/>
              <a:t>Для кристаллов доказана возможность существования инверсионных осей следующих наименований: </a:t>
            </a:r>
            <a:r>
              <a:rPr lang="en-US" sz="2800" dirty="0" smtClean="0">
                <a:solidFill>
                  <a:srgbClr val="FFFF00"/>
                </a:solidFill>
              </a:rPr>
              <a:t>L</a:t>
            </a:r>
            <a:r>
              <a:rPr lang="en-US" sz="2800" baseline="-25000" dirty="0" smtClean="0">
                <a:solidFill>
                  <a:srgbClr val="FFFF00"/>
                </a:solidFill>
              </a:rPr>
              <a:t>i</a:t>
            </a:r>
            <a:r>
              <a:rPr lang="ru-RU" sz="2800" baseline="-52000" dirty="0" smtClean="0">
                <a:solidFill>
                  <a:srgbClr val="FFFF00"/>
                </a:solidFill>
              </a:rPr>
              <a:t>1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L</a:t>
            </a:r>
            <a:r>
              <a:rPr lang="en-US" sz="2800" baseline="-25000" dirty="0" smtClean="0">
                <a:solidFill>
                  <a:srgbClr val="FFFF00"/>
                </a:solidFill>
              </a:rPr>
              <a:t>i</a:t>
            </a:r>
            <a:r>
              <a:rPr lang="ru-RU" sz="2800" baseline="-52000" dirty="0" smtClean="0">
                <a:solidFill>
                  <a:srgbClr val="FFFF00"/>
                </a:solidFill>
              </a:rPr>
              <a:t>2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L</a:t>
            </a:r>
            <a:r>
              <a:rPr lang="en-US" sz="2800" baseline="-25000" dirty="0" smtClean="0">
                <a:solidFill>
                  <a:srgbClr val="FFFF00"/>
                </a:solidFill>
              </a:rPr>
              <a:t>i</a:t>
            </a:r>
            <a:r>
              <a:rPr lang="ru-RU" sz="2800" baseline="-52000" dirty="0" smtClean="0">
                <a:solidFill>
                  <a:srgbClr val="FFFF00"/>
                </a:solidFill>
              </a:rPr>
              <a:t>3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L</a:t>
            </a:r>
            <a:r>
              <a:rPr lang="en-US" sz="2800" baseline="-25000" dirty="0" smtClean="0">
                <a:solidFill>
                  <a:srgbClr val="FFFF00"/>
                </a:solidFill>
              </a:rPr>
              <a:t>i</a:t>
            </a:r>
            <a:r>
              <a:rPr lang="ru-RU" sz="2800" baseline="-52000" dirty="0" smtClean="0">
                <a:solidFill>
                  <a:srgbClr val="FFFF00"/>
                </a:solidFill>
              </a:rPr>
              <a:t>4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L</a:t>
            </a:r>
            <a:r>
              <a:rPr lang="en-US" sz="2800" baseline="-25000" dirty="0" smtClean="0">
                <a:solidFill>
                  <a:srgbClr val="FFFF00"/>
                </a:solidFill>
              </a:rPr>
              <a:t>i</a:t>
            </a:r>
            <a:r>
              <a:rPr lang="ru-RU" sz="2800" baseline="-52000" dirty="0" smtClean="0">
                <a:solidFill>
                  <a:srgbClr val="FFFF00"/>
                </a:solidFill>
              </a:rPr>
              <a:t>6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357430"/>
            <a:ext cx="885827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2 Взаимодействие элементов симметрии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В кристаллических многогранниках, согласно вышесказанному, возможны лишь следующие элементы симметрии: </a:t>
            </a:r>
            <a:r>
              <a:rPr lang="ru-RU" i="1" dirty="0" smtClean="0"/>
              <a:t>С, Р, </a:t>
            </a:r>
            <a:r>
              <a:rPr lang="en-US" i="1" dirty="0" smtClean="0"/>
              <a:t>L</a:t>
            </a:r>
            <a:r>
              <a:rPr lang="ru-RU" i="1" baseline="-25000" dirty="0" smtClean="0"/>
              <a:t>2</a:t>
            </a:r>
            <a:r>
              <a:rPr lang="ru-RU" i="1" dirty="0" smtClean="0"/>
              <a:t>, </a:t>
            </a:r>
            <a:r>
              <a:rPr lang="en-US" i="1" dirty="0" smtClean="0"/>
              <a:t>L</a:t>
            </a:r>
            <a:r>
              <a:rPr lang="en-US" i="1" baseline="-25000" dirty="0" smtClean="0"/>
              <a:t>3</a:t>
            </a:r>
            <a:r>
              <a:rPr lang="ru-RU" i="1" dirty="0" smtClean="0"/>
              <a:t>, </a:t>
            </a:r>
            <a:r>
              <a:rPr lang="en-US" i="1" dirty="0" smtClean="0"/>
              <a:t>L</a:t>
            </a:r>
            <a:r>
              <a:rPr lang="ru-RU" i="1" baseline="-25000" dirty="0" smtClean="0"/>
              <a:t>4</a:t>
            </a:r>
            <a:r>
              <a:rPr lang="ru-RU" i="1" dirty="0" smtClean="0"/>
              <a:t>, </a:t>
            </a:r>
            <a:r>
              <a:rPr lang="en-US" i="1" dirty="0" smtClean="0"/>
              <a:t>L</a:t>
            </a:r>
            <a:r>
              <a:rPr lang="ru-RU" i="1" baseline="-25000" dirty="0" smtClean="0"/>
              <a:t>6</a:t>
            </a:r>
            <a:r>
              <a:rPr lang="ru-RU" i="1" dirty="0" smtClean="0"/>
              <a:t>, </a:t>
            </a:r>
            <a:r>
              <a:rPr lang="en-US" dirty="0" smtClean="0"/>
              <a:t>L</a:t>
            </a:r>
            <a:r>
              <a:rPr lang="en-US" baseline="-25000" dirty="0" smtClean="0"/>
              <a:t>i</a:t>
            </a:r>
            <a:r>
              <a:rPr lang="ru-RU" baseline="-25000" dirty="0" smtClean="0"/>
              <a:t>4</a:t>
            </a:r>
            <a:r>
              <a:rPr lang="ru-RU" dirty="0" smtClean="0"/>
              <a:t>, </a:t>
            </a:r>
            <a:r>
              <a:rPr lang="en-US" dirty="0" smtClean="0"/>
              <a:t>L</a:t>
            </a:r>
            <a:r>
              <a:rPr lang="en-US" baseline="-25000" dirty="0" smtClean="0"/>
              <a:t>i</a:t>
            </a:r>
            <a:r>
              <a:rPr lang="ru-RU" baseline="-25000" dirty="0" smtClean="0"/>
              <a:t>6.</a:t>
            </a:r>
            <a:endParaRPr lang="ru-RU" dirty="0" smtClean="0"/>
          </a:p>
          <a:p>
            <a:r>
              <a:rPr lang="ru-RU" dirty="0" smtClean="0"/>
              <a:t>Такие элементы встречаются не только поодиночке, но и совместно.</a:t>
            </a:r>
          </a:p>
          <a:p>
            <a:r>
              <a:rPr lang="ru-RU" dirty="0" smtClean="0"/>
              <a:t>Существует ряд теорем, позволяющих строго математически вывести все возможные совокупности элементов симметрии.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77813"/>
            <a:ext cx="8472518" cy="585311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Теорема № 1. </a:t>
            </a:r>
            <a:r>
              <a:rPr lang="ru-RU" dirty="0" smtClean="0"/>
              <a:t>Линия пересечения двух плоскостей симметрии является осью симметрии, причем угол поворота вокруг этой оси вдвое больше угла между плоскостями.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143248"/>
            <a:ext cx="34861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1 Элементы симметрии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8786812" cy="505936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Греческое слово </a:t>
            </a:r>
            <a:r>
              <a:rPr lang="ru-RU" i="1" dirty="0" smtClean="0">
                <a:solidFill>
                  <a:srgbClr val="FFFF00"/>
                </a:solidFill>
              </a:rPr>
              <a:t>«симметрия»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в переводе на русский язык означает </a:t>
            </a:r>
            <a:r>
              <a:rPr lang="ru-RU" dirty="0" smtClean="0">
                <a:solidFill>
                  <a:srgbClr val="FFFF00"/>
                </a:solidFill>
              </a:rPr>
              <a:t>«соразмерность». </a:t>
            </a:r>
          </a:p>
          <a:p>
            <a:pPr>
              <a:defRPr/>
            </a:pPr>
            <a:r>
              <a:rPr lang="ru-RU" dirty="0" smtClean="0"/>
              <a:t>Симметричная фигура должна состоять из </a:t>
            </a:r>
            <a:r>
              <a:rPr lang="ru-RU" i="1" dirty="0" smtClean="0">
                <a:solidFill>
                  <a:srgbClr val="FFFF00"/>
                </a:solidFill>
              </a:rPr>
              <a:t>закономерно повторяющихся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равных частей.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ru-RU" dirty="0" smtClean="0"/>
              <a:t>В основе представления о симметричных фигурах лежит понятие </a:t>
            </a:r>
            <a:r>
              <a:rPr lang="ru-RU" i="1" dirty="0" smtClean="0">
                <a:solidFill>
                  <a:srgbClr val="FFFF00"/>
                </a:solidFill>
              </a:rPr>
              <a:t>о равных частях.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ru-RU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77813"/>
            <a:ext cx="8715436" cy="585311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Теорема № 1 а (обратная). </a:t>
            </a:r>
            <a:r>
              <a:rPr lang="ru-RU" dirty="0" smtClean="0"/>
              <a:t>Поворот вокруг оси симметрии на угол </a:t>
            </a:r>
            <a:r>
              <a:rPr lang="ru-RU" dirty="0" err="1" smtClean="0"/>
              <a:t>α </a:t>
            </a:r>
            <a:r>
              <a:rPr lang="ru-RU" dirty="0" smtClean="0"/>
              <a:t>эквивалентен отражениям в двух плоскостях симметрии, проходящих вдоль оси; угол между плоскостями равен </a:t>
            </a:r>
            <a:r>
              <a:rPr lang="ru-RU" dirty="0" err="1" smtClean="0"/>
              <a:t>α</a:t>
            </a:r>
            <a:r>
              <a:rPr lang="ru-RU" dirty="0" smtClean="0"/>
              <a:t>/2, причем отсчет угла производится в направлении поворота.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786190"/>
            <a:ext cx="34861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1309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Теорема № 2. </a:t>
            </a:r>
            <a:r>
              <a:rPr lang="ru-RU" dirty="0" smtClean="0"/>
              <a:t>Точка пересечения четной оси симметрии с перпендикулярной ей плоскостью симметрии есть центр симметрии.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Теорема № 2 а (обратная). </a:t>
            </a:r>
            <a:r>
              <a:rPr lang="ru-RU" dirty="0" smtClean="0"/>
              <a:t>Если есть четная ось симметрии и на ней центр симметрии, то перпендикулярно этой оси проходит плоскость симметрии.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88"/>
            <a:ext cx="4429156" cy="265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Теорема 2 б (обратная). </a:t>
            </a:r>
            <a:r>
              <a:rPr lang="ru-RU" dirty="0" smtClean="0"/>
              <a:t>Если есть центр симметрии и через него проходит плоскость симметрии, то перпендикулярно этой плоскости через центр проходит четная ось симметрии.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3" y="2928933"/>
            <a:ext cx="6096932" cy="365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42844" y="0"/>
            <a:ext cx="8715436" cy="61309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Теорема № 3. </a:t>
            </a:r>
            <a:r>
              <a:rPr lang="ru-RU" dirty="0" smtClean="0"/>
              <a:t>В присутствии оси симметрии порядка </a:t>
            </a:r>
            <a:r>
              <a:rPr lang="en-US" dirty="0" smtClean="0"/>
              <a:t>n</a:t>
            </a:r>
            <a:r>
              <a:rPr lang="ru-RU" dirty="0" smtClean="0"/>
              <a:t>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n</a:t>
            </a:r>
            <a:r>
              <a:rPr lang="ru-RU" dirty="0" smtClean="0"/>
              <a:t>) и перпендикулярной к ней двойной оси </a:t>
            </a:r>
            <a:r>
              <a:rPr lang="en-US" dirty="0" smtClean="0"/>
              <a:t>L</a:t>
            </a:r>
            <a:r>
              <a:rPr lang="ru-RU" baseline="-25000" dirty="0" smtClean="0"/>
              <a:t>2</a:t>
            </a:r>
            <a:r>
              <a:rPr lang="ru-RU" dirty="0" smtClean="0"/>
              <a:t> имеем всего </a:t>
            </a:r>
            <a:r>
              <a:rPr lang="en-US" dirty="0" smtClean="0"/>
              <a:t>n</a:t>
            </a:r>
            <a:r>
              <a:rPr lang="ru-RU" dirty="0" smtClean="0"/>
              <a:t> таких осей (</a:t>
            </a:r>
            <a:r>
              <a:rPr lang="en-US" dirty="0" err="1" smtClean="0"/>
              <a:t>nL</a:t>
            </a:r>
            <a:r>
              <a:rPr lang="ru-RU" baseline="-25000" dirty="0" smtClean="0"/>
              <a:t>2</a:t>
            </a:r>
            <a:r>
              <a:rPr lang="ru-RU" dirty="0" smtClean="0"/>
              <a:t>):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3116"/>
            <a:ext cx="307183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0236" b="10416"/>
          <a:stretch>
            <a:fillRect/>
          </a:stretch>
        </p:blipFill>
        <p:spPr bwMode="auto">
          <a:xfrm>
            <a:off x="3357554" y="3071809"/>
            <a:ext cx="2643206" cy="360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Теорема № 4. </a:t>
            </a:r>
            <a:r>
              <a:rPr lang="ru-RU" dirty="0" smtClean="0"/>
              <a:t>В присутствии оси симметрии порядка </a:t>
            </a:r>
            <a:r>
              <a:rPr lang="en-US" dirty="0" smtClean="0"/>
              <a:t>n</a:t>
            </a:r>
            <a:r>
              <a:rPr lang="ru-RU" dirty="0" smtClean="0"/>
              <a:t>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n</a:t>
            </a:r>
            <a:r>
              <a:rPr lang="ru-RU" dirty="0" smtClean="0"/>
              <a:t>) и плоскости симметрии Р, проходящей вдоль этой оси, имеем всего </a:t>
            </a:r>
            <a:r>
              <a:rPr lang="en-US" dirty="0" smtClean="0"/>
              <a:t>n</a:t>
            </a:r>
            <a:r>
              <a:rPr lang="ru-RU" dirty="0" smtClean="0"/>
              <a:t> таких плоскостей (</a:t>
            </a:r>
            <a:r>
              <a:rPr lang="en-US" dirty="0" smtClean="0"/>
              <a:t>n</a:t>
            </a:r>
            <a:r>
              <a:rPr lang="ru-RU" dirty="0" smtClean="0"/>
              <a:t>Р):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</a:t>
            </a:r>
            <a:r>
              <a:rPr lang="en-US" baseline="-25000" dirty="0" smtClean="0"/>
              <a:t>6</a:t>
            </a:r>
            <a:r>
              <a:rPr lang="en-US" dirty="0" smtClean="0"/>
              <a:t>6P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00307"/>
            <a:ext cx="2657474" cy="100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age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643314"/>
            <a:ext cx="235745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0"/>
            <a:ext cx="8929718" cy="61309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Теорема № 5 (теорема Эйлера).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При наличии двух пересекающихся осей симметрии присутствует третья ось, равнодействующая им и</a:t>
            </a:r>
            <a:r>
              <a:rPr lang="en-US" dirty="0" smtClean="0"/>
              <a:t> </a:t>
            </a:r>
            <a:r>
              <a:rPr lang="ru-RU" dirty="0" smtClean="0"/>
              <a:t>проходящая через точку их пересечения.</a:t>
            </a:r>
          </a:p>
          <a:p>
            <a:r>
              <a:rPr lang="ru-RU" sz="2800" dirty="0" smtClean="0"/>
              <a:t>Взаимодействие двух осей симметрии n-го порядка, поворотных или инверсионных, приводит к возникновению проходящей через точку их пересечения третьей оси симметрии. При этом результирующая ось окажется поворотной, если исходными будут две одинаковые оси (обе поворотные или обе инверсионные), и инверсионной, если исходные оси будут разного типа.</a:t>
            </a:r>
            <a:endParaRPr lang="ru-RU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130925"/>
          </a:xfrm>
        </p:spPr>
        <p:txBody>
          <a:bodyPr/>
          <a:lstStyle/>
          <a:p>
            <a:r>
              <a:rPr lang="ru-RU" dirty="0" smtClean="0"/>
              <a:t>Произведение двух поворотов вокруг двух пересекающихся осей симметрии эквивалентно поворота вокруг третьей оси, проходящей через точку пересечения первых двух, </a:t>
            </a:r>
            <a:r>
              <a:rPr lang="ru-RU" dirty="0" err="1" smtClean="0"/>
              <a:t>т.e</a:t>
            </a:r>
            <a:r>
              <a:rPr lang="ru-RU" dirty="0" smtClean="0"/>
              <a:t>. два вращения порождают третье, эквивалентное им</a:t>
            </a:r>
            <a:r>
              <a:rPr lang="en-US" dirty="0" smtClean="0"/>
              <a:t>.</a:t>
            </a:r>
          </a:p>
          <a:p>
            <a:r>
              <a:rPr lang="ru-RU" sz="2800" dirty="0" smtClean="0"/>
              <a:t>два поворота против </a:t>
            </a:r>
            <a:endParaRPr lang="en-US" sz="2800" dirty="0" smtClean="0"/>
          </a:p>
          <a:p>
            <a:r>
              <a:rPr lang="ru-RU" sz="2800" dirty="0" smtClean="0"/>
              <a:t>часовой стрелки вокруг </a:t>
            </a:r>
            <a:endParaRPr lang="en-US" sz="2800" dirty="0" smtClean="0"/>
          </a:p>
          <a:p>
            <a:r>
              <a:rPr lang="ru-RU" sz="2800" dirty="0" smtClean="0"/>
              <a:t>рядовых осей А и В </a:t>
            </a:r>
            <a:endParaRPr lang="en-US" sz="2800" dirty="0" smtClean="0"/>
          </a:p>
          <a:p>
            <a:r>
              <a:rPr lang="ru-RU" sz="2800" dirty="0" smtClean="0"/>
              <a:t>можно заменить </a:t>
            </a:r>
            <a:endParaRPr lang="en-US" sz="2800" dirty="0" smtClean="0"/>
          </a:p>
          <a:p>
            <a:r>
              <a:rPr lang="ru-RU" sz="2800" dirty="0" smtClean="0"/>
              <a:t>поворотом в том же </a:t>
            </a:r>
            <a:endParaRPr lang="en-US" sz="2800" dirty="0" smtClean="0"/>
          </a:p>
          <a:p>
            <a:r>
              <a:rPr lang="ru-RU" sz="2800" dirty="0" smtClean="0"/>
              <a:t>направлении вокруг третьей </a:t>
            </a:r>
            <a:endParaRPr lang="en-US" sz="2800" dirty="0" smtClean="0"/>
          </a:p>
          <a:p>
            <a:r>
              <a:rPr lang="ru-RU" sz="2800" dirty="0" smtClean="0"/>
              <a:t>оси </a:t>
            </a:r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5122" name="Picture 2" descr="http://nashaucheba.ru/docs/28/27633/conv_1/file1_html_7a42c3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3 Единичные направления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Единственное, не повторяющееся в кристалле направление называется </a:t>
            </a:r>
            <a:r>
              <a:rPr lang="ru-RU" dirty="0" smtClean="0">
                <a:solidFill>
                  <a:srgbClr val="FFFF00"/>
                </a:solidFill>
              </a:rPr>
              <a:t>единичным. </a:t>
            </a:r>
          </a:p>
          <a:p>
            <a:r>
              <a:rPr lang="ru-RU" dirty="0" smtClean="0"/>
              <a:t>Повторяющиеся в кристалле направления, связанные элементами симметрии, называются </a:t>
            </a:r>
            <a:r>
              <a:rPr lang="ru-RU" dirty="0" smtClean="0">
                <a:solidFill>
                  <a:srgbClr val="FFFF00"/>
                </a:solidFill>
              </a:rPr>
              <a:t>симметрично-равными.</a:t>
            </a:r>
          </a:p>
          <a:p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/>
              <a:t>6</a:t>
            </a:r>
            <a:r>
              <a:rPr lang="en-US" dirty="0" smtClean="0"/>
              <a:t>6P                        </a:t>
            </a:r>
            <a:r>
              <a:rPr lang="ru-RU" i="1" dirty="0" smtClean="0"/>
              <a:t>3</a:t>
            </a:r>
            <a:r>
              <a:rPr lang="en-US" i="1" dirty="0" smtClean="0"/>
              <a:t>L</a:t>
            </a:r>
            <a:r>
              <a:rPr lang="ru-RU" baseline="-25000" dirty="0" smtClean="0"/>
              <a:t>4</a:t>
            </a:r>
            <a:r>
              <a:rPr lang="ru-RU" i="1" dirty="0" smtClean="0"/>
              <a:t>4</a:t>
            </a:r>
            <a:r>
              <a:rPr lang="en-US" i="1" dirty="0" smtClean="0"/>
              <a:t>L</a:t>
            </a:r>
            <a:r>
              <a:rPr lang="ru-RU" baseline="-25000" dirty="0" smtClean="0"/>
              <a:t>3</a:t>
            </a:r>
            <a:r>
              <a:rPr lang="ru-RU" i="1" dirty="0" smtClean="0"/>
              <a:t>6</a:t>
            </a:r>
            <a:r>
              <a:rPr lang="en-US" i="1" dirty="0" smtClean="0"/>
              <a:t>L</a:t>
            </a:r>
            <a:r>
              <a:rPr lang="ru-RU" baseline="-25000" dirty="0" smtClean="0"/>
              <a:t>2</a:t>
            </a:r>
            <a:r>
              <a:rPr lang="ru-RU" i="1" dirty="0" smtClean="0"/>
              <a:t>9</a:t>
            </a:r>
            <a:r>
              <a:rPr lang="en-US" i="1" dirty="0" smtClean="0"/>
              <a:t>PC</a:t>
            </a:r>
            <a:endParaRPr lang="ru-RU" dirty="0"/>
          </a:p>
        </p:txBody>
      </p:sp>
      <p:pic>
        <p:nvPicPr>
          <p:cNvPr id="3" name="Рисунок 2" descr="image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2714644" cy="3500462"/>
          </a:xfrm>
          <a:prstGeom prst="rect">
            <a:avLst/>
          </a:prstGeom>
          <a:noFill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714488"/>
            <a:ext cx="4896081" cy="20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Картинки по запросу единичные направления в кристалле"/>
          <p:cNvPicPr>
            <a:picLocks noChangeAspect="1" noChangeArrowheads="1"/>
          </p:cNvPicPr>
          <p:nvPr/>
        </p:nvPicPr>
        <p:blipFill>
          <a:blip r:embed="rId2"/>
          <a:srcRect l="3662" t="24706" r="4052"/>
          <a:stretch>
            <a:fillRect/>
          </a:stretch>
        </p:blipFill>
        <p:spPr bwMode="auto">
          <a:xfrm>
            <a:off x="0" y="785794"/>
            <a:ext cx="9001188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0"/>
            <a:ext cx="9001125" cy="602138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Две фигуры (две равные части одной фигуры)  называются взаимно равными</a:t>
            </a:r>
            <a:r>
              <a:rPr lang="ru-RU" dirty="0" smtClean="0"/>
              <a:t>, если для каждой точки одной фигуры имеется соответственная точка другой фигуры, причем расстояние между любыми двумя точками одной фигуры равно расстоянию между двумя соответственными точками другой.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кристаллографии равными считаются не только такие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совместимо-равные фигуры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 также и фигуры, относящиеся друг к другу как предмет и его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зеркальное отражение .</a:t>
            </a:r>
            <a:endParaRPr lang="ru-RU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7346" name="Picture 2" descr="Практическое занятие 2. Понятие о единичных и симметрично-равных направлениях"/>
          <p:cNvPicPr>
            <a:picLocks noChangeAspect="1" noChangeArrowheads="1"/>
          </p:cNvPicPr>
          <p:nvPr/>
        </p:nvPicPr>
        <p:blipFill>
          <a:blip r:embed="rId2"/>
          <a:srcRect l="5127" t="22751" r="3320"/>
          <a:stretch>
            <a:fillRect/>
          </a:stretch>
        </p:blipFill>
        <p:spPr bwMode="auto">
          <a:xfrm>
            <a:off x="0" y="428604"/>
            <a:ext cx="892975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Практическое занятие 2. Категории и сингонии"/>
          <p:cNvPicPr>
            <a:picLocks noChangeAspect="1" noChangeArrowheads="1"/>
          </p:cNvPicPr>
          <p:nvPr/>
        </p:nvPicPr>
        <p:blipFill>
          <a:blip r:embed="rId2"/>
          <a:srcRect l="4394" t="23468" r="4052"/>
          <a:stretch>
            <a:fillRect/>
          </a:stretch>
        </p:blipFill>
        <p:spPr bwMode="auto">
          <a:xfrm>
            <a:off x="0" y="571480"/>
            <a:ext cx="8929750" cy="5591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 descr="Практическое занятие 2. Категории и сингонии"/>
          <p:cNvPicPr>
            <a:picLocks noChangeAspect="1" noChangeArrowheads="1"/>
          </p:cNvPicPr>
          <p:nvPr/>
        </p:nvPicPr>
        <p:blipFill>
          <a:blip r:embed="rId2"/>
          <a:srcRect t="20535" r="6250"/>
          <a:stretch>
            <a:fillRect/>
          </a:stretch>
        </p:blipFill>
        <p:spPr bwMode="auto">
          <a:xfrm>
            <a:off x="0" y="857232"/>
            <a:ext cx="9144000" cy="5805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18" name="Picture 2" descr="Практическое занятие 2. Категории и сингонии"/>
          <p:cNvPicPr>
            <a:picLocks noChangeAspect="1" noChangeArrowheads="1"/>
          </p:cNvPicPr>
          <p:nvPr/>
        </p:nvPicPr>
        <p:blipFill>
          <a:blip r:embed="rId2"/>
          <a:srcRect t="20925"/>
          <a:stretch>
            <a:fillRect/>
          </a:stretch>
        </p:blipFill>
        <p:spPr bwMode="auto">
          <a:xfrm>
            <a:off x="0" y="1071546"/>
            <a:ext cx="9144000" cy="5415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Практическое занятие 2. Категории и сингонии"/>
          <p:cNvPicPr>
            <a:picLocks noChangeAspect="1" noChangeArrowheads="1"/>
          </p:cNvPicPr>
          <p:nvPr/>
        </p:nvPicPr>
        <p:blipFill>
          <a:blip r:embed="rId2"/>
          <a:srcRect t="20535"/>
          <a:stretch>
            <a:fillRect/>
          </a:stretch>
        </p:blipFill>
        <p:spPr bwMode="auto">
          <a:xfrm>
            <a:off x="1" y="1142984"/>
            <a:ext cx="9153496" cy="544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42852"/>
            <a:ext cx="8858281" cy="652623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Элементами симметрии </a:t>
            </a:r>
            <a:r>
              <a:rPr lang="ru-RU" dirty="0" smtClean="0"/>
              <a:t>называются вспомогательные геометрические образы (точки, прямые, плоскости), с помощью которых обнаруживается симметрия фигур.</a:t>
            </a:r>
          </a:p>
          <a:p>
            <a:r>
              <a:rPr lang="ru-RU" dirty="0" smtClean="0"/>
              <a:t>Примерами упомянутых элементов являются: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центр инверсии,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оси симметрии,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плоскости симметрии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0" y="0"/>
            <a:ext cx="9144000" cy="6138840"/>
          </a:xfrm>
        </p:spPr>
        <p:txBody>
          <a:bodyPr/>
          <a:lstStyle/>
          <a:p>
            <a:r>
              <a:rPr lang="ru-RU" sz="2800" dirty="0" smtClean="0"/>
              <a:t>Простейший элемент симметрии представляет собой точка внутри фигуры — </a:t>
            </a:r>
            <a:r>
              <a:rPr lang="ru-RU" sz="2800" i="1" dirty="0" smtClean="0">
                <a:solidFill>
                  <a:srgbClr val="FFFF00"/>
                </a:solidFill>
              </a:rPr>
              <a:t>центр инверсии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/>
              <a:t>(центр инверсии обозначается буквой </a:t>
            </a:r>
            <a:r>
              <a:rPr lang="ru-RU" sz="2800" i="1" dirty="0" smtClean="0"/>
              <a:t>С)</a:t>
            </a:r>
            <a:r>
              <a:rPr lang="ru-RU" sz="2800" dirty="0" smtClean="0"/>
              <a:t>.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Центром инверсии </a:t>
            </a:r>
            <a:r>
              <a:rPr lang="ru-RU" sz="2800" dirty="0" smtClean="0"/>
              <a:t>называется особая точка внутри фигуры, характеризующаяся тем, что любая проведенная через нее прямая по обе стороны от нее и на равных расстояниях встречает одинаковые (соответственные) точки фигуры.</a:t>
            </a:r>
          </a:p>
          <a:p>
            <a:endParaRPr lang="ru-RU" sz="2800" dirty="0"/>
          </a:p>
        </p:txBody>
      </p:sp>
      <p:pic>
        <p:nvPicPr>
          <p:cNvPr id="4" name="Рисунок 3" descr="image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14752"/>
            <a:ext cx="7143800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77813"/>
            <a:ext cx="8686800" cy="5853112"/>
          </a:xfrm>
        </p:spPr>
        <p:txBody>
          <a:bodyPr/>
          <a:lstStyle/>
          <a:p>
            <a:r>
              <a:rPr lang="ru-RU" sz="3000" dirty="0" smtClean="0"/>
              <a:t>Практически </a:t>
            </a:r>
            <a:r>
              <a:rPr lang="ru-RU" sz="3000" dirty="0" smtClean="0">
                <a:solidFill>
                  <a:srgbClr val="FFFF00"/>
                </a:solidFill>
              </a:rPr>
              <a:t>важное правило</a:t>
            </a:r>
            <a:r>
              <a:rPr lang="ru-RU" sz="3000" dirty="0" smtClean="0"/>
              <a:t>: при наличии центра инверсии каждой грани отвечает другая грань, равная и параллельная (обратно параллельная) первой.</a:t>
            </a:r>
          </a:p>
          <a:p>
            <a:r>
              <a:rPr lang="ru-RU" sz="3000" dirty="0" smtClean="0"/>
              <a:t>Треугольники </a:t>
            </a:r>
            <a:r>
              <a:rPr lang="en-US" sz="3000" i="1" dirty="0" smtClean="0"/>
              <a:t>ABD</a:t>
            </a:r>
            <a:r>
              <a:rPr lang="en-US" sz="3000" dirty="0" smtClean="0"/>
              <a:t> </a:t>
            </a:r>
            <a:r>
              <a:rPr lang="ru-RU" sz="3000" dirty="0" smtClean="0"/>
              <a:t>и </a:t>
            </a:r>
            <a:r>
              <a:rPr lang="en-US" sz="3000" i="1" dirty="0" smtClean="0"/>
              <a:t>A</a:t>
            </a:r>
            <a:r>
              <a:rPr lang="ru-RU" sz="3000" i="1" baseline="-25000" dirty="0" smtClean="0"/>
              <a:t>1</a:t>
            </a:r>
            <a:r>
              <a:rPr lang="en-US" sz="3000" i="1" dirty="0" smtClean="0"/>
              <a:t>B</a:t>
            </a:r>
            <a:r>
              <a:rPr lang="ru-RU" sz="3000" i="1" baseline="-25000" dirty="0" smtClean="0"/>
              <a:t>1</a:t>
            </a:r>
            <a:r>
              <a:rPr lang="en-US" sz="3000" i="1" dirty="0" smtClean="0"/>
              <a:t>D</a:t>
            </a:r>
            <a:r>
              <a:rPr lang="ru-RU" sz="3000" i="1" baseline="-25000" dirty="0" smtClean="0"/>
              <a:t>1</a:t>
            </a:r>
            <a:r>
              <a:rPr lang="ru-RU" sz="3000" i="1" dirty="0" smtClean="0"/>
              <a:t> </a:t>
            </a:r>
          </a:p>
          <a:p>
            <a:r>
              <a:rPr lang="ru-RU" sz="3000" dirty="0" smtClean="0"/>
              <a:t>связаны центром инверсии </a:t>
            </a:r>
            <a:r>
              <a:rPr lang="ru-RU" sz="3000" i="1" dirty="0" smtClean="0"/>
              <a:t>С.</a:t>
            </a:r>
            <a:r>
              <a:rPr lang="ru-RU" sz="3000" dirty="0" smtClean="0"/>
              <a:t> </a:t>
            </a:r>
          </a:p>
          <a:p>
            <a:r>
              <a:rPr lang="ru-RU" sz="3000" dirty="0" smtClean="0"/>
              <a:t>Плоскости </a:t>
            </a:r>
            <a:r>
              <a:rPr lang="en-US" sz="3000" i="1" dirty="0" smtClean="0"/>
              <a:t>ABD</a:t>
            </a:r>
            <a:r>
              <a:rPr lang="en-US" sz="3000" dirty="0" smtClean="0"/>
              <a:t> </a:t>
            </a:r>
            <a:r>
              <a:rPr lang="ru-RU" sz="3000" dirty="0" smtClean="0"/>
              <a:t>и </a:t>
            </a:r>
            <a:r>
              <a:rPr lang="en-US" sz="3000" i="1" dirty="0" smtClean="0"/>
              <a:t>A</a:t>
            </a:r>
            <a:r>
              <a:rPr lang="ru-RU" sz="3000" i="1" baseline="-25000" dirty="0" smtClean="0"/>
              <a:t>1</a:t>
            </a:r>
            <a:r>
              <a:rPr lang="en-US" sz="3000" i="1" dirty="0" smtClean="0"/>
              <a:t>B</a:t>
            </a:r>
            <a:r>
              <a:rPr lang="ru-RU" sz="3000" i="1" baseline="-25000" dirty="0" smtClean="0"/>
              <a:t>1</a:t>
            </a:r>
            <a:r>
              <a:rPr lang="en-US" sz="3000" i="1" dirty="0" smtClean="0"/>
              <a:t>D</a:t>
            </a:r>
            <a:r>
              <a:rPr lang="ru-RU" sz="3000" i="1" baseline="-25000" dirty="0" smtClean="0"/>
              <a:t>1</a:t>
            </a:r>
            <a:r>
              <a:rPr lang="ru-RU" sz="3000" dirty="0" smtClean="0"/>
              <a:t> </a:t>
            </a:r>
          </a:p>
          <a:p>
            <a:r>
              <a:rPr lang="ru-RU" sz="3000" dirty="0" smtClean="0"/>
              <a:t>взаимно параллельны. Вместе с</a:t>
            </a:r>
          </a:p>
          <a:p>
            <a:r>
              <a:rPr lang="ru-RU" sz="3000" dirty="0" smtClean="0"/>
              <a:t> тем все стороны одного </a:t>
            </a:r>
          </a:p>
          <a:p>
            <a:r>
              <a:rPr lang="ru-RU" sz="3000" dirty="0" smtClean="0"/>
              <a:t>треугольника по сравнению с </a:t>
            </a:r>
          </a:p>
          <a:p>
            <a:r>
              <a:rPr lang="ru-RU" sz="3000" dirty="0" smtClean="0"/>
              <a:t>соответственными сторонами </a:t>
            </a:r>
          </a:p>
          <a:p>
            <a:r>
              <a:rPr lang="ru-RU" sz="3000" dirty="0" smtClean="0"/>
              <a:t>другого направлены обратно.</a:t>
            </a:r>
          </a:p>
          <a:p>
            <a:endParaRPr lang="ru-RU" sz="3000" dirty="0" smtClean="0"/>
          </a:p>
          <a:p>
            <a:endParaRPr lang="ru-RU" sz="3000" baseline="-25000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093" y="2319335"/>
            <a:ext cx="2987907" cy="45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7686" y="214313"/>
            <a:ext cx="4786314" cy="6143625"/>
          </a:xfrm>
        </p:spPr>
        <p:txBody>
          <a:bodyPr/>
          <a:lstStyle/>
          <a:p>
            <a:r>
              <a:rPr lang="ru-RU" dirty="0" smtClean="0"/>
              <a:t>В конечных фигурах центр инверсии, всегда </a:t>
            </a:r>
            <a:r>
              <a:rPr lang="ru-RU" dirty="0" smtClean="0">
                <a:solidFill>
                  <a:srgbClr val="FFFF00"/>
                </a:solidFill>
              </a:rPr>
              <a:t>совпадающий с центром тяжести</a:t>
            </a:r>
            <a:r>
              <a:rPr lang="ru-RU" dirty="0" smtClean="0"/>
              <a:t>, встречается лишь </a:t>
            </a:r>
            <a:r>
              <a:rPr lang="ru-RU" u="sng" dirty="0" smtClean="0"/>
              <a:t>в единственном числе</a:t>
            </a:r>
            <a:r>
              <a:rPr lang="ru-RU" dirty="0" smtClean="0"/>
              <a:t>.</a:t>
            </a:r>
          </a:p>
          <a:p>
            <a:endParaRPr lang="ru-RU" b="1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193" cy="595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286124"/>
            <a:ext cx="5177564" cy="25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06649"/>
            <a:ext cx="7934354" cy="583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4237</TotalTime>
  <Words>1124</Words>
  <Application>Microsoft Office PowerPoint</Application>
  <PresentationFormat>Экран (4:3)</PresentationFormat>
  <Paragraphs>110</Paragraphs>
  <Slides>44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Занавес</vt:lpstr>
      <vt:lpstr>Дисциплина: Кристаллография</vt:lpstr>
      <vt:lpstr>Тема 4. Элементы симметрии кристаллов </vt:lpstr>
      <vt:lpstr> 1 Элементы симметрии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 пирамиде шестерная ось L6 плоскостей симметрии 6Р L66P</vt:lpstr>
      <vt:lpstr>3L44L36L29PC</vt:lpstr>
      <vt:lpstr>Слайд 24</vt:lpstr>
      <vt:lpstr>Слайд 25</vt:lpstr>
      <vt:lpstr>L3 = Li6                      L2= Li4             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менеджмента</dc:title>
  <dc:creator>user</dc:creator>
  <cp:lastModifiedBy>Ольга</cp:lastModifiedBy>
  <cp:revision>127</cp:revision>
  <dcterms:created xsi:type="dcterms:W3CDTF">2007-03-01T14:15:52Z</dcterms:created>
  <dcterms:modified xsi:type="dcterms:W3CDTF">2018-05-16T15:08:37Z</dcterms:modified>
</cp:coreProperties>
</file>