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sldIdLst>
    <p:sldId id="387" r:id="rId2"/>
    <p:sldId id="256" r:id="rId3"/>
    <p:sldId id="300" r:id="rId4"/>
    <p:sldId id="280" r:id="rId5"/>
    <p:sldId id="296" r:id="rId6"/>
    <p:sldId id="258" r:id="rId7"/>
    <p:sldId id="343" r:id="rId8"/>
    <p:sldId id="281" r:id="rId9"/>
    <p:sldId id="366" r:id="rId10"/>
    <p:sldId id="261" r:id="rId11"/>
    <p:sldId id="262" r:id="rId12"/>
    <p:sldId id="333" r:id="rId13"/>
    <p:sldId id="373" r:id="rId14"/>
    <p:sldId id="263" r:id="rId15"/>
    <p:sldId id="334" r:id="rId16"/>
    <p:sldId id="335" r:id="rId17"/>
    <p:sldId id="382" r:id="rId18"/>
    <p:sldId id="380" r:id="rId19"/>
    <p:sldId id="386" r:id="rId20"/>
    <p:sldId id="379" r:id="rId21"/>
    <p:sldId id="385" r:id="rId22"/>
    <p:sldId id="378" r:id="rId23"/>
    <p:sldId id="381" r:id="rId24"/>
    <p:sldId id="367" r:id="rId25"/>
    <p:sldId id="347" r:id="rId26"/>
    <p:sldId id="336" r:id="rId27"/>
    <p:sldId id="337" r:id="rId28"/>
    <p:sldId id="364" r:id="rId29"/>
    <p:sldId id="374" r:id="rId30"/>
    <p:sldId id="365" r:id="rId31"/>
    <p:sldId id="338" r:id="rId32"/>
    <p:sldId id="375" r:id="rId33"/>
    <p:sldId id="376" r:id="rId34"/>
    <p:sldId id="383" r:id="rId35"/>
    <p:sldId id="384" r:id="rId36"/>
    <p:sldId id="340" r:id="rId37"/>
    <p:sldId id="341" r:id="rId38"/>
    <p:sldId id="348" r:id="rId39"/>
    <p:sldId id="349" r:id="rId40"/>
    <p:sldId id="351" r:id="rId41"/>
    <p:sldId id="369" r:id="rId42"/>
    <p:sldId id="353" r:id="rId43"/>
    <p:sldId id="370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96D93A-A648-4952-AE08-30DE5997A0D4}" type="datetimeFigureOut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51E779-D931-4E6B-8A1D-A965D0A06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19EF4-3C2E-4CDF-B0C7-5647EAB448F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D421B6-552A-41F8-83EC-77A3741DB1E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E779-D931-4E6B-8A1D-A965D0A06C0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E779-D931-4E6B-8A1D-A965D0A06C0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E779-D931-4E6B-8A1D-A965D0A06C0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1E779-D931-4E6B-8A1D-A965D0A06C0F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2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9CC1-10E7-4A7D-BAEF-E21DCC6D0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B33F-603B-4E5B-BB48-768A3366C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C197-158F-470D-A122-385ACEDC1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80A6-7E17-409A-8058-893C31F6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50F4-5299-48D4-9954-F29E6DA5B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13C7-911D-4228-9F0B-87E4D503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7FEB-F3BE-486D-A43A-3BCD578E3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8872-D896-4692-931D-CDBC9871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61E3-67A7-49D3-93C8-330AC91D6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3637-11AE-4A60-9B6C-25B068BC1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FD5C-2753-4000-8A4C-ABEF222CE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AA6D-783B-44B6-9E21-BA23BE4A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2BBB-666B-4CED-92B8-EF00894E8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E0EC7B8-8848-466C-AAF5-5F3D60CB9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0%D0%B2%D0%B8%D0%BB%D1%8C%D0%BD%D1%8B%D0%B9_%D0%BF%D1%8F%D1%82%D0%B8%D1%83%D0%B3%D0%BE%D0%BB%D1%8C%D0%BD%D0%B8%D0%B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hyperlink" Target="https://ru.wikipedia.org/wiki/%D0%A2%D1%80%D0%B5%D1%83%D0%B3%D0%BE%D0%BB%D1%8C%D0%BD%D0%B8%D0%B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8%D0%BC%D0%BC%D0%B5%D1%82%D1%80%D0%B8%D1%8F" TargetMode="External"/><Relationship Id="rId2" Type="http://schemas.openxmlformats.org/officeDocument/2006/relationships/hyperlink" Target="https://ru.wikipedia.org/wiki/%D0%9F%D0%B0%D1%80%D0%B0%D0%BB%D0%BB%D0%B5%D0%BB%D0%B5%D0%BF%D0%B8%D0%BF%D0%B5%D0%B4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ru.wikipedia.org/wiki/%D0%AD%D0%BB%D0%B5%D0%BC%D0%B5%D0%BD%D1%82%D0%B0%D1%80%D0%BD%D0%B0%D1%8F_%D1%8F%D1%87%D0%B5%D0%B9%D0%BA%D0%B0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encyclopaedia.bid/%D0%B2%D0%B8%D0%BA%D0%B8%D0%BF%D0%B5%D0%B4%D0%B8%D1%8F/%D0%AD%D0%BB%D0%B5%D0%BC%D0%B5%D0%BD%D1%82%D0%B0%D1%80%D0%BD%D0%B0%D1%8F_%D1%8F%D1%87%D0%B5%D0%B9%D0%BA%D0%B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85992"/>
            <a:ext cx="8229600" cy="135732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Дисциплина:</a:t>
            </a:r>
            <a:br>
              <a:rPr lang="ru-RU" b="1" dirty="0" smtClean="0"/>
            </a:br>
            <a:r>
              <a:rPr lang="ru-RU" b="1" u="sng" dirty="0" smtClean="0">
                <a:solidFill>
                  <a:srgbClr val="FFFF00"/>
                </a:solidFill>
              </a:rPr>
              <a:t>Кристаллография</a:t>
            </a:r>
            <a:endParaRPr lang="be-BY" b="1" u="sng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37062"/>
            <a:ext cx="9144000" cy="199233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>
                <a:solidFill>
                  <a:schemeClr val="tx2"/>
                </a:solidFill>
              </a:rPr>
              <a:t>к.т.н., доцент         </a:t>
            </a:r>
            <a:r>
              <a:rPr lang="ru-RU" dirty="0" smtClean="0">
                <a:solidFill>
                  <a:srgbClr val="FFFF00"/>
                </a:solidFill>
              </a:rPr>
              <a:t>Меженная Ольга </a:t>
            </a:r>
            <a:r>
              <a:rPr lang="ru-RU" dirty="0" smtClean="0">
                <a:solidFill>
                  <a:srgbClr val="FFFF00"/>
                </a:solidFill>
              </a:rPr>
              <a:t>Борисовна</a:t>
            </a:r>
          </a:p>
          <a:p>
            <a:pPr algn="l" eaLnBrk="1" hangingPunct="1"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dirty="0" smtClean="0"/>
              <a:t>Гомель 2018</a:t>
            </a:r>
            <a:endParaRPr lang="be-BY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Учреждение образования </a:t>
            </a:r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«Гомельский государственный университет имени Франциска Скорины»</a:t>
            </a:r>
            <a:endParaRPr lang="ru-RU" altLang="ru-RU" sz="2400" dirty="0" smtClean="0"/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sz="2400" dirty="0" smtClean="0"/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Кафедра геологии и географии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613" cy="5327650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6. К исходному единичному направлению присоединяем возможные сочетания элементов симметрии.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ru-RU" sz="2800" dirty="0" smtClean="0"/>
              <a:t>Полученные пять новых видов симметрии называются </a:t>
            </a:r>
            <a:r>
              <a:rPr lang="ru-RU" sz="2800" dirty="0" smtClean="0">
                <a:solidFill>
                  <a:srgbClr val="FFFF00"/>
                </a:solidFill>
              </a:rPr>
              <a:t>планаксиальными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48577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30725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7. Единичное направление совмещено с единственной инверсионной осью </a:t>
            </a:r>
            <a:r>
              <a:rPr lang="en-US" sz="2800" dirty="0" smtClean="0">
                <a:solidFill>
                  <a:srgbClr val="FFFF00"/>
                </a:solidFill>
              </a:rPr>
              <a:t>L</a:t>
            </a:r>
            <a:r>
              <a:rPr lang="en-US" sz="2800" baseline="-25000" dirty="0" smtClean="0">
                <a:solidFill>
                  <a:srgbClr val="FFFF00"/>
                </a:solidFill>
              </a:rPr>
              <a:t>in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ru-RU" sz="2800" i="1" dirty="0" smtClean="0"/>
              <a:t>Новые виды симметрии</a:t>
            </a:r>
          </a:p>
          <a:p>
            <a:endParaRPr lang="ru-RU" sz="2800" dirty="0" smtClean="0"/>
          </a:p>
          <a:p>
            <a:r>
              <a:rPr lang="ru-RU" sz="2800" dirty="0" smtClean="0"/>
              <a:t>Полученные виды симметрии носят название </a:t>
            </a:r>
            <a:r>
              <a:rPr lang="ru-RU" sz="2800" dirty="0" err="1" smtClean="0">
                <a:solidFill>
                  <a:srgbClr val="FFFF00"/>
                </a:solidFill>
              </a:rPr>
              <a:t>инверсионно-примитивных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77153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38576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FFFF00"/>
                </a:solidFill>
              </a:rPr>
              <a:t>8. К исходному единичному направлению, совпадающему с инверсионной осью </a:t>
            </a:r>
            <a:r>
              <a:rPr lang="ru-RU" dirty="0" err="1" smtClean="0">
                <a:solidFill>
                  <a:srgbClr val="FFFF00"/>
                </a:solidFill>
              </a:rPr>
              <a:t>L</a:t>
            </a:r>
            <a:r>
              <a:rPr lang="ru-RU" baseline="-25000" dirty="0" err="1" smtClean="0">
                <a:solidFill>
                  <a:srgbClr val="FFFF00"/>
                </a:solidFill>
              </a:rPr>
              <a:t>in</a:t>
            </a:r>
            <a:r>
              <a:rPr lang="ru-RU" dirty="0" smtClean="0">
                <a:solidFill>
                  <a:srgbClr val="FFFF00"/>
                </a:solidFill>
              </a:rPr>
              <a:t>, присоединяем плоскость симметрии Р, идущую вдоль него.</a:t>
            </a:r>
          </a:p>
          <a:p>
            <a:r>
              <a:rPr lang="ru-RU" dirty="0" smtClean="0"/>
              <a:t>При этом получаются два новых вида симметрии, называющихся </a:t>
            </a:r>
            <a:r>
              <a:rPr lang="ru-RU" i="1" dirty="0" err="1" smtClean="0">
                <a:solidFill>
                  <a:srgbClr val="FFFF00"/>
                </a:solidFill>
              </a:rPr>
              <a:t>иверсионно-планальными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857628"/>
            <a:ext cx="50720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r>
              <a:rPr lang="ru-RU" sz="2800" dirty="0" smtClean="0"/>
              <a:t>Международные символы (формулы) видов симметрии с единственным элементом симметрии не требуют пояснений: они попросту совпадают с обозначениями данного элемента симметрии </a:t>
            </a:r>
          </a:p>
          <a:p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2153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45307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01787" y="-1134289"/>
            <a:ext cx="5940425" cy="912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214282" y="277813"/>
            <a:ext cx="8929718" cy="5853112"/>
          </a:xfrm>
        </p:spPr>
        <p:txBody>
          <a:bodyPr/>
          <a:lstStyle/>
          <a:p>
            <a:r>
              <a:rPr lang="ru-RU" dirty="0" smtClean="0"/>
              <a:t>В результате для кристаллов с единичными направлениями насчитываем всего 27 видов симметрии.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Б. Виды симметрии кристаллов без единичных направлений.</a:t>
            </a:r>
          </a:p>
          <a:p>
            <a:r>
              <a:rPr lang="ru-RU" dirty="0" smtClean="0"/>
              <a:t>Совокупности осей симметрии отвечают здесь таким комбинациям, которые наблюдаются на правильных многогранниках.</a:t>
            </a:r>
          </a:p>
          <a:p>
            <a:r>
              <a:rPr lang="ru-RU" dirty="0" smtClean="0"/>
              <a:t>К ним принадлежат: </a:t>
            </a:r>
          </a:p>
          <a:p>
            <a:r>
              <a:rPr lang="ru-RU" dirty="0" smtClean="0"/>
              <a:t>тетраэдр, ограниченный четырьмя правильными треугольниками, </a:t>
            </a:r>
          </a:p>
          <a:p>
            <a:r>
              <a:rPr lang="ru-RU" dirty="0" smtClean="0"/>
              <a:t>куб — шестью квадратами, </a:t>
            </a:r>
          </a:p>
          <a:p>
            <a:r>
              <a:rPr lang="ru-RU" dirty="0" smtClean="0"/>
              <a:t>октаэдр— восемью треугольниками.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4" name="Picture 4" descr="Картинки по запросу куб фиг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786190"/>
            <a:ext cx="1369323" cy="1376346"/>
          </a:xfrm>
          <a:prstGeom prst="rect">
            <a:avLst/>
          </a:prstGeom>
          <a:noFill/>
        </p:spPr>
      </p:pic>
      <p:pic>
        <p:nvPicPr>
          <p:cNvPr id="25606" name="Picture 6" descr="Картинки по запрос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357826"/>
            <a:ext cx="1214422" cy="1214422"/>
          </a:xfrm>
          <a:prstGeom prst="rect">
            <a:avLst/>
          </a:prstGeom>
          <a:noFill/>
        </p:spPr>
      </p:pic>
      <p:pic>
        <p:nvPicPr>
          <p:cNvPr id="25608" name="Picture 8" descr="Картинки по запросу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000240"/>
            <a:ext cx="1609725" cy="160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Додекаэдр составлен из 12 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3" tooltip="Правильный пятиугольник"/>
              </a:rPr>
              <a:t>правильных пятиугольников</a:t>
            </a:r>
            <a:r>
              <a:rPr lang="ru-RU" dirty="0" smtClean="0"/>
              <a:t>, являющихся его гранями. 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Икосаэдр - Каждая из 20 граней представляет собой равносторонний </a:t>
            </a:r>
            <a:r>
              <a:rPr lang="ru-RU" u="sng" dirty="0" smtClean="0">
                <a:hlinkClick r:id="rId4" tooltip="Треугольник"/>
              </a:rPr>
              <a:t>треугольник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Они отбрасываются, так как </a:t>
            </a:r>
          </a:p>
          <a:p>
            <a:r>
              <a:rPr lang="ru-RU" dirty="0" smtClean="0"/>
              <a:t>имеют пятерные оси, </a:t>
            </a:r>
          </a:p>
          <a:p>
            <a:r>
              <a:rPr lang="ru-RU" dirty="0" smtClean="0"/>
              <a:t>невозможные в кристаллах.</a:t>
            </a:r>
            <a:endParaRPr lang="ru-RU" dirty="0"/>
          </a:p>
        </p:txBody>
      </p:sp>
      <p:pic>
        <p:nvPicPr>
          <p:cNvPr id="61442" name="Picture 2" descr="Додекаэд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14290"/>
            <a:ext cx="1905000" cy="1905000"/>
          </a:xfrm>
          <a:prstGeom prst="rect">
            <a:avLst/>
          </a:prstGeom>
          <a:noFill/>
        </p:spPr>
      </p:pic>
      <p:pic>
        <p:nvPicPr>
          <p:cNvPr id="61444" name="Picture 4" descr="Икосаэдр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143248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В тетраэдре имеются следующие оси: </a:t>
            </a:r>
            <a:r>
              <a:rPr lang="ru-RU" i="1" dirty="0" smtClean="0">
                <a:solidFill>
                  <a:srgbClr val="FFFF00"/>
                </a:solidFill>
              </a:rPr>
              <a:t>3</a:t>
            </a:r>
            <a:r>
              <a:rPr lang="en-US" i="1" dirty="0" smtClean="0">
                <a:solidFill>
                  <a:srgbClr val="FFFF00"/>
                </a:solidFill>
              </a:rPr>
              <a:t>L</a:t>
            </a:r>
            <a:r>
              <a:rPr lang="ru-RU" i="1" baseline="-25000" dirty="0" smtClean="0">
                <a:solidFill>
                  <a:srgbClr val="FFFF00"/>
                </a:solidFill>
              </a:rPr>
              <a:t>2</a:t>
            </a:r>
            <a:r>
              <a:rPr lang="ru-RU" i="1" dirty="0" smtClean="0">
                <a:solidFill>
                  <a:srgbClr val="FFFF00"/>
                </a:solidFill>
              </a:rPr>
              <a:t>4</a:t>
            </a:r>
            <a:r>
              <a:rPr lang="en-US" i="1" dirty="0" smtClean="0">
                <a:solidFill>
                  <a:srgbClr val="FFFF00"/>
                </a:solidFill>
              </a:rPr>
              <a:t>L</a:t>
            </a:r>
            <a:r>
              <a:rPr lang="ru-RU" i="1" baseline="-25000" dirty="0" smtClean="0">
                <a:solidFill>
                  <a:srgbClr val="FFFF00"/>
                </a:solidFill>
              </a:rPr>
              <a:t>3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i="1" dirty="0" smtClean="0"/>
              <a:t>Четыре тройные оси проходят через вершины.</a:t>
            </a:r>
          </a:p>
          <a:p>
            <a:r>
              <a:rPr lang="ru-RU" i="1" dirty="0" smtClean="0"/>
              <a:t>Три двойные оси проходят через середины скрещивающихся ребер.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http://player.myshared.ru/17/1101085/slides/slide_3.jpg"/>
          <p:cNvPicPr>
            <a:picLocks noChangeAspect="1" noChangeArrowheads="1"/>
          </p:cNvPicPr>
          <p:nvPr/>
        </p:nvPicPr>
        <p:blipFill>
          <a:blip r:embed="rId2"/>
          <a:srcRect l="64506" b="45454"/>
          <a:stretch>
            <a:fillRect/>
          </a:stretch>
        </p:blipFill>
        <p:spPr bwMode="auto">
          <a:xfrm>
            <a:off x="2428860" y="3500438"/>
            <a:ext cx="443699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тэтраэдре</a:t>
            </a:r>
            <a:r>
              <a:rPr lang="ru-RU" dirty="0" smtClean="0"/>
              <a:t> имеются 6 плоскостей симметрии, проходящих через ребро перпендикулярно </a:t>
            </a:r>
            <a:r>
              <a:rPr lang="ru-RU" dirty="0" err="1" smtClean="0"/>
              <a:t>срещивающемуся</a:t>
            </a:r>
            <a:r>
              <a:rPr lang="ru-RU" dirty="0" smtClean="0"/>
              <a:t> ребру. </a:t>
            </a:r>
            <a:endParaRPr lang="ru-RU" dirty="0"/>
          </a:p>
        </p:txBody>
      </p:sp>
      <p:pic>
        <p:nvPicPr>
          <p:cNvPr id="3" name="Picture 4" descr="http://player.myshared.ru/17/1101085/slides/slide_3.jpg"/>
          <p:cNvPicPr>
            <a:picLocks noChangeAspect="1" noChangeArrowheads="1"/>
          </p:cNvPicPr>
          <p:nvPr/>
        </p:nvPicPr>
        <p:blipFill>
          <a:blip r:embed="rId2"/>
          <a:srcRect l="59386" t="52273" b="10697"/>
          <a:stretch>
            <a:fillRect/>
          </a:stretch>
        </p:blipFill>
        <p:spPr bwMode="auto">
          <a:xfrm>
            <a:off x="714348" y="2357430"/>
            <a:ext cx="782649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500063"/>
            <a:ext cx="8277225" cy="12906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Тема 5. 32 вида симметрии кристаллов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" y="2465388"/>
            <a:ext cx="8858250" cy="4392612"/>
          </a:xfrm>
        </p:spPr>
        <p:txBody>
          <a:bodyPr/>
          <a:lstStyle/>
          <a:p>
            <a:pPr algn="l"/>
            <a:r>
              <a:rPr lang="ru-RU" sz="4000" dirty="0" smtClean="0"/>
              <a:t>1 32 вида симметрии</a:t>
            </a:r>
          </a:p>
          <a:p>
            <a:pPr algn="l"/>
            <a:r>
              <a:rPr lang="ru-RU" sz="4000" dirty="0" smtClean="0"/>
              <a:t>2 Сингонии</a:t>
            </a:r>
          </a:p>
          <a:p>
            <a:pPr algn="l"/>
            <a:r>
              <a:rPr lang="ru-RU" sz="4000" dirty="0" smtClean="0"/>
              <a:t>3 Определение симметрии реальных кристаллов</a:t>
            </a:r>
          </a:p>
          <a:p>
            <a:pPr algn="l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тэтраэдре</a:t>
            </a:r>
            <a:r>
              <a:rPr lang="ru-RU" dirty="0" smtClean="0"/>
              <a:t> двойная ось является осью инверсионной четвертого порядка</a:t>
            </a:r>
          </a:p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= L</a:t>
            </a:r>
            <a:r>
              <a:rPr lang="en-US" baseline="-25000" dirty="0" smtClean="0"/>
              <a:t>i4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41651" b="20217"/>
          <a:stretch>
            <a:fillRect/>
          </a:stretch>
        </p:blipFill>
        <p:spPr bwMode="auto">
          <a:xfrm>
            <a:off x="4572000" y="1357298"/>
            <a:ext cx="3571900" cy="517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/>
          </p:nvPr>
        </p:nvPicPr>
        <p:blipFill>
          <a:blip r:embed="rId2"/>
          <a:srcRect b="43902"/>
          <a:stretch>
            <a:fillRect/>
          </a:stretch>
        </p:blipFill>
        <p:spPr bwMode="auto">
          <a:xfrm>
            <a:off x="357158" y="357166"/>
            <a:ext cx="807249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643314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Добавим С – получим центральный вид симметрии</a:t>
            </a:r>
          </a:p>
          <a:p>
            <a:r>
              <a:rPr lang="ru-RU" sz="3200" dirty="0" smtClean="0"/>
              <a:t>Добавим Р – получим планальный вид симметрии, причем </a:t>
            </a:r>
            <a:r>
              <a:rPr lang="en-US" sz="3200" dirty="0" smtClean="0"/>
              <a:t>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= L</a:t>
            </a:r>
            <a:r>
              <a:rPr lang="en-US" sz="3200" baseline="-25000" dirty="0" smtClean="0"/>
              <a:t>i4 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В кубе и октаэдре присутствуют одни и те же оси симметрии — </a:t>
            </a:r>
            <a:r>
              <a:rPr lang="ru-RU" i="1" dirty="0" smtClean="0"/>
              <a:t>3</a:t>
            </a:r>
            <a:r>
              <a:rPr lang="en-US" i="1" dirty="0" smtClean="0"/>
              <a:t>L</a:t>
            </a:r>
            <a:r>
              <a:rPr lang="ru-RU" i="1" baseline="-25000" dirty="0" smtClean="0"/>
              <a:t>4</a:t>
            </a:r>
            <a:r>
              <a:rPr lang="ru-RU" i="1" dirty="0" smtClean="0"/>
              <a:t>4</a:t>
            </a:r>
            <a:r>
              <a:rPr lang="en-US" i="1" dirty="0" smtClean="0"/>
              <a:t>L</a:t>
            </a:r>
            <a:r>
              <a:rPr lang="ru-RU" i="1" baseline="-25000" dirty="0" smtClean="0"/>
              <a:t>3</a:t>
            </a:r>
            <a:r>
              <a:rPr lang="ru-RU" i="1" dirty="0" smtClean="0"/>
              <a:t>6</a:t>
            </a:r>
            <a:r>
              <a:rPr lang="en-US" i="1" dirty="0" smtClean="0"/>
              <a:t>L</a:t>
            </a:r>
            <a:r>
              <a:rPr lang="ru-RU" i="1" baseline="-25000" dirty="0" smtClean="0"/>
              <a:t>2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Картинки по запросу куб  оси симмет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42"/>
            <a:ext cx="6762744" cy="507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i="1" dirty="0" smtClean="0"/>
              <a:t>3</a:t>
            </a:r>
            <a:r>
              <a:rPr lang="en-US" i="1" dirty="0" smtClean="0"/>
              <a:t>L</a:t>
            </a:r>
            <a:r>
              <a:rPr lang="ru-RU" i="1" baseline="-25000" dirty="0" smtClean="0"/>
              <a:t>4</a:t>
            </a:r>
            <a:r>
              <a:rPr lang="ru-RU" i="1" dirty="0" smtClean="0"/>
              <a:t>4</a:t>
            </a:r>
            <a:r>
              <a:rPr lang="en-US" i="1" dirty="0" smtClean="0"/>
              <a:t>L</a:t>
            </a:r>
            <a:r>
              <a:rPr lang="ru-RU" i="1" baseline="-25000" dirty="0" smtClean="0"/>
              <a:t>3</a:t>
            </a:r>
            <a:r>
              <a:rPr lang="ru-RU" i="1" dirty="0" smtClean="0"/>
              <a:t>6</a:t>
            </a:r>
            <a:r>
              <a:rPr lang="en-US" i="1" dirty="0" smtClean="0"/>
              <a:t>L</a:t>
            </a:r>
            <a:r>
              <a:rPr lang="ru-RU" i="1" baseline="-25000" dirty="0" smtClean="0"/>
              <a:t>2</a:t>
            </a:r>
            <a:r>
              <a:rPr lang="ru-RU" i="1" dirty="0" smtClean="0"/>
              <a:t>. 4 оси проходят через центры противоположных граней</a:t>
            </a:r>
          </a:p>
          <a:p>
            <a:endParaRPr lang="ru-RU" dirty="0"/>
          </a:p>
        </p:txBody>
      </p:sp>
      <p:pic>
        <p:nvPicPr>
          <p:cNvPr id="60420" name="Picture 4" descr="http://player.myshared.ru/5/361489/slides/slide_6.jpg"/>
          <p:cNvPicPr>
            <a:picLocks noChangeAspect="1" noChangeArrowheads="1"/>
          </p:cNvPicPr>
          <p:nvPr/>
        </p:nvPicPr>
        <p:blipFill>
          <a:blip r:embed="rId2"/>
          <a:srcRect t="2090" b="4776"/>
          <a:stretch>
            <a:fillRect/>
          </a:stretch>
        </p:blipFill>
        <p:spPr bwMode="auto">
          <a:xfrm>
            <a:off x="500034" y="1285836"/>
            <a:ext cx="797724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0724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643314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Всего 32 вида симметрии</a:t>
            </a:r>
            <a:r>
              <a:rPr lang="ru-RU" sz="3200" i="1" dirty="0" smtClean="0"/>
              <a:t> — </a:t>
            </a:r>
            <a:r>
              <a:rPr lang="ru-RU" sz="3200" dirty="0" smtClean="0"/>
              <a:t>32 совокупности элементов симметрии, возможных для кристаллических многогранников.</a:t>
            </a:r>
            <a:r>
              <a:rPr lang="ru-RU" sz="3200" i="1" dirty="0" smtClean="0"/>
              <a:t> 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:\оля\СКОРИНА\кристаллография\лекции\1popov_g_m_shafranovskiy_i_i_kristallografiya.gif"/>
          <p:cNvPicPr>
            <a:picLocks noGr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4511" y="-1393033"/>
            <a:ext cx="5214976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4" descr="D:\оля\СКОРИНА\кристаллография\лекции\1popov_g_m_shafranovskiy_i_i_kristallografiya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4514" y="-1321597"/>
            <a:ext cx="5214976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5853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 Сингонии</a:t>
            </a:r>
            <a:endParaRPr lang="ru-RU" i="1" dirty="0" smtClean="0">
              <a:solidFill>
                <a:srgbClr val="FFFF00"/>
              </a:solidFill>
            </a:endParaRPr>
          </a:p>
          <a:p>
            <a:endParaRPr lang="ru-RU" i="1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Сингонией </a:t>
            </a:r>
            <a:r>
              <a:rPr lang="ru-RU" dirty="0" smtClean="0"/>
              <a:t>называется группа видов симметрии, обладающих одним или несколькими сходными элементами симметрии (с обязательным учетом осей симметрии порядка выше 2) при одинаковом числе единичных направлений.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Пространственные решетки</a:t>
            </a:r>
            <a:r>
              <a:rPr lang="ru-RU" sz="2800" i="1" dirty="0" smtClean="0"/>
              <a:t>,</a:t>
            </a:r>
            <a:r>
              <a:rPr lang="ru-RU" sz="2800" dirty="0" smtClean="0"/>
              <a:t> относящиеся к кристаллам одной и той же сингонии, должны обладать элементарными ячейками с одинаковой конечной симметрией.</a:t>
            </a:r>
          </a:p>
          <a:p>
            <a:r>
              <a:rPr lang="ru-RU" sz="2800" i="1" dirty="0" smtClean="0"/>
              <a:t>В кристаллографии различают всего </a:t>
            </a:r>
            <a:r>
              <a:rPr lang="ru-RU" sz="2800" i="1" dirty="0" smtClean="0">
                <a:solidFill>
                  <a:srgbClr val="FFFF00"/>
                </a:solidFill>
              </a:rPr>
              <a:t>семь </a:t>
            </a:r>
            <a:r>
              <a:rPr lang="ru-RU" sz="2800" i="1" dirty="0" err="1" smtClean="0">
                <a:solidFill>
                  <a:srgbClr val="FFFF00"/>
                </a:solidFill>
              </a:rPr>
              <a:t>сингоний</a:t>
            </a:r>
            <a:r>
              <a:rPr lang="ru-RU" sz="2800" i="1" dirty="0" smtClean="0">
                <a:solidFill>
                  <a:srgbClr val="FFFF00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 smtClean="0"/>
              <a:t>триклинную</a:t>
            </a:r>
            <a:r>
              <a:rPr lang="ru-RU" sz="2800" dirty="0" smtClean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моноклинную,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ромбическую, или орторомбическую,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тригональную, или ромбоэдрическую,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тетрагональную,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гексагональную 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кубическую.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r>
              <a:rPr lang="ru-RU" dirty="0" smtClean="0"/>
              <a:t>В кристаллах </a:t>
            </a:r>
            <a:r>
              <a:rPr lang="ru-RU" dirty="0" err="1" smtClean="0">
                <a:solidFill>
                  <a:srgbClr val="FFFF00"/>
                </a:solidFill>
              </a:rPr>
              <a:t>триклинной</a:t>
            </a:r>
            <a:r>
              <a:rPr lang="ru-RU" dirty="0" smtClean="0">
                <a:solidFill>
                  <a:srgbClr val="FFFF00"/>
                </a:solidFill>
              </a:rPr>
              <a:t> сингонии </a:t>
            </a:r>
            <a:r>
              <a:rPr lang="ru-RU" dirty="0" smtClean="0"/>
              <a:t>все </a:t>
            </a:r>
            <a:r>
              <a:rPr lang="ru-RU" u="sng" dirty="0" smtClean="0"/>
              <a:t>три угла</a:t>
            </a:r>
            <a:r>
              <a:rPr lang="ru-RU" dirty="0" smtClean="0"/>
              <a:t> между ребрами элементарного параллелепипеда пространственной решетки являются </a:t>
            </a:r>
            <a:r>
              <a:rPr lang="ru-RU" u="sng" dirty="0" smtClean="0"/>
              <a:t>косыми</a:t>
            </a:r>
            <a:r>
              <a:rPr lang="ru-RU" dirty="0" smtClean="0"/>
              <a:t> [</a:t>
            </a:r>
            <a:r>
              <a:rPr lang="ru-RU" dirty="0" err="1" smtClean="0"/>
              <a:t>клино</a:t>
            </a:r>
            <a:r>
              <a:rPr lang="ru-RU" dirty="0" smtClean="0"/>
              <a:t> (греч.) — наклонять].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кристаллах </a:t>
            </a:r>
            <a:r>
              <a:rPr lang="ru-RU" dirty="0" smtClean="0">
                <a:solidFill>
                  <a:srgbClr val="FFFF00"/>
                </a:solidFill>
              </a:rPr>
              <a:t>моноклинной сингонии </a:t>
            </a:r>
            <a:r>
              <a:rPr lang="ru-RU" dirty="0" smtClean="0"/>
              <a:t>между указанными ребрами имеется лишь </a:t>
            </a:r>
            <a:r>
              <a:rPr lang="ru-RU" u="sng" dirty="0" smtClean="0"/>
              <a:t>один косой угол </a:t>
            </a:r>
            <a:r>
              <a:rPr lang="ru-RU" dirty="0" smtClean="0"/>
              <a:t>(два других — прямые). </a:t>
            </a:r>
          </a:p>
          <a:p>
            <a:endParaRPr lang="ru-RU" dirty="0"/>
          </a:p>
        </p:txBody>
      </p:sp>
      <p:pic>
        <p:nvPicPr>
          <p:cNvPr id="20482" name="Picture 2" descr="https://upload.wikimedia.org/wikipedia/commons/thumb/1/17/Triclinic.svg/129px-Triclinic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143116"/>
            <a:ext cx="1514477" cy="12858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486" name="Picture 6" descr="Картинки по запрос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4905375"/>
            <a:ext cx="1428750" cy="19526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493" name="Picture 13" descr="http://www.jewellery.org.ua/foto08/img001p1.gif"/>
          <p:cNvPicPr>
            <a:picLocks noChangeAspect="1" noChangeArrowheads="1"/>
          </p:cNvPicPr>
          <p:nvPr/>
        </p:nvPicPr>
        <p:blipFill>
          <a:blip r:embed="rId4"/>
          <a:srcRect b="87395"/>
          <a:stretch>
            <a:fillRect/>
          </a:stretch>
        </p:blipFill>
        <p:spPr bwMode="auto">
          <a:xfrm>
            <a:off x="0" y="2786058"/>
            <a:ext cx="6667500" cy="1428760"/>
          </a:xfrm>
          <a:prstGeom prst="rect">
            <a:avLst/>
          </a:prstGeom>
          <a:noFill/>
        </p:spPr>
      </p:pic>
      <p:pic>
        <p:nvPicPr>
          <p:cNvPr id="20495" name="Picture 15" descr="http://www.jewellery.org.ua/foto08/img001p1.gif"/>
          <p:cNvPicPr>
            <a:picLocks noChangeAspect="1" noChangeArrowheads="1"/>
          </p:cNvPicPr>
          <p:nvPr/>
        </p:nvPicPr>
        <p:blipFill>
          <a:blip r:embed="rId4"/>
          <a:srcRect t="12703" b="74692"/>
          <a:stretch>
            <a:fillRect/>
          </a:stretch>
        </p:blipFill>
        <p:spPr bwMode="auto">
          <a:xfrm>
            <a:off x="0" y="5505781"/>
            <a:ext cx="6310310" cy="135221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572140"/>
            <a:ext cx="191453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357429"/>
            <a:ext cx="2214578" cy="39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5720" y="277813"/>
            <a:ext cx="8401080" cy="58531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Ромбическая сингония </a:t>
            </a:r>
            <a:r>
              <a:rPr lang="ru-RU" dirty="0" smtClean="0"/>
              <a:t>характеризуется тем, что относящиеся к ней простые формы в сечениях, перпендикулярных к двойной оси симметрии, нередко имеют форму ромбов.</a:t>
            </a:r>
          </a:p>
          <a:p>
            <a:r>
              <a:rPr lang="en-US" dirty="0" smtClean="0"/>
              <a:t>a ≠ b ≠ c</a:t>
            </a:r>
          </a:p>
          <a:p>
            <a:r>
              <a:rPr lang="el-GR" dirty="0" smtClean="0"/>
              <a:t>α</a:t>
            </a:r>
            <a:r>
              <a:rPr lang="en-US" dirty="0" smtClean="0"/>
              <a:t>=</a:t>
            </a:r>
            <a:r>
              <a:rPr lang="el-GR" dirty="0" smtClean="0"/>
              <a:t>β</a:t>
            </a:r>
            <a:r>
              <a:rPr lang="en-US" dirty="0" smtClean="0"/>
              <a:t>=</a:t>
            </a:r>
            <a:r>
              <a:rPr lang="el-GR" dirty="0" smtClean="0"/>
              <a:t>γ</a:t>
            </a:r>
            <a:r>
              <a:rPr lang="en-US" dirty="0" smtClean="0"/>
              <a:t>=90</a:t>
            </a:r>
            <a:r>
              <a:rPr lang="en-US" baseline="30000" dirty="0" smtClean="0"/>
              <a:t>0</a:t>
            </a:r>
            <a:endParaRPr lang="ru-RU" baseline="30000" dirty="0" smtClean="0"/>
          </a:p>
          <a:p>
            <a:endParaRPr lang="ru-RU" dirty="0"/>
          </a:p>
        </p:txBody>
      </p:sp>
      <p:pic>
        <p:nvPicPr>
          <p:cNvPr id="5" name="Picture 11" descr="Кристаллы низшей категории"/>
          <p:cNvPicPr>
            <a:picLocks noChangeAspect="1" noChangeArrowheads="1"/>
          </p:cNvPicPr>
          <p:nvPr/>
        </p:nvPicPr>
        <p:blipFill>
          <a:blip r:embed="rId2"/>
          <a:srcRect t="26596"/>
          <a:stretch>
            <a:fillRect/>
          </a:stretch>
        </p:blipFill>
        <p:spPr bwMode="auto">
          <a:xfrm>
            <a:off x="4071934" y="2428868"/>
            <a:ext cx="4486412" cy="442913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71941"/>
            <a:ext cx="1928826" cy="25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71480"/>
            <a:ext cx="8507412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1.  32 вида симметрии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86812" cy="505936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Видом симметрии </a:t>
            </a:r>
            <a:r>
              <a:rPr lang="ru-RU" dirty="0" smtClean="0"/>
              <a:t>кристаллического многогранника называется полная совокупность его элементов симметрии.</a:t>
            </a:r>
          </a:p>
          <a:p>
            <a:endParaRPr lang="ru-RU" dirty="0" smtClean="0"/>
          </a:p>
          <a:p>
            <a:r>
              <a:rPr lang="ru-RU" dirty="0" smtClean="0"/>
              <a:t>В кристаллографии насчитывается </a:t>
            </a:r>
            <a:r>
              <a:rPr lang="ru-RU" dirty="0" smtClean="0">
                <a:solidFill>
                  <a:srgbClr val="FFFF00"/>
                </a:solidFill>
              </a:rPr>
              <a:t>32 вида симметрии. </a:t>
            </a:r>
            <a:endParaRPr lang="ru-RU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142844" y="277813"/>
            <a:ext cx="8543956" cy="5853112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Тригональная сингония </a:t>
            </a:r>
            <a:r>
              <a:rPr lang="ru-RU" sz="2800" dirty="0" smtClean="0"/>
              <a:t>часто называется </a:t>
            </a:r>
            <a:r>
              <a:rPr lang="ru-RU" sz="2800" u="sng" dirty="0" smtClean="0"/>
              <a:t>ромбоэдрическо</a:t>
            </a:r>
            <a:r>
              <a:rPr lang="ru-RU" sz="2800" dirty="0" smtClean="0"/>
              <a:t>й, так как для большинства видов симметрии этой сингонии характерна простая форма, называемая ромбоэдром .</a:t>
            </a:r>
          </a:p>
          <a:p>
            <a:r>
              <a:rPr lang="ru-RU" sz="2800" b="1" dirty="0" err="1" smtClean="0"/>
              <a:t>Ромбо́эдр</a:t>
            </a:r>
            <a:r>
              <a:rPr lang="ru-RU" sz="2800" dirty="0" smtClean="0"/>
              <a:t>  — </a:t>
            </a:r>
            <a:r>
              <a:rPr lang="ru-RU" sz="2800" dirty="0" smtClean="0">
                <a:hlinkClick r:id="rId2" tooltip="Параллелепипед"/>
              </a:rPr>
              <a:t>параллелепипед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грани которого являются равными </a:t>
            </a:r>
          </a:p>
          <a:p>
            <a:r>
              <a:rPr lang="ru-RU" sz="2800" dirty="0" smtClean="0"/>
              <a:t>ромбами. По крайней мере две вершины ромбоэдра таковы, что все прилежащие к ним углы равны между собой. Параллелепипед является ромбоэдром тогда и только тогда, когда он имеет </a:t>
            </a:r>
            <a:r>
              <a:rPr lang="ru-RU" sz="2800" b="1" dirty="0" smtClean="0">
                <a:solidFill>
                  <a:srgbClr val="FFFF00"/>
                </a:solidFill>
              </a:rPr>
              <a:t>ось </a:t>
            </a:r>
            <a:r>
              <a:rPr lang="ru-RU" sz="2800" b="1" dirty="0" smtClean="0">
                <a:solidFill>
                  <a:srgbClr val="FFFF00"/>
                </a:solidFill>
                <a:hlinkClick r:id="rId3" tooltip="Симметрия"/>
              </a:rPr>
              <a:t>симметрии</a:t>
            </a:r>
            <a:r>
              <a:rPr lang="ru-RU" sz="2800" b="1" dirty="0" smtClean="0">
                <a:solidFill>
                  <a:srgbClr val="FFFF00"/>
                </a:solidFill>
              </a:rPr>
              <a:t> третьего порядка.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11" descr="Кристаллы низшей категории"/>
          <p:cNvPicPr>
            <a:picLocks noChangeAspect="1" noChangeArrowheads="1"/>
          </p:cNvPicPr>
          <p:nvPr/>
        </p:nvPicPr>
        <p:blipFill>
          <a:blip r:embed="rId4"/>
          <a:srcRect b="73404"/>
          <a:stretch>
            <a:fillRect/>
          </a:stretch>
        </p:blipFill>
        <p:spPr bwMode="auto">
          <a:xfrm>
            <a:off x="2143108" y="5259598"/>
            <a:ext cx="4262434" cy="159840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1643049"/>
            <a:ext cx="1643042" cy="172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39" y="5286388"/>
            <a:ext cx="257176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/>
          </p:nvPr>
        </p:nvSpPr>
        <p:spPr>
          <a:xfrm>
            <a:off x="0" y="0"/>
            <a:ext cx="8686800" cy="6130925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тетрагональная сингония </a:t>
            </a:r>
            <a:r>
              <a:rPr lang="ru-RU" sz="2800" dirty="0" smtClean="0"/>
              <a:t>- два из трёх базовых векторов имеют одинаковую длину, а третий отличается от них. Все три вектора перпендикулярны друг к другу.</a:t>
            </a:r>
            <a:endParaRPr lang="ru-RU" sz="2800" dirty="0"/>
          </a:p>
        </p:txBody>
      </p:sp>
      <p:pic>
        <p:nvPicPr>
          <p:cNvPr id="17410" name="Picture 2" descr="Кристаллы средней категории"/>
          <p:cNvPicPr>
            <a:picLocks noChangeAspect="1" noChangeArrowheads="1"/>
          </p:cNvPicPr>
          <p:nvPr/>
        </p:nvPicPr>
        <p:blipFill>
          <a:blip r:embed="rId3"/>
          <a:srcRect t="41319"/>
          <a:stretch>
            <a:fillRect/>
          </a:stretch>
        </p:blipFill>
        <p:spPr bwMode="auto">
          <a:xfrm>
            <a:off x="357158" y="1822692"/>
            <a:ext cx="6929518" cy="487142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7412" name="Picture 4" descr="объёмно-центрирован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1785926"/>
            <a:ext cx="1238250" cy="161925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357298"/>
            <a:ext cx="267892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2844" y="0"/>
            <a:ext cx="9001156" cy="6130925"/>
          </a:xfrm>
        </p:spPr>
        <p:txBody>
          <a:bodyPr/>
          <a:lstStyle/>
          <a:p>
            <a:r>
              <a:rPr lang="ru-RU" sz="2800" b="1" dirty="0" smtClean="0"/>
              <a:t>гексагональная сингония</a:t>
            </a:r>
            <a:r>
              <a:rPr lang="ru-RU" sz="2800" dirty="0" smtClean="0"/>
              <a:t> — Её </a:t>
            </a:r>
            <a:r>
              <a:rPr lang="ru-RU" sz="2800" dirty="0" smtClean="0">
                <a:hlinkClick r:id="rId2" tooltip="Элементарная ячейка"/>
              </a:rPr>
              <a:t>элементарная ячейка</a:t>
            </a:r>
            <a:r>
              <a:rPr lang="ru-RU" sz="2800" dirty="0" smtClean="0"/>
              <a:t> строится на трёх базовых векторах, два из которых равны и образуют угол 120°, а третий им перпендикулярен. В гексагональной сингонии три </a:t>
            </a:r>
            <a:r>
              <a:rPr lang="ru-RU" sz="2800" dirty="0" smtClean="0">
                <a:hlinkClick r:id="rId2" tooltip="Элементарная ячейка"/>
              </a:rPr>
              <a:t>элементарных ячейки</a:t>
            </a:r>
            <a:r>
              <a:rPr lang="ru-RU" sz="2800" dirty="0" smtClean="0"/>
              <a:t> образуют правильную призму на шестигранном основании.</a:t>
            </a:r>
            <a:endParaRPr lang="ru-RU" sz="2800" dirty="0"/>
          </a:p>
        </p:txBody>
      </p:sp>
      <p:pic>
        <p:nvPicPr>
          <p:cNvPr id="59394" name="Picture 2" descr="https://upload.wikimedia.org/wikipedia/commons/1/13/Hexago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214554"/>
            <a:ext cx="1285875" cy="1619251"/>
          </a:xfrm>
          <a:prstGeom prst="rect">
            <a:avLst/>
          </a:prstGeom>
          <a:noFill/>
        </p:spPr>
      </p:pic>
      <p:pic>
        <p:nvPicPr>
          <p:cNvPr id="59396" name="Picture 4" descr="Кристаллы средней категории"/>
          <p:cNvPicPr>
            <a:picLocks noChangeAspect="1" noChangeArrowheads="1"/>
          </p:cNvPicPr>
          <p:nvPr/>
        </p:nvPicPr>
        <p:blipFill>
          <a:blip r:embed="rId4"/>
          <a:srcRect b="57429"/>
          <a:stretch>
            <a:fillRect/>
          </a:stretch>
        </p:blipFill>
        <p:spPr bwMode="auto">
          <a:xfrm>
            <a:off x="668132" y="3143248"/>
            <a:ext cx="6023162" cy="30718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643182"/>
            <a:ext cx="46568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000504"/>
            <a:ext cx="14287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кубическая сингония -  </a:t>
            </a:r>
            <a:r>
              <a:rPr lang="ru-RU" u="sng" dirty="0" smtClean="0">
                <a:hlinkClick r:id="rId2" tooltip="Элементарная ячейка"/>
              </a:rPr>
              <a:t>Элементарная ячейка</a:t>
            </a:r>
            <a:r>
              <a:rPr lang="ru-RU" dirty="0" smtClean="0"/>
              <a:t> кристалла кубической сингонии определяется </a:t>
            </a:r>
            <a:r>
              <a:rPr lang="ru-RU" u="sng" dirty="0" smtClean="0"/>
              <a:t>тремя векторами равной длины</a:t>
            </a:r>
            <a:r>
              <a:rPr lang="ru-RU" dirty="0" smtClean="0"/>
              <a:t>, перпендикулярными друг другу.</a:t>
            </a:r>
            <a:endParaRPr lang="ru-RU" dirty="0"/>
          </a:p>
        </p:txBody>
      </p:sp>
      <p:pic>
        <p:nvPicPr>
          <p:cNvPr id="60418" name="Picture 2" descr="http://www.jewellery.org.ua/foto08/img001p1.gif"/>
          <p:cNvPicPr>
            <a:picLocks noChangeAspect="1" noChangeArrowheads="1"/>
          </p:cNvPicPr>
          <p:nvPr/>
        </p:nvPicPr>
        <p:blipFill>
          <a:blip r:embed="rId3"/>
          <a:srcRect t="74468"/>
          <a:stretch>
            <a:fillRect/>
          </a:stretch>
        </p:blipFill>
        <p:spPr bwMode="auto">
          <a:xfrm>
            <a:off x="0" y="3571876"/>
            <a:ext cx="6667500" cy="2894016"/>
          </a:xfrm>
          <a:prstGeom prst="rect">
            <a:avLst/>
          </a:prstGeom>
          <a:noFill/>
        </p:spPr>
      </p:pic>
      <p:pic>
        <p:nvPicPr>
          <p:cNvPr id="60420" name="Picture 4" descr="прост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357430"/>
            <a:ext cx="1333500" cy="133350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643182"/>
            <a:ext cx="256033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10/981552/slides/slid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://player.myshared.ru/10/981552/slides/slid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53531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5720" y="277813"/>
            <a:ext cx="8401080" cy="5853112"/>
          </a:xfrm>
        </p:spPr>
        <p:txBody>
          <a:bodyPr/>
          <a:lstStyle/>
          <a:p>
            <a:r>
              <a:rPr lang="ru-RU" dirty="0" smtClean="0"/>
              <a:t>Сингонии, в свою очередь, группируются в три категории: </a:t>
            </a:r>
          </a:p>
          <a:p>
            <a:r>
              <a:rPr lang="ru-RU" i="1" dirty="0" smtClean="0"/>
              <a:t>низшую, </a:t>
            </a:r>
          </a:p>
          <a:p>
            <a:r>
              <a:rPr lang="ru-RU" i="1" dirty="0" smtClean="0"/>
              <a:t>среднюю</a:t>
            </a:r>
            <a:r>
              <a:rPr lang="ru-RU" dirty="0" smtClean="0"/>
              <a:t>  и </a:t>
            </a:r>
          </a:p>
          <a:p>
            <a:r>
              <a:rPr lang="ru-RU" i="1" dirty="0" smtClean="0"/>
              <a:t>высшую.</a:t>
            </a:r>
          </a:p>
          <a:p>
            <a:r>
              <a:rPr lang="ru-RU" dirty="0" smtClean="0"/>
              <a:t>Кристаллы </a:t>
            </a:r>
            <a:r>
              <a:rPr lang="ru-RU" dirty="0" smtClean="0">
                <a:solidFill>
                  <a:srgbClr val="FFFF00"/>
                </a:solidFill>
              </a:rPr>
              <a:t>низшей категории </a:t>
            </a:r>
            <a:r>
              <a:rPr lang="ru-RU" dirty="0" smtClean="0"/>
              <a:t>характеризуются наличием </a:t>
            </a:r>
            <a:r>
              <a:rPr lang="ru-RU" u="sng" dirty="0" smtClean="0"/>
              <a:t>нескольких единичных направлений</a:t>
            </a:r>
            <a:r>
              <a:rPr lang="ru-RU" dirty="0" smtClean="0"/>
              <a:t> (не меньше 3) и отсутствием осей симметрии порядка выше 2. Сюда относятся три сингонии: </a:t>
            </a:r>
            <a:r>
              <a:rPr lang="ru-RU" dirty="0" err="1" smtClean="0">
                <a:solidFill>
                  <a:srgbClr val="FFFF00"/>
                </a:solidFill>
              </a:rPr>
              <a:t>триклинная</a:t>
            </a:r>
            <a:r>
              <a:rPr lang="ru-RU" dirty="0" smtClean="0">
                <a:solidFill>
                  <a:srgbClr val="FFFF00"/>
                </a:solidFill>
              </a:rPr>
              <a:t>, моноклинная и ромбическая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>
          <a:xfrm>
            <a:off x="0" y="277813"/>
            <a:ext cx="8929718" cy="5853112"/>
          </a:xfrm>
        </p:spPr>
        <p:txBody>
          <a:bodyPr/>
          <a:lstStyle/>
          <a:p>
            <a:r>
              <a:rPr lang="ru-RU" dirty="0" smtClean="0"/>
              <a:t>Кристаллы </a:t>
            </a:r>
            <a:r>
              <a:rPr lang="ru-RU" u="sng" dirty="0" smtClean="0">
                <a:solidFill>
                  <a:srgbClr val="FFFF00"/>
                </a:solidFill>
              </a:rPr>
              <a:t>средней категории </a:t>
            </a:r>
            <a:r>
              <a:rPr lang="ru-RU" dirty="0" smtClean="0"/>
              <a:t>обладают </a:t>
            </a:r>
            <a:r>
              <a:rPr lang="ru-RU" u="sng" dirty="0" smtClean="0"/>
              <a:t>одним единичным направлением</a:t>
            </a:r>
            <a:r>
              <a:rPr lang="ru-RU" dirty="0" smtClean="0"/>
              <a:t>, совпадающим с единственной осью порядка выше </a:t>
            </a:r>
            <a:r>
              <a:rPr lang="ru-RU" i="1" dirty="0" smtClean="0"/>
              <a:t>2</a:t>
            </a:r>
            <a:r>
              <a:rPr lang="ru-RU" dirty="0" smtClean="0"/>
              <a:t>. Сюда также принадлежат три сингонии: </a:t>
            </a:r>
            <a:r>
              <a:rPr lang="ru-RU" dirty="0" smtClean="0">
                <a:solidFill>
                  <a:srgbClr val="FFFF00"/>
                </a:solidFill>
              </a:rPr>
              <a:t>тригональная, тетрагональная и гексагональная.</a:t>
            </a:r>
          </a:p>
          <a:p>
            <a:r>
              <a:rPr lang="ru-RU" dirty="0" smtClean="0"/>
              <a:t>В кристаллах </a:t>
            </a:r>
            <a:r>
              <a:rPr lang="ru-RU" u="sng" dirty="0" smtClean="0">
                <a:solidFill>
                  <a:srgbClr val="FFFF00"/>
                </a:solidFill>
              </a:rPr>
              <a:t>высшей категории </a:t>
            </a:r>
            <a:r>
              <a:rPr lang="ru-RU" dirty="0" smtClean="0"/>
              <a:t>при </a:t>
            </a:r>
            <a:r>
              <a:rPr lang="ru-RU" u="sng" dirty="0" smtClean="0"/>
              <a:t>отсутствии единичных направлений </a:t>
            </a:r>
            <a:r>
              <a:rPr lang="ru-RU" dirty="0" smtClean="0"/>
              <a:t>всегда имеется несколько осей порядка выше </a:t>
            </a:r>
            <a:r>
              <a:rPr lang="ru-RU" i="1" dirty="0" smtClean="0"/>
              <a:t>2</a:t>
            </a:r>
            <a:r>
              <a:rPr lang="ru-RU" dirty="0" smtClean="0"/>
              <a:t>. Сюда относится одна </a:t>
            </a:r>
            <a:r>
              <a:rPr lang="ru-RU" dirty="0" smtClean="0">
                <a:solidFill>
                  <a:srgbClr val="FFFF00"/>
                </a:solidFill>
              </a:rPr>
              <a:t>кубическая сингония</a:t>
            </a:r>
            <a:r>
              <a:rPr lang="ru-RU" dirty="0" smtClean="0"/>
              <a:t>. Приведем подробные характеристики всех </a:t>
            </a:r>
            <a:r>
              <a:rPr lang="ru-RU" dirty="0" err="1" smtClean="0"/>
              <a:t>сингоний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77813"/>
            <a:ext cx="8472518" cy="585311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3 Определение симметрии реальных кристаллов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Нередко обнаруживаются мелкие грани, трижды повторяющиеся вокруг </a:t>
            </a:r>
            <a:r>
              <a:rPr lang="ru-RU" i="1" dirty="0" smtClean="0"/>
              <a:t>АВ,</a:t>
            </a:r>
            <a:r>
              <a:rPr lang="ru-RU" dirty="0" smtClean="0"/>
              <a:t> около верхних и нижних концов </a:t>
            </a:r>
          </a:p>
          <a:p>
            <a:r>
              <a:rPr lang="ru-RU" dirty="0" smtClean="0"/>
              <a:t>вертикальных ребер. </a:t>
            </a:r>
          </a:p>
          <a:p>
            <a:r>
              <a:rPr lang="ru-RU" dirty="0" smtClean="0"/>
              <a:t>Приняв во внимание эти </a:t>
            </a:r>
          </a:p>
          <a:p>
            <a:r>
              <a:rPr lang="ru-RU" dirty="0" smtClean="0"/>
              <a:t>грани, придем к выводу о </a:t>
            </a:r>
          </a:p>
          <a:p>
            <a:r>
              <a:rPr lang="ru-RU" dirty="0" smtClean="0"/>
              <a:t>наличии не шестерной, а </a:t>
            </a:r>
          </a:p>
          <a:p>
            <a:r>
              <a:rPr lang="ru-RU" dirty="0" smtClean="0"/>
              <a:t>тройной оси симметрии </a:t>
            </a:r>
          </a:p>
          <a:p>
            <a:r>
              <a:rPr lang="ru-RU" dirty="0" smtClean="0"/>
              <a:t>вдоль </a:t>
            </a:r>
            <a:r>
              <a:rPr lang="ru-RU" i="1" dirty="0" smtClean="0"/>
              <a:t>АВ.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500306"/>
            <a:ext cx="328611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77813"/>
            <a:ext cx="8715436" cy="5853112"/>
          </a:xfrm>
        </p:spPr>
        <p:txBody>
          <a:bodyPr/>
          <a:lstStyle/>
          <a:p>
            <a:r>
              <a:rPr lang="ru-RU" dirty="0" smtClean="0"/>
              <a:t>Иногда на гранях наблюдаются незначительно отклоненные участки в виде тупых пирамидок (так называемые </a:t>
            </a:r>
            <a:r>
              <a:rPr lang="ru-RU" i="1" dirty="0" err="1" smtClean="0">
                <a:solidFill>
                  <a:srgbClr val="FFFF00"/>
                </a:solidFill>
              </a:rPr>
              <a:t>вицинали</a:t>
            </a:r>
            <a:r>
              <a:rPr lang="ru-RU" i="1" dirty="0" smtClean="0"/>
              <a:t>)</a:t>
            </a:r>
            <a:r>
              <a:rPr lang="ru-RU" dirty="0" smtClean="0"/>
              <a:t> *.</a:t>
            </a:r>
          </a:p>
          <a:p>
            <a:r>
              <a:rPr lang="ru-RU" dirty="0" smtClean="0"/>
              <a:t>Отсутствие плоскостей симметрии, проходящих по середине треугольных граней.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61013"/>
          <a:stretch>
            <a:fillRect/>
          </a:stretch>
        </p:blipFill>
        <p:spPr bwMode="auto">
          <a:xfrm>
            <a:off x="6715140" y="3429000"/>
            <a:ext cx="24288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0"/>
            <a:ext cx="9001125" cy="602138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А. Виды симметрии кристаллов, обладающих единичными направлениями. </a:t>
            </a:r>
          </a:p>
          <a:p>
            <a:endParaRPr lang="ru-RU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5011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r>
              <a:rPr lang="ru-RU" sz="3000" dirty="0" smtClean="0"/>
              <a:t>Следует обращать внимание и на другие усложнения поверхностей кристаллов, например на </a:t>
            </a:r>
            <a:r>
              <a:rPr lang="ru-RU" sz="3000" dirty="0" smtClean="0">
                <a:solidFill>
                  <a:srgbClr val="FFFF00"/>
                </a:solidFill>
              </a:rPr>
              <a:t>характерную штриховку</a:t>
            </a:r>
            <a:r>
              <a:rPr lang="ru-RU" sz="3000" dirty="0" smtClean="0"/>
              <a:t>, покрывающую некоторые грани кристаллов, благодаря чему грани становятся как бы ступенчатыми. </a:t>
            </a:r>
          </a:p>
          <a:p>
            <a:r>
              <a:rPr lang="ru-RU" sz="3000" dirty="0" smtClean="0"/>
              <a:t>Наличие штриховки в ряде случаев позволяет выяснить реальную симметрию тех или иных кристаллических образований.</a:t>
            </a:r>
          </a:p>
          <a:p>
            <a:r>
              <a:rPr lang="ru-RU" sz="2800" dirty="0" smtClean="0"/>
              <a:t>Приняв во внимание указанную </a:t>
            </a:r>
          </a:p>
          <a:p>
            <a:r>
              <a:rPr lang="ru-RU" sz="2800" dirty="0" smtClean="0"/>
              <a:t>штриховку, легко придем к выводу, </a:t>
            </a:r>
          </a:p>
          <a:p>
            <a:r>
              <a:rPr lang="ru-RU" sz="2800" dirty="0" smtClean="0"/>
              <a:t>что через середины граней пирита </a:t>
            </a:r>
          </a:p>
          <a:p>
            <a:r>
              <a:rPr lang="ru-RU" sz="2800" dirty="0" smtClean="0"/>
              <a:t>проходят </a:t>
            </a:r>
            <a:r>
              <a:rPr lang="ru-RU" sz="2800" dirty="0" smtClean="0">
                <a:solidFill>
                  <a:srgbClr val="FFFF00"/>
                </a:solidFill>
              </a:rPr>
              <a:t>не четверные, а двойные оси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симметрии.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2694" r="29548"/>
          <a:stretch>
            <a:fillRect/>
          </a:stretch>
        </p:blipFill>
        <p:spPr bwMode="auto">
          <a:xfrm>
            <a:off x="7429488" y="4500570"/>
            <a:ext cx="1714512" cy="210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8686800" cy="5853112"/>
          </a:xfrm>
        </p:spPr>
        <p:txBody>
          <a:bodyPr/>
          <a:lstStyle/>
          <a:p>
            <a:r>
              <a:rPr lang="ru-RU" sz="2800" dirty="0" smtClean="0"/>
              <a:t>При определении истинной симметрии кристаллов рекомендуется также пользоваться </a:t>
            </a:r>
            <a:r>
              <a:rPr lang="ru-RU" sz="2800" dirty="0" smtClean="0">
                <a:solidFill>
                  <a:srgbClr val="FFFF00"/>
                </a:solidFill>
              </a:rPr>
              <a:t>фигурами травления. </a:t>
            </a:r>
            <a:r>
              <a:rPr lang="ru-RU" sz="2800" dirty="0" smtClean="0"/>
              <a:t>Последние получаются, если действовать каким-нибудь </a:t>
            </a:r>
            <a:r>
              <a:rPr lang="ru-RU" sz="2800" u="sng" dirty="0" smtClean="0"/>
              <a:t>растворителем на кристаллические грани. </a:t>
            </a:r>
          </a:p>
          <a:p>
            <a:r>
              <a:rPr lang="ru-RU" sz="2800" dirty="0" smtClean="0"/>
              <a:t>В результате образуются небольшие ямки, зачастую ограниченные плоскостями (ямки в форме вогнутых многогранников) .</a:t>
            </a:r>
          </a:p>
          <a:p>
            <a:r>
              <a:rPr lang="ru-RU" sz="2800" dirty="0" smtClean="0"/>
              <a:t>Асимметричное очертание таких фигур подтверждает вышеуказанное </a:t>
            </a:r>
          </a:p>
          <a:p>
            <a:r>
              <a:rPr lang="ru-RU" sz="2800" dirty="0" smtClean="0"/>
              <a:t>заключение </a:t>
            </a:r>
            <a:r>
              <a:rPr lang="ru-RU" sz="2800" dirty="0" smtClean="0">
                <a:solidFill>
                  <a:srgbClr val="FFFF00"/>
                </a:solidFill>
              </a:rPr>
              <a:t>об отсутствии плоскостей симметрии, проходящих вдоль высот этих граней.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66077"/>
          <a:stretch>
            <a:fillRect/>
          </a:stretch>
        </p:blipFill>
        <p:spPr bwMode="auto">
          <a:xfrm>
            <a:off x="7429520" y="4286256"/>
            <a:ext cx="171448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2844" y="0"/>
            <a:ext cx="8715436" cy="6130925"/>
          </a:xfrm>
        </p:spPr>
        <p:txBody>
          <a:bodyPr/>
          <a:lstStyle/>
          <a:p>
            <a:r>
              <a:rPr lang="ru-RU" dirty="0" smtClean="0"/>
              <a:t>Иногда для определения симметрии пользуются </a:t>
            </a:r>
            <a:r>
              <a:rPr lang="ru-RU" dirty="0" smtClean="0">
                <a:solidFill>
                  <a:srgbClr val="FFFF00"/>
                </a:solidFill>
              </a:rPr>
              <a:t>кристаллизацией шаров, </a:t>
            </a:r>
            <a:r>
              <a:rPr lang="ru-RU" dirty="0" smtClean="0"/>
              <a:t>специально вырезанных из кристаллов. При этом в результате регенерации на шаровой поверхности </a:t>
            </a:r>
            <a:r>
              <a:rPr lang="ru-RU" u="sng" dirty="0" smtClean="0"/>
              <a:t>появляются многочисленные грани. </a:t>
            </a:r>
          </a:p>
          <a:p>
            <a:r>
              <a:rPr lang="ru-RU" dirty="0" smtClean="0"/>
              <a:t>Среди них встречаются и такие, которые на кристаллах обычно отсутствуют. Нередко эти грани вносят значительные поправки в имеющиеся представления о принадлежности веществ к тому или </a:t>
            </a:r>
            <a:r>
              <a:rPr lang="ru-RU" u="sng" dirty="0" smtClean="0"/>
              <a:t>иному виду симметрии.</a:t>
            </a:r>
            <a:endParaRPr lang="ru-RU" u="sng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Устанавливая истинную симметрию кристаллических многогранников, необходимо </a:t>
            </a:r>
            <a:r>
              <a:rPr lang="ru-RU" dirty="0" smtClean="0">
                <a:solidFill>
                  <a:srgbClr val="FFFF00"/>
                </a:solidFill>
              </a:rPr>
              <a:t>учитывать и их физические свойства (показатель преломления).</a:t>
            </a:r>
          </a:p>
          <a:p>
            <a:r>
              <a:rPr lang="ru-RU" dirty="0" smtClean="0"/>
              <a:t>Указания о симметрии кристаллов можно получить и при помощи </a:t>
            </a:r>
            <a:r>
              <a:rPr lang="ru-RU" dirty="0" smtClean="0">
                <a:solidFill>
                  <a:srgbClr val="FFFF00"/>
                </a:solidFill>
              </a:rPr>
              <a:t>рентгеновых лучей.</a:t>
            </a:r>
          </a:p>
          <a:p>
            <a:r>
              <a:rPr lang="ru-RU" dirty="0" smtClean="0"/>
              <a:t>Использование </a:t>
            </a:r>
            <a:r>
              <a:rPr lang="ru-RU" dirty="0" smtClean="0">
                <a:solidFill>
                  <a:srgbClr val="FFFF00"/>
                </a:solidFill>
              </a:rPr>
              <a:t>структурного анализа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Совокупность сведений, полученных всеми указанными методами позволяет устанавливать </a:t>
            </a:r>
            <a:r>
              <a:rPr lang="ru-RU" dirty="0" smtClean="0">
                <a:solidFill>
                  <a:srgbClr val="FFFF00"/>
                </a:solidFill>
              </a:rPr>
              <a:t>действительную симметрию реальных кристаллов.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42852"/>
            <a:ext cx="8858281" cy="65262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1. Единичное направление совпадает с единственной осью симметрии </a:t>
            </a:r>
            <a:r>
              <a:rPr lang="en-US" i="1" dirty="0" err="1" smtClean="0">
                <a:solidFill>
                  <a:srgbClr val="FFFF00"/>
                </a:solidFill>
              </a:rPr>
              <a:t>L</a:t>
            </a:r>
            <a:r>
              <a:rPr lang="en-US" i="1" baseline="-25000" dirty="0" err="1" smtClean="0">
                <a:solidFill>
                  <a:srgbClr val="FFFF00"/>
                </a:solidFill>
              </a:rPr>
              <a:t>n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endParaRPr lang="ru-RU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Соответствует пяти возможным в кристаллографии осям (инверсионные оси рассматриваются отдельно): 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L</a:t>
            </a:r>
            <a:r>
              <a:rPr lang="ru-RU" i="1" baseline="-25000" dirty="0" smtClean="0">
                <a:solidFill>
                  <a:srgbClr val="FFFF00"/>
                </a:solidFill>
              </a:rPr>
              <a:t>1 </a:t>
            </a:r>
            <a:r>
              <a:rPr lang="ru-RU" i="1" dirty="0" smtClean="0">
                <a:solidFill>
                  <a:srgbClr val="FFFF00"/>
                </a:solidFill>
              </a:rPr>
              <a:t>, </a:t>
            </a:r>
            <a:r>
              <a:rPr lang="en-US" i="1" dirty="0" smtClean="0">
                <a:solidFill>
                  <a:srgbClr val="FFFF00"/>
                </a:solidFill>
              </a:rPr>
              <a:t>L</a:t>
            </a:r>
            <a:r>
              <a:rPr lang="ru-RU" i="1" baseline="-25000" dirty="0" smtClean="0">
                <a:solidFill>
                  <a:srgbClr val="FFFF00"/>
                </a:solidFill>
              </a:rPr>
              <a:t>2 </a:t>
            </a:r>
            <a:r>
              <a:rPr lang="ru-RU" i="1" dirty="0" smtClean="0">
                <a:solidFill>
                  <a:srgbClr val="FFFF00"/>
                </a:solidFill>
              </a:rPr>
              <a:t>, </a:t>
            </a:r>
            <a:r>
              <a:rPr lang="en-US" i="1" dirty="0" smtClean="0">
                <a:solidFill>
                  <a:srgbClr val="FFFF00"/>
                </a:solidFill>
              </a:rPr>
              <a:t>L</a:t>
            </a:r>
            <a:r>
              <a:rPr lang="ru-RU" i="1" baseline="-25000" dirty="0" smtClean="0">
                <a:solidFill>
                  <a:srgbClr val="FFFF00"/>
                </a:solidFill>
              </a:rPr>
              <a:t>3</a:t>
            </a:r>
            <a:r>
              <a:rPr lang="ru-RU" i="1" dirty="0" smtClean="0">
                <a:solidFill>
                  <a:srgbClr val="FFFF00"/>
                </a:solidFill>
              </a:rPr>
              <a:t>, </a:t>
            </a:r>
            <a:r>
              <a:rPr lang="en-US" i="1" dirty="0" smtClean="0">
                <a:solidFill>
                  <a:srgbClr val="FFFF00"/>
                </a:solidFill>
              </a:rPr>
              <a:t>L</a:t>
            </a:r>
            <a:r>
              <a:rPr lang="ru-RU" i="1" baseline="-25000" dirty="0" smtClean="0">
                <a:solidFill>
                  <a:srgbClr val="FFFF00"/>
                </a:solidFill>
              </a:rPr>
              <a:t>4</a:t>
            </a:r>
            <a:r>
              <a:rPr lang="ru-RU" i="1" dirty="0" smtClean="0">
                <a:solidFill>
                  <a:srgbClr val="FFFF00"/>
                </a:solidFill>
              </a:rPr>
              <a:t>,</a:t>
            </a:r>
            <a:r>
              <a:rPr lang="en-US" i="1" dirty="0" smtClean="0">
                <a:solidFill>
                  <a:srgbClr val="FFFF00"/>
                </a:solidFill>
              </a:rPr>
              <a:t>L</a:t>
            </a:r>
            <a:r>
              <a:rPr lang="ru-RU" i="1" baseline="-25000" dirty="0" smtClean="0">
                <a:solidFill>
                  <a:srgbClr val="FFFF00"/>
                </a:solidFill>
              </a:rPr>
              <a:t>6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Полученные виды симметрии, каждый из которых состоит только из одной оси симметрии, носят название </a:t>
            </a:r>
            <a:r>
              <a:rPr lang="ru-RU" i="1" dirty="0" smtClean="0">
                <a:solidFill>
                  <a:srgbClr val="FFFF00"/>
                </a:solidFill>
              </a:rPr>
              <a:t>примитивных</a:t>
            </a:r>
            <a:r>
              <a:rPr lang="ru-RU" dirty="0" smtClean="0">
                <a:solidFill>
                  <a:srgbClr val="FFFF00"/>
                </a:solidFill>
              </a:rPr>
              <a:t> (простейших) 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0" y="0"/>
            <a:ext cx="9144000" cy="613884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2. </a:t>
            </a:r>
            <a:r>
              <a:rPr lang="ru-RU" sz="2800" dirty="0" smtClean="0">
                <a:solidFill>
                  <a:srgbClr val="FFFF00"/>
                </a:solidFill>
              </a:rPr>
              <a:t>К исходному единичному направлению прибавляется центр инверсии С</a:t>
            </a:r>
          </a:p>
          <a:p>
            <a:r>
              <a:rPr lang="ru-RU" sz="2800" dirty="0" smtClean="0"/>
              <a:t>Все возможные случаи: </a:t>
            </a:r>
            <a:r>
              <a:rPr lang="en-US" sz="2800" i="1" dirty="0" smtClean="0"/>
              <a:t>L</a:t>
            </a:r>
            <a:r>
              <a:rPr lang="ru-RU" sz="2800" i="1" baseline="-25000" dirty="0" smtClean="0"/>
              <a:t>1</a:t>
            </a:r>
            <a:r>
              <a:rPr lang="ru-RU" sz="2800" i="1" dirty="0" smtClean="0"/>
              <a:t>С, </a:t>
            </a:r>
            <a:r>
              <a:rPr lang="en-US" sz="2800" i="1" dirty="0" smtClean="0"/>
              <a:t>L</a:t>
            </a:r>
            <a:r>
              <a:rPr lang="ru-RU" sz="2800" i="1" baseline="-25000" dirty="0" smtClean="0"/>
              <a:t>2</a:t>
            </a:r>
            <a:r>
              <a:rPr lang="ru-RU" sz="2800" i="1" dirty="0" smtClean="0"/>
              <a:t>С, </a:t>
            </a:r>
            <a:r>
              <a:rPr lang="en-US" sz="2800" i="1" dirty="0" smtClean="0"/>
              <a:t>L</a:t>
            </a:r>
            <a:r>
              <a:rPr lang="ru-RU" sz="2800" i="1" baseline="-25000" dirty="0" smtClean="0"/>
              <a:t>3</a:t>
            </a:r>
            <a:r>
              <a:rPr lang="ru-RU" sz="2800" i="1" dirty="0" smtClean="0"/>
              <a:t>С, </a:t>
            </a:r>
            <a:r>
              <a:rPr lang="en-US" sz="2800" i="1" dirty="0" smtClean="0"/>
              <a:t>L</a:t>
            </a:r>
            <a:r>
              <a:rPr lang="ru-RU" sz="2800" i="1" baseline="-25000" dirty="0" smtClean="0"/>
              <a:t>4</a:t>
            </a:r>
            <a:r>
              <a:rPr lang="ru-RU" sz="2800" i="1" dirty="0" smtClean="0"/>
              <a:t>С, </a:t>
            </a:r>
            <a:r>
              <a:rPr lang="en-US" sz="2800" i="1" dirty="0" smtClean="0"/>
              <a:t>L</a:t>
            </a:r>
            <a:r>
              <a:rPr lang="ru-RU" sz="2800" i="1" baseline="-25000" dirty="0" smtClean="0"/>
              <a:t>6</a:t>
            </a:r>
            <a:r>
              <a:rPr lang="ru-RU" sz="2800" i="1" dirty="0" smtClean="0"/>
              <a:t>С.</a:t>
            </a:r>
            <a:endParaRPr lang="ru-RU" sz="2800" dirty="0" smtClean="0"/>
          </a:p>
          <a:p>
            <a:r>
              <a:rPr lang="ru-RU" sz="2800" dirty="0" smtClean="0"/>
              <a:t>Вспоминаем </a:t>
            </a:r>
            <a:r>
              <a:rPr lang="ru-RU" sz="2800" dirty="0" smtClean="0">
                <a:solidFill>
                  <a:srgbClr val="FFFF00"/>
                </a:solidFill>
              </a:rPr>
              <a:t>теорему 2</a:t>
            </a:r>
            <a:r>
              <a:rPr lang="ru-RU" sz="2800" dirty="0" smtClean="0"/>
              <a:t>, согласно которой при наличии четной оси и центра инверсии появляется плоскость симметрии, нормальная оси (для большей наглядности вывода отмечаем ее буквой </a:t>
            </a:r>
            <a:r>
              <a:rPr lang="ru-RU" sz="2800" i="1" dirty="0" smtClean="0"/>
              <a:t>П).</a:t>
            </a:r>
          </a:p>
          <a:p>
            <a:endParaRPr lang="ru-RU" sz="2800" i="1" dirty="0" smtClean="0"/>
          </a:p>
          <a:p>
            <a:endParaRPr lang="ru-RU" sz="2800" i="1" dirty="0" smtClean="0"/>
          </a:p>
          <a:p>
            <a:endParaRPr lang="ru-RU" sz="2800" i="1" dirty="0" smtClean="0"/>
          </a:p>
          <a:p>
            <a:r>
              <a:rPr lang="en-US" sz="2800" i="1" dirty="0" smtClean="0"/>
              <a:t>L</a:t>
            </a:r>
            <a:r>
              <a:rPr lang="ru-RU" sz="2800" i="1" baseline="-25000" dirty="0" smtClean="0"/>
              <a:t>1</a:t>
            </a:r>
            <a:r>
              <a:rPr lang="ru-RU" sz="2800" i="1" dirty="0" smtClean="0"/>
              <a:t>С=С, </a:t>
            </a:r>
            <a:r>
              <a:rPr lang="en-US" sz="2800" i="1" dirty="0" smtClean="0"/>
              <a:t>L</a:t>
            </a:r>
            <a:r>
              <a:rPr lang="ru-RU" sz="2800" i="1" baseline="-25000" dirty="0" smtClean="0"/>
              <a:t>3</a:t>
            </a:r>
            <a:r>
              <a:rPr lang="ru-RU" sz="2800" i="1" dirty="0" smtClean="0"/>
              <a:t>С= </a:t>
            </a:r>
            <a:r>
              <a:rPr lang="en-US" sz="2800" i="1" dirty="0" smtClean="0"/>
              <a:t>L</a:t>
            </a:r>
            <a:r>
              <a:rPr lang="en-US" sz="2800" i="1" baseline="-25000" dirty="0" smtClean="0"/>
              <a:t>i3</a:t>
            </a:r>
            <a:r>
              <a:rPr lang="ru-RU" sz="2800" i="1" dirty="0" smtClean="0"/>
              <a:t>.</a:t>
            </a:r>
            <a:endParaRPr lang="ru-RU" sz="2800" dirty="0" smtClean="0"/>
          </a:p>
          <a:p>
            <a:r>
              <a:rPr lang="ru-RU" sz="2800" dirty="0" smtClean="0"/>
              <a:t>Найденные виды симметрии называются </a:t>
            </a:r>
            <a:r>
              <a:rPr lang="ru-RU" sz="2800" i="1" dirty="0" smtClean="0">
                <a:solidFill>
                  <a:srgbClr val="FFFF00"/>
                </a:solidFill>
              </a:rPr>
              <a:t>«центральными»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endParaRPr lang="ru-RU" sz="2800" i="1" dirty="0" smtClean="0">
              <a:solidFill>
                <a:srgbClr val="FFFF00"/>
              </a:solidFill>
            </a:endParaRPr>
          </a:p>
          <a:p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57562"/>
            <a:ext cx="41434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8686800" cy="5853112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3. Перпендикулярно исходному единичному направлению присоединяется плоскость симметрии П</a:t>
            </a:r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/>
              <a:t>Рассматривать этот случай нет надобности, так как для четных осей, согласно теореме </a:t>
            </a:r>
            <a:r>
              <a:rPr lang="en-US" sz="2800" dirty="0" smtClean="0"/>
              <a:t>2</a:t>
            </a:r>
            <a:r>
              <a:rPr lang="ru-RU" sz="2800" dirty="0" smtClean="0"/>
              <a:t>, приходим к уже выведенным центральным видам симметрии </a:t>
            </a:r>
            <a:r>
              <a:rPr lang="ru-RU" sz="2800" i="1" dirty="0" smtClean="0"/>
              <a:t>(</a:t>
            </a:r>
            <a:r>
              <a:rPr lang="en-US" sz="2800" i="1" dirty="0" smtClean="0"/>
              <a:t>L</a:t>
            </a:r>
            <a:r>
              <a:rPr lang="ru-RU" sz="2800" i="1" baseline="-25000" dirty="0" smtClean="0"/>
              <a:t>2</a:t>
            </a:r>
            <a:r>
              <a:rPr lang="ru-RU" sz="2800" i="1" dirty="0" smtClean="0"/>
              <a:t>П</a:t>
            </a:r>
            <a:r>
              <a:rPr lang="ru-RU" sz="2800" dirty="0" smtClean="0"/>
              <a:t> дает </a:t>
            </a:r>
            <a:r>
              <a:rPr lang="en-US" sz="2800" i="1" dirty="0" smtClean="0">
                <a:solidFill>
                  <a:srgbClr val="FFFF00"/>
                </a:solidFill>
              </a:rPr>
              <a:t>L</a:t>
            </a:r>
            <a:r>
              <a:rPr lang="ru-RU" sz="2800" i="1" baseline="-25000" dirty="0" smtClean="0">
                <a:solidFill>
                  <a:srgbClr val="FFFF00"/>
                </a:solidFill>
              </a:rPr>
              <a:t>2</a:t>
            </a:r>
            <a:r>
              <a:rPr lang="ru-RU" sz="2800" i="1" dirty="0" smtClean="0">
                <a:solidFill>
                  <a:srgbClr val="FFFF00"/>
                </a:solidFill>
              </a:rPr>
              <a:t>ПС</a:t>
            </a:r>
            <a:r>
              <a:rPr lang="ru-RU" sz="2800" i="1" dirty="0" smtClean="0"/>
              <a:t>; </a:t>
            </a:r>
            <a:r>
              <a:rPr lang="en-US" sz="2800" i="1" dirty="0" smtClean="0"/>
              <a:t>L</a:t>
            </a:r>
            <a:r>
              <a:rPr lang="ru-RU" sz="2800" i="1" baseline="-25000" dirty="0" smtClean="0"/>
              <a:t>4</a:t>
            </a:r>
            <a:r>
              <a:rPr lang="ru-RU" sz="2800" i="1" dirty="0" smtClean="0"/>
              <a:t>П</a:t>
            </a:r>
            <a:r>
              <a:rPr lang="ru-RU" sz="2800" dirty="0" smtClean="0"/>
              <a:t> дает </a:t>
            </a:r>
            <a:r>
              <a:rPr lang="en-US" sz="2800" i="1" dirty="0" smtClean="0">
                <a:solidFill>
                  <a:srgbClr val="FFFF00"/>
                </a:solidFill>
              </a:rPr>
              <a:t>L</a:t>
            </a:r>
            <a:r>
              <a:rPr lang="ru-RU" sz="2800" i="1" baseline="-25000" dirty="0" smtClean="0">
                <a:solidFill>
                  <a:srgbClr val="FFFF00"/>
                </a:solidFill>
              </a:rPr>
              <a:t>4</a:t>
            </a:r>
            <a:r>
              <a:rPr lang="ru-RU" sz="2800" i="1" dirty="0" smtClean="0">
                <a:solidFill>
                  <a:srgbClr val="FFFF00"/>
                </a:solidFill>
              </a:rPr>
              <a:t>ПС;</a:t>
            </a:r>
            <a:r>
              <a:rPr lang="ru-RU" sz="2800" dirty="0" smtClean="0"/>
              <a:t> </a:t>
            </a:r>
            <a:r>
              <a:rPr lang="en-US" sz="2800" i="1" dirty="0" smtClean="0"/>
              <a:t>L</a:t>
            </a:r>
            <a:r>
              <a:rPr lang="ru-RU" sz="2800" i="1" baseline="-25000" dirty="0" smtClean="0"/>
              <a:t>6</a:t>
            </a:r>
            <a:r>
              <a:rPr lang="ru-RU" sz="2800" i="1" dirty="0" smtClean="0"/>
              <a:t>П</a:t>
            </a:r>
            <a:r>
              <a:rPr lang="ru-RU" sz="2800" dirty="0" smtClean="0"/>
              <a:t> — </a:t>
            </a:r>
            <a:r>
              <a:rPr lang="en-US" sz="2800" i="1" dirty="0" smtClean="0">
                <a:solidFill>
                  <a:srgbClr val="FFFF00"/>
                </a:solidFill>
              </a:rPr>
              <a:t>L</a:t>
            </a:r>
            <a:r>
              <a:rPr lang="ru-RU" sz="2800" i="1" baseline="-25000" dirty="0" smtClean="0">
                <a:solidFill>
                  <a:srgbClr val="FFFF00"/>
                </a:solidFill>
              </a:rPr>
              <a:t>6</a:t>
            </a:r>
            <a:r>
              <a:rPr lang="ru-RU" sz="2800" i="1" dirty="0" smtClean="0">
                <a:solidFill>
                  <a:srgbClr val="FFFF00"/>
                </a:solidFill>
              </a:rPr>
              <a:t>ПС</a:t>
            </a:r>
            <a:r>
              <a:rPr lang="ru-RU" sz="2800" i="1" dirty="0" smtClean="0"/>
              <a:t>).</a:t>
            </a:r>
            <a:endParaRPr lang="en-US" sz="2800" i="1" dirty="0" smtClean="0"/>
          </a:p>
          <a:p>
            <a:r>
              <a:rPr lang="ru-RU" sz="2800" dirty="0" smtClean="0"/>
              <a:t>Для нечетных осей получаем комбинации, разобранные ниже </a:t>
            </a:r>
            <a:r>
              <a:rPr lang="ru-RU" sz="2800" i="1" dirty="0" smtClean="0"/>
              <a:t>(</a:t>
            </a:r>
            <a:r>
              <a:rPr lang="en-US" sz="2800" i="1" dirty="0" smtClean="0">
                <a:solidFill>
                  <a:srgbClr val="FFFF00"/>
                </a:solidFill>
              </a:rPr>
              <a:t>L</a:t>
            </a:r>
            <a:r>
              <a:rPr lang="ru-RU" sz="2800" i="1" baseline="-25000" dirty="0" smtClean="0">
                <a:solidFill>
                  <a:srgbClr val="FFFF00"/>
                </a:solidFill>
              </a:rPr>
              <a:t>1</a:t>
            </a:r>
            <a:r>
              <a:rPr lang="ru-RU" sz="2800" i="1" dirty="0" smtClean="0">
                <a:solidFill>
                  <a:srgbClr val="FFFF00"/>
                </a:solidFill>
              </a:rPr>
              <a:t>П=</a:t>
            </a:r>
            <a:r>
              <a:rPr lang="en-US" sz="2800" i="1" dirty="0" smtClean="0">
                <a:solidFill>
                  <a:srgbClr val="FFFF00"/>
                </a:solidFill>
              </a:rPr>
              <a:t>P</a:t>
            </a:r>
            <a:r>
              <a:rPr lang="ru-RU" sz="2800" i="1" dirty="0" smtClean="0">
                <a:solidFill>
                  <a:srgbClr val="FFFF00"/>
                </a:solidFill>
              </a:rPr>
              <a:t>;</a:t>
            </a:r>
            <a:r>
              <a:rPr lang="en-US" sz="2800" i="1" dirty="0" smtClean="0">
                <a:solidFill>
                  <a:srgbClr val="FFFF00"/>
                </a:solidFill>
              </a:rPr>
              <a:t>L</a:t>
            </a:r>
            <a:r>
              <a:rPr lang="ru-RU" sz="2800" i="1" baseline="-25000" dirty="0" smtClean="0">
                <a:solidFill>
                  <a:srgbClr val="FFFF00"/>
                </a:solidFill>
              </a:rPr>
              <a:t>3</a:t>
            </a:r>
            <a:r>
              <a:rPr lang="ru-RU" sz="2800" i="1" dirty="0" smtClean="0">
                <a:solidFill>
                  <a:srgbClr val="FFFF00"/>
                </a:solidFill>
              </a:rPr>
              <a:t>П=</a:t>
            </a:r>
            <a:r>
              <a:rPr lang="en-US" sz="2800" i="1" dirty="0" smtClean="0">
                <a:solidFill>
                  <a:srgbClr val="FFFF00"/>
                </a:solidFill>
              </a:rPr>
              <a:t>L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i</a:t>
            </a:r>
            <a:r>
              <a:rPr lang="ru-RU" sz="2800" i="1" baseline="-25000" dirty="0" smtClean="0">
                <a:solidFill>
                  <a:srgbClr val="FFFF00"/>
                </a:solidFill>
              </a:rPr>
              <a:t>6</a:t>
            </a:r>
            <a:r>
              <a:rPr lang="ru-RU" sz="2800" i="1" dirty="0" smtClean="0"/>
              <a:t>).</a:t>
            </a:r>
            <a:endParaRPr lang="ru-RU" sz="2800" dirty="0" smtClean="0"/>
          </a:p>
          <a:p>
            <a:endParaRPr lang="ru-RU" sz="3000" baseline="-2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720" y="214313"/>
            <a:ext cx="8858280" cy="61436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4. К исходному единичному направлению прибавляется плоскость симметрии Р, идущая вдоль него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Вспоминаем теорему 4, согласно которой, при наличии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n</a:t>
            </a:r>
            <a:r>
              <a:rPr lang="en-US" dirty="0" smtClean="0"/>
              <a:t> </a:t>
            </a:r>
            <a:r>
              <a:rPr lang="ru-RU" dirty="0" smtClean="0"/>
              <a:t>и плоскости, лежащей вдоль нее, имеем всего </a:t>
            </a:r>
            <a:r>
              <a:rPr lang="en-US" i="1" dirty="0" err="1" smtClean="0"/>
              <a:t>n</a:t>
            </a:r>
            <a:r>
              <a:rPr lang="ru-RU" dirty="0" smtClean="0"/>
              <a:t> таких плоскостей.</a:t>
            </a:r>
          </a:p>
          <a:p>
            <a:r>
              <a:rPr lang="ru-RU" dirty="0" smtClean="0"/>
              <a:t>В результате получаем новую серию сочетаний элементов симметрии: </a:t>
            </a:r>
            <a:r>
              <a:rPr lang="en-US" i="1" dirty="0" smtClean="0"/>
              <a:t>L</a:t>
            </a:r>
            <a:r>
              <a:rPr lang="ru-RU" i="1" baseline="-25000" dirty="0" smtClean="0"/>
              <a:t>1</a:t>
            </a:r>
            <a:r>
              <a:rPr lang="en-US" i="1" dirty="0" smtClean="0"/>
              <a:t>P</a:t>
            </a:r>
            <a:r>
              <a:rPr lang="ru-RU" i="1" dirty="0" smtClean="0"/>
              <a:t>=</a:t>
            </a:r>
            <a:r>
              <a:rPr lang="en-US" i="1" dirty="0" smtClean="0"/>
              <a:t>P</a:t>
            </a:r>
            <a:r>
              <a:rPr lang="ru-RU" i="1" dirty="0" smtClean="0"/>
              <a:t>;</a:t>
            </a:r>
            <a:r>
              <a:rPr lang="en-US" i="1" dirty="0" smtClean="0"/>
              <a:t>L</a:t>
            </a:r>
            <a:r>
              <a:rPr lang="ru-RU" i="1" baseline="-25000" dirty="0" smtClean="0"/>
              <a:t>2</a:t>
            </a:r>
            <a:r>
              <a:rPr lang="ru-RU" i="1" dirty="0" smtClean="0"/>
              <a:t>2</a:t>
            </a:r>
            <a:r>
              <a:rPr lang="en-US" i="1" dirty="0" smtClean="0"/>
              <a:t>P</a:t>
            </a:r>
            <a:r>
              <a:rPr lang="ru-RU" i="1" dirty="0" smtClean="0"/>
              <a:t>; </a:t>
            </a:r>
            <a:r>
              <a:rPr lang="en-US" i="1" dirty="0" smtClean="0"/>
              <a:t>L</a:t>
            </a:r>
            <a:r>
              <a:rPr lang="ru-RU" i="1" baseline="-25000" dirty="0" smtClean="0"/>
              <a:t>3</a:t>
            </a:r>
            <a:r>
              <a:rPr lang="ru-RU" i="1" dirty="0" smtClean="0"/>
              <a:t>3</a:t>
            </a:r>
            <a:r>
              <a:rPr lang="en-US" i="1" dirty="0" smtClean="0"/>
              <a:t>P</a:t>
            </a:r>
            <a:r>
              <a:rPr lang="ru-RU" dirty="0" smtClean="0"/>
              <a:t>; </a:t>
            </a:r>
            <a:r>
              <a:rPr lang="en-US" i="1" dirty="0" smtClean="0"/>
              <a:t>L</a:t>
            </a:r>
            <a:r>
              <a:rPr lang="ru-RU" i="1" baseline="-25000" dirty="0" smtClean="0"/>
              <a:t>4</a:t>
            </a:r>
            <a:r>
              <a:rPr lang="ru-RU" i="1" dirty="0" smtClean="0"/>
              <a:t>4</a:t>
            </a:r>
            <a:r>
              <a:rPr lang="en-US" i="1" dirty="0" smtClean="0"/>
              <a:t>P</a:t>
            </a:r>
            <a:r>
              <a:rPr lang="ru-RU" i="1" dirty="0" smtClean="0"/>
              <a:t>; </a:t>
            </a:r>
            <a:r>
              <a:rPr lang="en-US" i="1" dirty="0" smtClean="0"/>
              <a:t>L</a:t>
            </a:r>
            <a:r>
              <a:rPr lang="ru-RU" i="1" baseline="-25000" dirty="0" smtClean="0"/>
              <a:t>6</a:t>
            </a:r>
            <a:r>
              <a:rPr lang="ru-RU" i="1" dirty="0" smtClean="0"/>
              <a:t>6</a:t>
            </a:r>
            <a:r>
              <a:rPr lang="en-US" i="1" dirty="0" smtClean="0"/>
              <a:t>P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/>
              <a:t>Пять новых видов симметрии называются </a:t>
            </a:r>
            <a:r>
              <a:rPr lang="ru-RU" i="1" dirty="0" smtClean="0">
                <a:solidFill>
                  <a:srgbClr val="FFFF00"/>
                </a:solidFill>
              </a:rPr>
              <a:t>планальными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0" y="277813"/>
            <a:ext cx="9144000" cy="58531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5. Перпендикулярно исходному единичному направлению присоединяется двойная ось 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2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endParaRPr lang="en-US" i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К возможным осям симметрии, совпадающим с единичным направлением, прибавляем двойные оси. </a:t>
            </a:r>
            <a:endParaRPr lang="en-US" dirty="0" smtClean="0"/>
          </a:p>
          <a:p>
            <a:r>
              <a:rPr lang="ru-RU" dirty="0" smtClean="0"/>
              <a:t>Согласно теореме </a:t>
            </a:r>
            <a:r>
              <a:rPr lang="en-US" i="1" dirty="0" smtClean="0"/>
              <a:t>3</a:t>
            </a:r>
            <a:r>
              <a:rPr lang="ru-RU" dirty="0" smtClean="0"/>
              <a:t> при наличии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n</a:t>
            </a:r>
            <a:r>
              <a:rPr lang="en-US" dirty="0" smtClean="0"/>
              <a:t> </a:t>
            </a:r>
            <a:r>
              <a:rPr lang="ru-RU" dirty="0" smtClean="0"/>
              <a:t>и нормальной ей </a:t>
            </a:r>
            <a:r>
              <a:rPr lang="en-US" i="1" dirty="0" smtClean="0"/>
              <a:t>L</a:t>
            </a:r>
            <a:r>
              <a:rPr lang="ru-RU" i="1" baseline="-25000" dirty="0" smtClean="0"/>
              <a:t>2</a:t>
            </a:r>
            <a:r>
              <a:rPr lang="ru-RU" dirty="0" smtClean="0"/>
              <a:t> имеем всего </a:t>
            </a:r>
            <a:r>
              <a:rPr lang="en-US" i="1" dirty="0" err="1" smtClean="0"/>
              <a:t>nL</a:t>
            </a:r>
            <a:r>
              <a:rPr lang="ru-RU" i="1" baseline="-25000" dirty="0" smtClean="0"/>
              <a:t>2</a:t>
            </a:r>
            <a:r>
              <a:rPr lang="ru-RU" i="1" dirty="0" smtClean="0"/>
              <a:t>(</a:t>
            </a:r>
            <a:r>
              <a:rPr lang="ru-RU" dirty="0" smtClean="0"/>
              <a:t> ┴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n</a:t>
            </a:r>
            <a:r>
              <a:rPr lang="ru-RU" i="1" dirty="0" smtClean="0"/>
              <a:t>)</a:t>
            </a:r>
            <a:r>
              <a:rPr lang="en-US" i="1" dirty="0" smtClean="0"/>
              <a:t>.</a:t>
            </a:r>
            <a:endParaRPr lang="ru-RU" dirty="0" smtClean="0"/>
          </a:p>
          <a:p>
            <a:r>
              <a:rPr lang="ru-RU" dirty="0" smtClean="0"/>
              <a:t>В результате приходим к следующему ряду: </a:t>
            </a:r>
            <a:r>
              <a:rPr lang="en-US" cap="small" dirty="0" smtClean="0">
                <a:solidFill>
                  <a:srgbClr val="FFFF00"/>
                </a:solidFill>
              </a:rPr>
              <a:t>L</a:t>
            </a:r>
            <a:r>
              <a:rPr lang="en-US" cap="small" baseline="-25000" dirty="0" smtClean="0">
                <a:solidFill>
                  <a:srgbClr val="FFFF00"/>
                </a:solidFill>
              </a:rPr>
              <a:t>1</a:t>
            </a:r>
            <a:r>
              <a:rPr lang="en-US" cap="small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; 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= 3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3</a:t>
            </a:r>
            <a:r>
              <a:rPr lang="ru-RU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; 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4</a:t>
            </a:r>
            <a:r>
              <a:rPr lang="ru-RU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6</a:t>
            </a:r>
            <a:r>
              <a:rPr lang="ru-RU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ru-RU" baseline="-25000" dirty="0" smtClean="0">
                <a:solidFill>
                  <a:srgbClr val="FFFF00"/>
                </a:solidFill>
              </a:rPr>
              <a:t>2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/>
              <a:t>Пять новых видов симметрии носят название </a:t>
            </a:r>
            <a:r>
              <a:rPr lang="ru-RU" i="1" dirty="0" smtClean="0">
                <a:solidFill>
                  <a:srgbClr val="FFFF00"/>
                </a:solidFill>
              </a:rPr>
              <a:t>аксиальных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4679</TotalTime>
  <Words>1300</Words>
  <Application>Microsoft Office PowerPoint</Application>
  <PresentationFormat>Экран (4:3)</PresentationFormat>
  <Paragraphs>152</Paragraphs>
  <Slides>43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Занавес</vt:lpstr>
      <vt:lpstr>Дисциплина: Кристаллография</vt:lpstr>
      <vt:lpstr>Тема 5. 32 вида симметрии кристаллов </vt:lpstr>
      <vt:lpstr> 1.  32 вида симметрии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менеджмента</dc:title>
  <dc:creator>user</dc:creator>
  <cp:lastModifiedBy>Ольга</cp:lastModifiedBy>
  <cp:revision>139</cp:revision>
  <dcterms:created xsi:type="dcterms:W3CDTF">2007-03-01T14:15:52Z</dcterms:created>
  <dcterms:modified xsi:type="dcterms:W3CDTF">2018-05-16T15:09:12Z</dcterms:modified>
</cp:coreProperties>
</file>