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4"/>
  </p:notesMasterIdLst>
  <p:sldIdLst>
    <p:sldId id="402" r:id="rId2"/>
    <p:sldId id="256" r:id="rId3"/>
    <p:sldId id="300" r:id="rId4"/>
    <p:sldId id="280" r:id="rId5"/>
    <p:sldId id="296" r:id="rId6"/>
    <p:sldId id="258" r:id="rId7"/>
    <p:sldId id="343" r:id="rId8"/>
    <p:sldId id="391" r:id="rId9"/>
    <p:sldId id="281" r:id="rId10"/>
    <p:sldId id="366" r:id="rId11"/>
    <p:sldId id="261" r:id="rId12"/>
    <p:sldId id="262" r:id="rId13"/>
    <p:sldId id="333" r:id="rId14"/>
    <p:sldId id="373" r:id="rId15"/>
    <p:sldId id="263" r:id="rId16"/>
    <p:sldId id="386" r:id="rId17"/>
    <p:sldId id="387" r:id="rId18"/>
    <p:sldId id="388" r:id="rId19"/>
    <p:sldId id="389" r:id="rId20"/>
    <p:sldId id="390" r:id="rId21"/>
    <p:sldId id="334" r:id="rId22"/>
    <p:sldId id="335" r:id="rId23"/>
    <p:sldId id="380" r:id="rId24"/>
    <p:sldId id="382" r:id="rId25"/>
    <p:sldId id="379" r:id="rId26"/>
    <p:sldId id="378" r:id="rId27"/>
    <p:sldId id="381" r:id="rId28"/>
    <p:sldId id="383" r:id="rId29"/>
    <p:sldId id="367" r:id="rId30"/>
    <p:sldId id="384" r:id="rId31"/>
    <p:sldId id="347" r:id="rId32"/>
    <p:sldId id="336" r:id="rId33"/>
    <p:sldId id="337" r:id="rId34"/>
    <p:sldId id="364" r:id="rId35"/>
    <p:sldId id="374" r:id="rId36"/>
    <p:sldId id="365" r:id="rId37"/>
    <p:sldId id="338" r:id="rId38"/>
    <p:sldId id="340" r:id="rId39"/>
    <p:sldId id="399" r:id="rId40"/>
    <p:sldId id="400" r:id="rId41"/>
    <p:sldId id="401" r:id="rId42"/>
    <p:sldId id="375" r:id="rId43"/>
    <p:sldId id="376" r:id="rId44"/>
    <p:sldId id="392" r:id="rId45"/>
    <p:sldId id="394" r:id="rId46"/>
    <p:sldId id="393" r:id="rId47"/>
    <p:sldId id="341" r:id="rId48"/>
    <p:sldId id="395" r:id="rId49"/>
    <p:sldId id="396" r:id="rId50"/>
    <p:sldId id="345" r:id="rId51"/>
    <p:sldId id="397" r:id="rId52"/>
    <p:sldId id="398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93" autoAdjust="0"/>
  </p:normalViewPr>
  <p:slideViewPr>
    <p:cSldViewPr>
      <p:cViewPr varScale="1">
        <p:scale>
          <a:sx n="65" d="100"/>
          <a:sy n="65" d="100"/>
        </p:scale>
        <p:origin x="-14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96D93A-A648-4952-AE08-30DE5997A0D4}" type="datetimeFigureOut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51E779-D931-4E6B-8A1D-A965D0A06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819EF4-3C2E-4CDF-B0C7-5647EAB448F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D421B6-552A-41F8-83EC-77A3741DB1E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1E779-D931-4E6B-8A1D-A965D0A06C0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1E779-D931-4E6B-8A1D-A965D0A06C0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1E779-D931-4E6B-8A1D-A965D0A06C0F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20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020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9CC1-10E7-4A7D-BAEF-E21DCC6D0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B33F-603B-4E5B-BB48-768A3366C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C197-158F-470D-A122-385ACEDC1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80A6-7E17-409A-8058-893C31F6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50F4-5299-48D4-9954-F29E6DA5B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13C7-911D-4228-9F0B-87E4D5038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7FEB-F3BE-486D-A43A-3BCD578E3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8872-D896-4692-931D-CDBC98719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61E3-67A7-49D3-93C8-330AC91D6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3637-11AE-4A60-9B6C-25B068BC1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FD5C-2753-4000-8A4C-ABEF222CE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AA6D-783B-44B6-9E21-BA23BE4A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2BBB-666B-4CED-92B8-EF00894E8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915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17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7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7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7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E0EC7B8-8848-466C-AAF5-5F3D60CB9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18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34E~1\AppData\Local\Temp\FineReader12.00\media\image3.jpe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34E~1\AppData\Local\Temp\FineReader12.00\media\image5.jpe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34E~1\AppData\Local\Temp\FineReader12.00\media\image7.jpe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34E~1\AppData\Local\Temp\FineReader12.00\media\image8.jpe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34E~1\AppData\Local\Temp\FineReader12.00\media\image9.jpe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34E~1\AppData\Local\Temp\FineReader12.00\media\image11.jpe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34E~1\AppData\Local\Temp\FineReader12.00\media\image12.jpe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34E~1\AppData\Local\Temp\FineReader12.00\media\image13.jpe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34E~1\AppData\Local\Temp\FineReader12.00\media\image13.jpe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34E~1\AppData\Local\Temp\FineReader12.00\media\image13.jpe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34E~1\AppData\Local\Temp\FineReader12.00\media\image14.jpe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34E~1\AppData\Local\Temp\FineReader12.00\media\image15.jpe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34E~1\AppData\Local\Temp\FineReader12.00\media\image17.jpe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85992"/>
            <a:ext cx="8229600" cy="135732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Дисциплина:</a:t>
            </a:r>
            <a:br>
              <a:rPr lang="ru-RU" b="1" dirty="0" smtClean="0"/>
            </a:br>
            <a:r>
              <a:rPr lang="ru-RU" b="1" u="sng" dirty="0" smtClean="0">
                <a:solidFill>
                  <a:srgbClr val="FFFF00"/>
                </a:solidFill>
              </a:rPr>
              <a:t>Кристаллография</a:t>
            </a:r>
            <a:endParaRPr lang="be-BY" b="1" u="sng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37062"/>
            <a:ext cx="9144000" cy="199233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>
                <a:solidFill>
                  <a:schemeClr val="tx2"/>
                </a:solidFill>
              </a:rPr>
              <a:t>к.т.н., доцент         </a:t>
            </a:r>
            <a:r>
              <a:rPr lang="ru-RU" dirty="0" smtClean="0">
                <a:solidFill>
                  <a:srgbClr val="FFFF00"/>
                </a:solidFill>
              </a:rPr>
              <a:t>Меженная Ольга </a:t>
            </a:r>
            <a:r>
              <a:rPr lang="ru-RU" dirty="0" smtClean="0">
                <a:solidFill>
                  <a:srgbClr val="FFFF00"/>
                </a:solidFill>
              </a:rPr>
              <a:t>Борисовна</a:t>
            </a:r>
          </a:p>
          <a:p>
            <a:pPr algn="l" eaLnBrk="1" hangingPunct="1"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dirty="0" smtClean="0"/>
              <a:t>Гомель 2018</a:t>
            </a:r>
            <a:endParaRPr lang="be-BY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Учреждение образования </a:t>
            </a:r>
          </a:p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«Гомельский государственный университет имени Франциска Скорины»</a:t>
            </a:r>
            <a:endParaRPr lang="ru-RU" altLang="ru-RU" sz="2400" dirty="0" smtClean="0"/>
          </a:p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Геолого-географический факультет</a:t>
            </a:r>
            <a:endParaRPr lang="ru-RU" altLang="ru-RU" sz="2400" dirty="0" smtClean="0"/>
          </a:p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Кафедра геологии и географии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r>
              <a:rPr lang="ru-RU" dirty="0" smtClean="0"/>
              <a:t>Простая форма, грани которой располагаются косо относительно всех осей и плоскостей симметрии, называется </a:t>
            </a:r>
            <a:r>
              <a:rPr lang="ru-RU" i="1" dirty="0" smtClean="0">
                <a:solidFill>
                  <a:srgbClr val="FFFF00"/>
                </a:solidFill>
              </a:rPr>
              <a:t>общей</a:t>
            </a:r>
            <a:r>
              <a:rPr lang="ru-RU" dirty="0" smtClean="0">
                <a:solidFill>
                  <a:srgbClr val="FFFF00"/>
                </a:solidFill>
              </a:rPr>
              <a:t> простой формой. </a:t>
            </a:r>
            <a:endParaRPr lang="ru-RU" dirty="0" smtClean="0"/>
          </a:p>
          <a:p>
            <a:r>
              <a:rPr lang="ru-RU" dirty="0" smtClean="0"/>
              <a:t>Простая форма называется </a:t>
            </a:r>
            <a:r>
              <a:rPr lang="ru-RU" i="1" dirty="0" smtClean="0">
                <a:solidFill>
                  <a:srgbClr val="FFFF00"/>
                </a:solidFill>
              </a:rPr>
              <a:t>частной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smtClean="0"/>
              <a:t>в том случае, если грани ее или перпендикулярны или параллельны хотя бы одной оси или плоскости симметрии, или же расположены симметрично относительно двух или нескольких эквивалентных осей или плоскостей симметрии.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964613" cy="5327650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3</a:t>
            </a:r>
            <a:r>
              <a:rPr lang="en-US" sz="2800" dirty="0" smtClean="0">
                <a:solidFill>
                  <a:srgbClr val="FFFF00"/>
                </a:solidFill>
              </a:rPr>
              <a:t>L</a:t>
            </a:r>
            <a:r>
              <a:rPr lang="en-US" sz="2800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dirty="0" smtClean="0">
                <a:solidFill>
                  <a:srgbClr val="FFFF00"/>
                </a:solidFill>
              </a:rPr>
              <a:t>3PC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C:\Users\134E~1\AppData\Local\Temp\FineReader12.00\media\image3.jpeg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000108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530725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L</a:t>
            </a:r>
            <a:r>
              <a:rPr lang="ru-RU" sz="2800" baseline="-25000" dirty="0" smtClean="0">
                <a:solidFill>
                  <a:srgbClr val="FFFF00"/>
                </a:solidFill>
              </a:rPr>
              <a:t>3</a:t>
            </a:r>
            <a:r>
              <a:rPr lang="ru-RU" sz="2800" dirty="0" smtClean="0">
                <a:solidFill>
                  <a:srgbClr val="FFFF00"/>
                </a:solidFill>
              </a:rPr>
              <a:t>3</a:t>
            </a:r>
            <a:r>
              <a:rPr lang="en-US" sz="2800" dirty="0" smtClean="0">
                <a:solidFill>
                  <a:srgbClr val="FFFF00"/>
                </a:solidFill>
              </a:rPr>
              <a:t>L</a:t>
            </a:r>
            <a:r>
              <a:rPr lang="en-US" sz="2800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dirty="0" smtClean="0">
                <a:solidFill>
                  <a:srgbClr val="FFFF00"/>
                </a:solidFill>
              </a:rPr>
              <a:t>3PC</a:t>
            </a:r>
            <a:endParaRPr lang="ru-RU" sz="2800" dirty="0" smtClean="0">
              <a:solidFill>
                <a:srgbClr val="FFFF00"/>
              </a:solidFill>
            </a:endParaRPr>
          </a:p>
          <a:p>
            <a:endParaRPr lang="ru-RU" sz="2800" dirty="0" smtClean="0">
              <a:solidFill>
                <a:srgbClr val="FFFF00"/>
              </a:solidFill>
            </a:endParaRPr>
          </a:p>
          <a:p>
            <a:endParaRPr lang="ru-RU" sz="2800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C:\Users\134E~1\AppData\Local\Temp\FineReader12.00\media\image5.jpeg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143008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30925"/>
          </a:xfrm>
        </p:spPr>
        <p:txBody>
          <a:bodyPr/>
          <a:lstStyle/>
          <a:p>
            <a:r>
              <a:rPr lang="ru-RU" dirty="0" smtClean="0"/>
              <a:t> 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C:\Users\134E~1\AppData\Local\Temp\FineReader12.00\media\image7.jpeg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357166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>
          <a:xfrm>
            <a:off x="0" y="0"/>
            <a:ext cx="9144000" cy="61309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1 Простые формы низших </a:t>
            </a:r>
            <a:r>
              <a:rPr lang="ru-RU" sz="2800" b="1" dirty="0" err="1" smtClean="0">
                <a:solidFill>
                  <a:srgbClr val="FFFF00"/>
                </a:solidFill>
              </a:rPr>
              <a:t>сингоний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/>
              <a:t>В низших </a:t>
            </a:r>
            <a:r>
              <a:rPr lang="ru-RU" sz="2800" dirty="0" err="1" smtClean="0"/>
              <a:t>сингониях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триклинной</a:t>
            </a:r>
            <a:r>
              <a:rPr lang="ru-RU" sz="2800" dirty="0" smtClean="0"/>
              <a:t>, моноклинной и ромбической — встречаются всего </a:t>
            </a:r>
            <a:r>
              <a:rPr lang="ru-RU" sz="2800" dirty="0" smtClean="0">
                <a:solidFill>
                  <a:srgbClr val="FFFF00"/>
                </a:solidFill>
              </a:rPr>
              <a:t>семь типов простых форм. </a:t>
            </a:r>
          </a:p>
          <a:p>
            <a:r>
              <a:rPr lang="ru-RU" sz="2800" i="1" dirty="0" smtClean="0">
                <a:solidFill>
                  <a:srgbClr val="FFFF00"/>
                </a:solidFill>
              </a:rPr>
              <a:t>В </a:t>
            </a:r>
            <a:r>
              <a:rPr lang="ru-RU" sz="2800" dirty="0" err="1" smtClean="0">
                <a:solidFill>
                  <a:srgbClr val="FFFF00"/>
                </a:solidFill>
              </a:rPr>
              <a:t>триклинной</a:t>
            </a:r>
            <a:r>
              <a:rPr lang="ru-RU" sz="2800" dirty="0" smtClean="0">
                <a:solidFill>
                  <a:srgbClr val="FFFF00"/>
                </a:solidFill>
              </a:rPr>
              <a:t> сингонии </a:t>
            </a:r>
            <a:r>
              <a:rPr lang="ru-RU" sz="2800" dirty="0" smtClean="0"/>
              <a:t>встречаются два типа простых форм </a:t>
            </a:r>
            <a:r>
              <a:rPr lang="ru-RU" sz="2800" dirty="0" err="1" smtClean="0">
                <a:solidFill>
                  <a:srgbClr val="FFFF00"/>
                </a:solidFill>
              </a:rPr>
              <a:t>моноэдры</a:t>
            </a:r>
            <a:r>
              <a:rPr lang="ru-RU" sz="2800" dirty="0" smtClean="0">
                <a:solidFill>
                  <a:srgbClr val="FFFF00"/>
                </a:solidFill>
              </a:rPr>
              <a:t> и </a:t>
            </a:r>
            <a:r>
              <a:rPr lang="ru-RU" sz="2800" dirty="0" err="1" smtClean="0">
                <a:solidFill>
                  <a:srgbClr val="FFFF00"/>
                </a:solidFill>
              </a:rPr>
              <a:t>пинакоиды</a:t>
            </a:r>
            <a:r>
              <a:rPr lang="ru-RU" sz="2800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 smtClean="0"/>
              <a:t>(только как общие формы). Образуют комбинации.</a:t>
            </a:r>
          </a:p>
          <a:p>
            <a:r>
              <a:rPr lang="ru-RU" sz="2800" i="1" dirty="0" smtClean="0">
                <a:solidFill>
                  <a:srgbClr val="FFFF00"/>
                </a:solidFill>
              </a:rPr>
              <a:t>В </a:t>
            </a:r>
            <a:r>
              <a:rPr lang="ru-RU" sz="2800" dirty="0" smtClean="0">
                <a:solidFill>
                  <a:srgbClr val="FFFF00"/>
                </a:solidFill>
              </a:rPr>
              <a:t>моноклинной сингонии </a:t>
            </a:r>
            <a:r>
              <a:rPr lang="ru-RU" sz="2800" dirty="0" smtClean="0"/>
              <a:t>находятся четыре типа простых форм - </a:t>
            </a:r>
            <a:r>
              <a:rPr lang="ru-RU" sz="2800" dirty="0" err="1" smtClean="0"/>
              <a:t>моноэдры</a:t>
            </a:r>
            <a:r>
              <a:rPr lang="ru-RU" sz="2800" dirty="0" smtClean="0"/>
              <a:t>, </a:t>
            </a:r>
            <a:r>
              <a:rPr lang="ru-RU" sz="2800" dirty="0" err="1" smtClean="0"/>
              <a:t>пинакоиды</a:t>
            </a:r>
            <a:r>
              <a:rPr lang="ru-RU" sz="2800" dirty="0" smtClean="0"/>
              <a:t>, диэдры и ромбические призмы.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В ромбической сингонии </a:t>
            </a:r>
            <a:r>
              <a:rPr lang="ru-RU" sz="2800" dirty="0" smtClean="0"/>
              <a:t>находятся все </a:t>
            </a:r>
            <a:r>
              <a:rPr lang="ru-RU" sz="2800" u="sng" dirty="0" smtClean="0"/>
              <a:t>семь типов простых форм, </a:t>
            </a:r>
            <a:r>
              <a:rPr lang="ru-RU" sz="2800" dirty="0" err="1" smtClean="0"/>
              <a:t>моноэдры</a:t>
            </a:r>
            <a:r>
              <a:rPr lang="ru-RU" sz="2800" dirty="0" smtClean="0"/>
              <a:t>, </a:t>
            </a:r>
            <a:r>
              <a:rPr lang="ru-RU" sz="2800" dirty="0" err="1" smtClean="0"/>
              <a:t>пинакоиды</a:t>
            </a:r>
            <a:r>
              <a:rPr lang="ru-RU" sz="2800" dirty="0" smtClean="0"/>
              <a:t>, диэдры, ромбические призмы, ромбические тетраэдры, ромбические пирамиды и ромбические </a:t>
            </a:r>
            <a:r>
              <a:rPr lang="ru-RU" sz="2800" dirty="0" err="1" smtClean="0"/>
              <a:t>дипирамиды</a:t>
            </a:r>
            <a:r>
              <a:rPr lang="ru-RU" sz="2800" dirty="0" smtClean="0"/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45307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Рисунок 4" descr="C:\Users\134E~1\AppData\Local\Temp\FineReader12.00\media\image8.jpeg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Простая форма, состоящая из двух взаимно параллельных граней, носит название </a:t>
            </a:r>
            <a:r>
              <a:rPr lang="ru-RU" i="1" dirty="0" err="1" smtClean="0">
                <a:solidFill>
                  <a:srgbClr val="FFFF00"/>
                </a:solidFill>
              </a:rPr>
              <a:t>пинакоида</a:t>
            </a:r>
            <a:r>
              <a:rPr lang="ru-RU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Диэдром</a:t>
            </a:r>
            <a:r>
              <a:rPr lang="ru-RU" dirty="0" smtClean="0"/>
              <a:t> называется простая форма, состоящая из двух непараллельных (пересекающихся) граней.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Ромбическая призма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соответствует простой форме, образованной четырьмя попарно параллельными гранями (грани параллельны через одну)</a:t>
            </a:r>
            <a:r>
              <a:rPr lang="ru-RU" i="1" dirty="0" smtClean="0"/>
              <a:t>.</a:t>
            </a:r>
            <a:r>
              <a:rPr lang="ru-RU" dirty="0" smtClean="0"/>
              <a:t> Поперечное сечение такой формы —ромб.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85720" y="277813"/>
            <a:ext cx="8401080" cy="5853112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Ромбическим тетраэдром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называется простая форма, состоящая из четырех непараллельных граней, по три пересекающихся в каждой вершине. Ромбический тетраэдр является </a:t>
            </a:r>
            <a:r>
              <a:rPr lang="ru-RU" u="sng" dirty="0" smtClean="0"/>
              <a:t>замкнутой фигурой </a:t>
            </a:r>
            <a:r>
              <a:rPr lang="ru-RU" dirty="0" smtClean="0"/>
              <a:t>и, следовательно, может встречаться в виде отдельной простой формы.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8686800" cy="5853112"/>
          </a:xfrm>
        </p:spPr>
        <p:txBody>
          <a:bodyPr/>
          <a:lstStyle/>
          <a:p>
            <a:r>
              <a:rPr lang="ru-RU" dirty="0" smtClean="0"/>
              <a:t>Различают два рода таких тетраэдров, относящихся друг к друг  как предмет и его зеркальное отражение. Это явление носит название </a:t>
            </a:r>
            <a:r>
              <a:rPr lang="ru-RU" dirty="0" err="1" smtClean="0">
                <a:solidFill>
                  <a:srgbClr val="FFFF00"/>
                </a:solidFill>
              </a:rPr>
              <a:t>энантиоморфизма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r>
              <a:rPr lang="ru-RU" dirty="0" err="1" smtClean="0"/>
              <a:t>Энантиоморфными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формами называются </a:t>
            </a:r>
          </a:p>
          <a:p>
            <a:r>
              <a:rPr lang="ru-RU" dirty="0" smtClean="0"/>
              <a:t>две равные фигуры, </a:t>
            </a:r>
          </a:p>
          <a:p>
            <a:r>
              <a:rPr lang="ru-RU" dirty="0" smtClean="0"/>
              <a:t>относящиеся друг к другу</a:t>
            </a:r>
          </a:p>
          <a:p>
            <a:r>
              <a:rPr lang="ru-RU" dirty="0" smtClean="0"/>
              <a:t> как предмет и его </a:t>
            </a:r>
          </a:p>
          <a:p>
            <a:r>
              <a:rPr lang="ru-RU" dirty="0" smtClean="0"/>
              <a:t>зеркальное отражение.</a:t>
            </a:r>
          </a:p>
          <a:p>
            <a:r>
              <a:rPr lang="ru-RU" dirty="0" smtClean="0"/>
              <a:t>Различают правые и </a:t>
            </a:r>
          </a:p>
          <a:p>
            <a:r>
              <a:rPr lang="ru-RU" dirty="0" smtClean="0"/>
              <a:t>левые формы.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C:\Users\134E~1\AppData\Local\Temp\FineReader12.00\media\image9.jpeg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214910" y="2357430"/>
            <a:ext cx="392909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77813"/>
            <a:ext cx="8472518" cy="5853112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Ромбическая, пирамида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smtClean="0"/>
              <a:t>представляет собой простую форму, состоящую из четырех граней, пересекающихся в одной точке — вершине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 основании ее лежит ромб. </a:t>
            </a:r>
          </a:p>
          <a:p>
            <a:r>
              <a:rPr lang="ru-RU" dirty="0" smtClean="0"/>
              <a:t>Являясь открытой фигурой, ромбическая пирамида встречается только в комбинациях.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500063"/>
            <a:ext cx="8277225" cy="129063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Тема 6. Формы роста реальных кристаллов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50" y="2465388"/>
            <a:ext cx="8858250" cy="4392612"/>
          </a:xfrm>
        </p:spPr>
        <p:txBody>
          <a:bodyPr/>
          <a:lstStyle/>
          <a:p>
            <a:pPr algn="l"/>
            <a:r>
              <a:rPr lang="ru-RU" sz="4000" dirty="0" smtClean="0"/>
              <a:t>1 Простые формы низших </a:t>
            </a:r>
            <a:r>
              <a:rPr lang="ru-RU" sz="4000" dirty="0" err="1" smtClean="0"/>
              <a:t>сингоний</a:t>
            </a:r>
            <a:endParaRPr lang="ru-RU" sz="4000" dirty="0" smtClean="0"/>
          </a:p>
          <a:p>
            <a:pPr algn="l"/>
            <a:r>
              <a:rPr lang="ru-RU" sz="4000" dirty="0" smtClean="0"/>
              <a:t>2 Простые формы средних </a:t>
            </a:r>
            <a:r>
              <a:rPr lang="ru-RU" sz="4000" dirty="0" err="1" smtClean="0"/>
              <a:t>сингоний</a:t>
            </a:r>
            <a:endParaRPr lang="ru-RU" sz="4000" dirty="0" smtClean="0"/>
          </a:p>
          <a:p>
            <a:pPr algn="l"/>
            <a:r>
              <a:rPr lang="ru-RU" sz="4000" dirty="0" smtClean="0"/>
              <a:t>3 Простые формы кубической сингонии</a:t>
            </a:r>
          </a:p>
          <a:p>
            <a:pPr algn="l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Ромбическая </a:t>
            </a:r>
            <a:r>
              <a:rPr lang="ru-RU" i="1" dirty="0" err="1" smtClean="0">
                <a:solidFill>
                  <a:srgbClr val="FFFF00"/>
                </a:solidFill>
              </a:rPr>
              <a:t>дипирамида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smtClean="0"/>
              <a:t>соответствует простой форме, образованной восемью гранями</a:t>
            </a:r>
            <a:r>
              <a:rPr lang="ru-RU" i="1" dirty="0" smtClean="0"/>
              <a:t>.</a:t>
            </a:r>
            <a:r>
              <a:rPr lang="ru-RU" dirty="0" smtClean="0"/>
              <a:t> Она отвечает как бы двум ромбическим пирамидам, сложенным основаниями, и представляет замкнутую фигуру.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>
          <a:xfrm>
            <a:off x="214282" y="277813"/>
            <a:ext cx="8929718" cy="5853112"/>
          </a:xfrm>
        </p:spPr>
        <p:txBody>
          <a:bodyPr/>
          <a:lstStyle/>
          <a:p>
            <a:r>
              <a:rPr lang="ru-RU" dirty="0" smtClean="0"/>
              <a:t>Для облегчения распознавания форм</a:t>
            </a:r>
            <a:endParaRPr lang="ru-RU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423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1309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2 Простые формы средних </a:t>
            </a:r>
            <a:r>
              <a:rPr lang="ru-RU" b="1" dirty="0" err="1" smtClean="0">
                <a:solidFill>
                  <a:srgbClr val="FFFF00"/>
                </a:solidFill>
              </a:rPr>
              <a:t>сингоний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Из простых форм низших </a:t>
            </a:r>
            <a:r>
              <a:rPr lang="ru-RU" dirty="0" err="1" smtClean="0"/>
              <a:t>сингоний</a:t>
            </a:r>
            <a:r>
              <a:rPr lang="ru-RU" dirty="0" smtClean="0"/>
              <a:t> в среднюю категорию переходят лишь формы двух типов— </a:t>
            </a:r>
            <a:r>
              <a:rPr lang="ru-RU" dirty="0" err="1" smtClean="0">
                <a:solidFill>
                  <a:srgbClr val="FFFF00"/>
                </a:solidFill>
              </a:rPr>
              <a:t>моноэдры</a:t>
            </a:r>
            <a:r>
              <a:rPr lang="ru-RU" dirty="0" smtClean="0">
                <a:solidFill>
                  <a:srgbClr val="FFFF00"/>
                </a:solidFill>
              </a:rPr>
              <a:t> и </a:t>
            </a:r>
            <a:r>
              <a:rPr lang="ru-RU" dirty="0" err="1" smtClean="0">
                <a:solidFill>
                  <a:srgbClr val="FFFF00"/>
                </a:solidFill>
              </a:rPr>
              <a:t>пинакоиды</a:t>
            </a:r>
            <a:r>
              <a:rPr lang="ru-RU" dirty="0" smtClean="0"/>
              <a:t>. Помимо этого, в кристаллах тригональной, тетрагональной и гексагональной </a:t>
            </a:r>
            <a:r>
              <a:rPr lang="ru-RU" dirty="0" err="1" smtClean="0"/>
              <a:t>сингоний</a:t>
            </a:r>
            <a:r>
              <a:rPr lang="ru-RU" dirty="0" smtClean="0"/>
              <a:t> встречаются </a:t>
            </a:r>
            <a:r>
              <a:rPr lang="ru-RU" dirty="0" smtClean="0">
                <a:solidFill>
                  <a:srgbClr val="FFFF00"/>
                </a:solidFill>
              </a:rPr>
              <a:t>25 новых типов</a:t>
            </a:r>
            <a:r>
              <a:rPr lang="ru-RU" dirty="0" smtClean="0"/>
              <a:t> простых форм. Сюда относятся </a:t>
            </a:r>
            <a:r>
              <a:rPr lang="ru-RU" dirty="0" smtClean="0">
                <a:solidFill>
                  <a:srgbClr val="FFFF00"/>
                </a:solidFill>
              </a:rPr>
              <a:t>серии призм, пирамид, </a:t>
            </a:r>
            <a:r>
              <a:rPr lang="ru-RU" dirty="0" err="1" smtClean="0">
                <a:solidFill>
                  <a:srgbClr val="FFFF00"/>
                </a:solidFill>
              </a:rPr>
              <a:t>дипирамид</a:t>
            </a:r>
            <a:r>
              <a:rPr lang="ru-RU" dirty="0" smtClean="0"/>
              <a:t> и др.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138840"/>
          </a:xfrm>
        </p:spPr>
        <p:txBody>
          <a:bodyPr/>
          <a:lstStyle/>
          <a:p>
            <a:r>
              <a:rPr lang="ru-RU" sz="3600" dirty="0" smtClean="0"/>
              <a:t>К средней категории принадлежат </a:t>
            </a:r>
            <a:r>
              <a:rPr lang="ru-RU" sz="3600" dirty="0" smtClean="0">
                <a:solidFill>
                  <a:srgbClr val="FFFF00"/>
                </a:solidFill>
              </a:rPr>
              <a:t>шесть призм</a:t>
            </a:r>
            <a:r>
              <a:rPr lang="ru-RU" sz="3600" dirty="0" smtClean="0"/>
              <a:t> с сечениями в виде правильных треугольников, квадратов и шестиугольников, а также равносторонних шестиугольников, восьмиугольников и </a:t>
            </a:r>
            <a:r>
              <a:rPr lang="ru-RU" sz="3600" dirty="0" err="1" smtClean="0"/>
              <a:t>двенадцатиугольников</a:t>
            </a:r>
            <a:r>
              <a:rPr lang="ru-RU" sz="3600" dirty="0" smtClean="0"/>
              <a:t> с углами, равными через один.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726"/>
            <a:ext cx="4572032" cy="680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0"/>
            <a:ext cx="4572032" cy="680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77813"/>
            <a:ext cx="7786710" cy="5853112"/>
          </a:xfrm>
        </p:spPr>
        <p:txBody>
          <a:bodyPr/>
          <a:lstStyle/>
          <a:p>
            <a:r>
              <a:rPr lang="ru-RU" i="1" dirty="0" err="1" smtClean="0">
                <a:solidFill>
                  <a:srgbClr val="FFFF00"/>
                </a:solidFill>
              </a:rPr>
              <a:t>Дитригональная</a:t>
            </a:r>
            <a:r>
              <a:rPr lang="ru-RU" i="1" dirty="0" smtClean="0">
                <a:solidFill>
                  <a:srgbClr val="FFFF00"/>
                </a:solidFill>
              </a:rPr>
              <a:t> призма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может рассматриваться как удвоенная тригональная. Шесть ее граней в поперечном сечении дают равносторонний шестиугольник с углами, повторяющимися через один (это сечение называется </a:t>
            </a:r>
            <a:r>
              <a:rPr lang="ru-RU" dirty="0" err="1" smtClean="0"/>
              <a:t>дитригоном</a:t>
            </a:r>
            <a:r>
              <a:rPr lang="ru-RU" dirty="0" smtClean="0"/>
              <a:t>).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Гексагональная призма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образована шестью гранями, параллельными </a:t>
            </a:r>
            <a:r>
              <a:rPr lang="ru-RU" i="1" dirty="0" smtClean="0"/>
              <a:t> </a:t>
            </a:r>
            <a:r>
              <a:rPr lang="en-US" i="1" dirty="0" smtClean="0"/>
              <a:t>L</a:t>
            </a:r>
            <a:r>
              <a:rPr lang="ru-RU" i="1" baseline="-25000" dirty="0" smtClean="0"/>
              <a:t>3</a:t>
            </a:r>
            <a:r>
              <a:rPr lang="ru-RU" i="1" dirty="0" smtClean="0"/>
              <a:t>, </a:t>
            </a:r>
            <a:r>
              <a:rPr lang="en-US" i="1" dirty="0" smtClean="0"/>
              <a:t>L</a:t>
            </a:r>
            <a:r>
              <a:rPr lang="ru-RU" i="1" baseline="-25000" dirty="0" smtClean="0"/>
              <a:t>6 </a:t>
            </a:r>
            <a:r>
              <a:rPr lang="ru-RU" i="1" dirty="0" smtClean="0"/>
              <a:t>или </a:t>
            </a:r>
            <a:r>
              <a:rPr lang="en-US" i="1" dirty="0" smtClean="0"/>
              <a:t>L</a:t>
            </a:r>
            <a:r>
              <a:rPr lang="en-US" i="1" baseline="-25000" dirty="0" smtClean="0"/>
              <a:t>i</a:t>
            </a:r>
            <a:r>
              <a:rPr lang="ru-RU" i="1" baseline="-25000" dirty="0" smtClean="0"/>
              <a:t>6</a:t>
            </a:r>
            <a:r>
              <a:rPr lang="ru-RU" i="1" dirty="0" smtClean="0"/>
              <a:t>.</a:t>
            </a:r>
            <a:r>
              <a:rPr lang="ru-RU" dirty="0" smtClean="0"/>
              <a:t> Поперечное сечение ее — правильный шестиугольник (</a:t>
            </a:r>
            <a:r>
              <a:rPr lang="ru-RU" dirty="0" err="1" smtClean="0"/>
              <a:t>гексагон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9025" y="0"/>
            <a:ext cx="1604975" cy="32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9869" y="3428997"/>
            <a:ext cx="1414131" cy="342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rgbClr val="FFFF00"/>
                </a:solidFill>
              </a:rPr>
              <a:t>Дигексагональная</a:t>
            </a:r>
            <a:r>
              <a:rPr lang="ru-RU" i="1" dirty="0" smtClean="0">
                <a:solidFill>
                  <a:srgbClr val="FFFF00"/>
                </a:solidFill>
              </a:rPr>
              <a:t> призма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соответствует удвоенной гексагональной. Ее двенадцать граней дают поперечное сечение в виде равностороннего </a:t>
            </a:r>
            <a:r>
              <a:rPr lang="ru-RU" dirty="0" err="1" smtClean="0"/>
              <a:t>двенадцатиугольника</a:t>
            </a:r>
            <a:r>
              <a:rPr lang="ru-RU" dirty="0" smtClean="0"/>
              <a:t> с углами, равными через один (сечение называется </a:t>
            </a:r>
            <a:r>
              <a:rPr lang="ru-RU" dirty="0" err="1" smtClean="0"/>
              <a:t>дигексагоном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2088" y="2357430"/>
            <a:ext cx="1655225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77813"/>
            <a:ext cx="7286644" cy="5853112"/>
          </a:xfrm>
        </p:spPr>
        <p:txBody>
          <a:bodyPr/>
          <a:lstStyle/>
          <a:p>
            <a:r>
              <a:rPr lang="ru-RU" sz="2900" dirty="0" smtClean="0"/>
              <a:t>К тетрагональной сингонии принадлежат две призмы: тетрагональная и </a:t>
            </a:r>
            <a:r>
              <a:rPr lang="ru-RU" sz="2900" dirty="0" err="1" smtClean="0"/>
              <a:t>дитетрагональная</a:t>
            </a:r>
            <a:r>
              <a:rPr lang="ru-RU" sz="2900" dirty="0" smtClean="0"/>
              <a:t>.</a:t>
            </a:r>
          </a:p>
          <a:p>
            <a:r>
              <a:rPr lang="ru-RU" sz="2900" i="1" dirty="0" smtClean="0">
                <a:solidFill>
                  <a:srgbClr val="FFFF00"/>
                </a:solidFill>
              </a:rPr>
              <a:t>Тетрагональная призма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smtClean="0"/>
              <a:t>состоит из четырех граней, параллельных </a:t>
            </a:r>
            <a:r>
              <a:rPr lang="en-US" sz="2900" dirty="0" smtClean="0"/>
              <a:t>L</a:t>
            </a:r>
            <a:r>
              <a:rPr lang="ru-RU" sz="2900" baseline="-25000" dirty="0" smtClean="0"/>
              <a:t>4</a:t>
            </a:r>
            <a:r>
              <a:rPr lang="ru-RU" sz="2900" dirty="0" smtClean="0"/>
              <a:t> или </a:t>
            </a:r>
            <a:r>
              <a:rPr lang="en-US" sz="2900" i="1" dirty="0" smtClean="0"/>
              <a:t>Li</a:t>
            </a:r>
            <a:r>
              <a:rPr lang="ru-RU" sz="2900" i="1" baseline="-25000" dirty="0" smtClean="0"/>
              <a:t>4</a:t>
            </a:r>
            <a:r>
              <a:rPr lang="ru-RU" sz="2900" dirty="0" smtClean="0"/>
              <a:t> и образует квадратное поперечное сечение (</a:t>
            </a:r>
            <a:r>
              <a:rPr lang="ru-RU" sz="2900" dirty="0" err="1" smtClean="0"/>
              <a:t>тетрагон</a:t>
            </a:r>
            <a:r>
              <a:rPr lang="ru-RU" sz="2900" dirty="0" smtClean="0"/>
              <a:t>).</a:t>
            </a:r>
          </a:p>
          <a:p>
            <a:r>
              <a:rPr lang="ru-RU" sz="2900" i="1" dirty="0" err="1" smtClean="0">
                <a:solidFill>
                  <a:srgbClr val="FFFF00"/>
                </a:solidFill>
              </a:rPr>
              <a:t>Дитетрагональная</a:t>
            </a:r>
            <a:r>
              <a:rPr lang="ru-RU" sz="2900" i="1" dirty="0" smtClean="0">
                <a:solidFill>
                  <a:srgbClr val="FFFF00"/>
                </a:solidFill>
              </a:rPr>
              <a:t> призма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smtClean="0"/>
              <a:t>отвечает удвоенной тетрагональной. Ее восемь граней дают поперечное сечение в виде равностороннего восьмиугольника с углами, чередующимися через один (сечение называется </a:t>
            </a:r>
            <a:r>
              <a:rPr lang="ru-RU" sz="2900" dirty="0" err="1" smtClean="0"/>
              <a:t>дитетрагоном</a:t>
            </a:r>
            <a:r>
              <a:rPr lang="ru-RU" sz="2900" dirty="0" smtClean="0"/>
              <a:t>).</a:t>
            </a:r>
          </a:p>
          <a:p>
            <a:endParaRPr lang="ru-RU" sz="2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14290"/>
            <a:ext cx="12573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3255232"/>
            <a:ext cx="1357322" cy="360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К простым формам средних </a:t>
            </a:r>
            <a:r>
              <a:rPr lang="ru-RU" dirty="0" err="1" smtClean="0"/>
              <a:t>сингоний</a:t>
            </a:r>
            <a:r>
              <a:rPr lang="ru-RU" dirty="0" smtClean="0"/>
              <a:t> относятся также </a:t>
            </a:r>
            <a:r>
              <a:rPr lang="ru-RU" dirty="0" smtClean="0">
                <a:solidFill>
                  <a:srgbClr val="FFFF00"/>
                </a:solidFill>
              </a:rPr>
              <a:t>6 пирамид:</a:t>
            </a:r>
          </a:p>
          <a:p>
            <a:r>
              <a:rPr lang="ru-RU" dirty="0" smtClean="0"/>
              <a:t>Тригональная</a:t>
            </a:r>
          </a:p>
          <a:p>
            <a:r>
              <a:rPr lang="ru-RU" dirty="0" smtClean="0"/>
              <a:t>Тетрагональная</a:t>
            </a:r>
          </a:p>
          <a:p>
            <a:r>
              <a:rPr lang="ru-RU" dirty="0" smtClean="0"/>
              <a:t>Гексагональная</a:t>
            </a:r>
          </a:p>
          <a:p>
            <a:r>
              <a:rPr lang="ru-RU" dirty="0" err="1" smtClean="0"/>
              <a:t>Дитригональная</a:t>
            </a:r>
            <a:endParaRPr lang="ru-RU" dirty="0" smtClean="0"/>
          </a:p>
          <a:p>
            <a:r>
              <a:rPr lang="ru-RU" dirty="0" err="1" smtClean="0"/>
              <a:t>Дитетрагональная</a:t>
            </a:r>
            <a:endParaRPr lang="ru-RU" dirty="0" smtClean="0"/>
          </a:p>
          <a:p>
            <a:r>
              <a:rPr lang="ru-RU" dirty="0" err="1" smtClean="0"/>
              <a:t>Дигексагональная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C:\Users\134E~1\AppData\Local\Temp\FineReader12.00\media\image11.jpeg"/>
          <p:cNvPicPr>
            <a:picLocks noGrp="1"/>
          </p:cNvPicPr>
          <p:nvPr>
            <p:ph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428728" y="0"/>
            <a:ext cx="66437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1 Простые формы низших </a:t>
            </a:r>
            <a:r>
              <a:rPr lang="ru-RU" sz="4000" dirty="0" err="1" smtClean="0">
                <a:solidFill>
                  <a:srgbClr val="FFFF00"/>
                </a:solidFill>
              </a:rPr>
              <a:t>сингоний</a:t>
            </a: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endParaRPr lang="ru-RU" sz="4000" dirty="0" smtClean="0">
              <a:solidFill>
                <a:srgbClr val="FFFF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14356"/>
            <a:ext cx="8786812" cy="5059362"/>
          </a:xfrm>
        </p:spPr>
        <p:txBody>
          <a:bodyPr/>
          <a:lstStyle/>
          <a:p>
            <a:r>
              <a:rPr lang="ru-RU" dirty="0" smtClean="0"/>
              <a:t>Несмотря на резко отличную внешнюю форму куб и октаэдр, обладают одинаковыми элементами симметрии: </a:t>
            </a:r>
            <a:r>
              <a:rPr lang="ru-RU" i="1" dirty="0" smtClean="0"/>
              <a:t>З</a:t>
            </a:r>
            <a:r>
              <a:rPr lang="en-US" i="1" dirty="0" smtClean="0"/>
              <a:t>L</a:t>
            </a:r>
            <a:r>
              <a:rPr lang="ru-RU" i="1" baseline="-25000" dirty="0" smtClean="0"/>
              <a:t>4</a:t>
            </a:r>
            <a:r>
              <a:rPr lang="ru-RU" i="1" dirty="0" smtClean="0"/>
              <a:t>4</a:t>
            </a:r>
            <a:r>
              <a:rPr lang="en-US" i="1" dirty="0" smtClean="0"/>
              <a:t>L</a:t>
            </a:r>
            <a:r>
              <a:rPr lang="ru-RU" i="1" baseline="-25000" dirty="0" smtClean="0"/>
              <a:t>3</a:t>
            </a:r>
            <a:r>
              <a:rPr lang="ru-RU" i="1" dirty="0" smtClean="0"/>
              <a:t>6</a:t>
            </a:r>
            <a:r>
              <a:rPr lang="en-US" i="1" dirty="0" smtClean="0"/>
              <a:t>L</a:t>
            </a:r>
            <a:r>
              <a:rPr lang="ru-RU" i="1" baseline="-25000" dirty="0" smtClean="0"/>
              <a:t>2</a:t>
            </a:r>
            <a:r>
              <a:rPr lang="ru-RU" i="1" dirty="0" smtClean="0"/>
              <a:t>9РС(</a:t>
            </a:r>
            <a:r>
              <a:rPr lang="en-US" i="1" dirty="0" smtClean="0"/>
              <a:t>m</a:t>
            </a:r>
            <a:r>
              <a:rPr lang="ru-RU" i="1" dirty="0" smtClean="0"/>
              <a:t>3</a:t>
            </a:r>
            <a:r>
              <a:rPr lang="en-US" i="1" dirty="0" smtClean="0"/>
              <a:t>m</a:t>
            </a:r>
            <a:r>
              <a:rPr lang="ru-RU" i="1" dirty="0" smtClean="0"/>
              <a:t>)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724150"/>
            <a:ext cx="66294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К простым формам средних </a:t>
            </a:r>
            <a:r>
              <a:rPr lang="ru-RU" dirty="0" err="1" smtClean="0"/>
              <a:t>сингоний</a:t>
            </a:r>
            <a:r>
              <a:rPr lang="ru-RU" dirty="0" smtClean="0"/>
              <a:t> относятся также </a:t>
            </a:r>
            <a:r>
              <a:rPr lang="ru-RU" dirty="0" smtClean="0">
                <a:solidFill>
                  <a:srgbClr val="FFFF00"/>
                </a:solidFill>
              </a:rPr>
              <a:t>6 </a:t>
            </a:r>
            <a:r>
              <a:rPr lang="ru-RU" dirty="0" err="1" smtClean="0">
                <a:solidFill>
                  <a:srgbClr val="FFFF00"/>
                </a:solidFill>
              </a:rPr>
              <a:t>дипирамид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dirty="0" smtClean="0"/>
              <a:t>Тригональная </a:t>
            </a:r>
            <a:r>
              <a:rPr lang="ru-RU" dirty="0" err="1" smtClean="0"/>
              <a:t>дипирамида</a:t>
            </a:r>
            <a:endParaRPr lang="ru-RU" dirty="0" smtClean="0"/>
          </a:p>
          <a:p>
            <a:r>
              <a:rPr lang="ru-RU" dirty="0" smtClean="0"/>
              <a:t>Тетрагональная </a:t>
            </a:r>
            <a:r>
              <a:rPr lang="ru-RU" dirty="0" err="1" smtClean="0"/>
              <a:t>дипирамида</a:t>
            </a:r>
            <a:endParaRPr lang="ru-RU" dirty="0" smtClean="0"/>
          </a:p>
          <a:p>
            <a:r>
              <a:rPr lang="ru-RU" dirty="0" smtClean="0"/>
              <a:t>Гексагональная </a:t>
            </a:r>
            <a:r>
              <a:rPr lang="ru-RU" dirty="0" err="1" smtClean="0"/>
              <a:t>дипирамида</a:t>
            </a:r>
            <a:endParaRPr lang="ru-RU" dirty="0" smtClean="0"/>
          </a:p>
          <a:p>
            <a:r>
              <a:rPr lang="ru-RU" dirty="0" err="1" smtClean="0"/>
              <a:t>Дитригональная</a:t>
            </a:r>
            <a:r>
              <a:rPr lang="ru-RU" dirty="0" smtClean="0"/>
              <a:t> </a:t>
            </a:r>
            <a:r>
              <a:rPr lang="ru-RU" dirty="0" err="1" smtClean="0"/>
              <a:t>дипирамида</a:t>
            </a:r>
            <a:endParaRPr lang="ru-RU" dirty="0" smtClean="0"/>
          </a:p>
          <a:p>
            <a:r>
              <a:rPr lang="ru-RU" dirty="0" err="1" smtClean="0"/>
              <a:t>Дитетрагональная</a:t>
            </a:r>
            <a:r>
              <a:rPr lang="ru-RU" dirty="0" smtClean="0"/>
              <a:t> </a:t>
            </a:r>
            <a:r>
              <a:rPr lang="ru-RU" dirty="0" err="1" smtClean="0"/>
              <a:t>дипирамида</a:t>
            </a:r>
            <a:endParaRPr lang="ru-RU" dirty="0" smtClean="0"/>
          </a:p>
          <a:p>
            <a:r>
              <a:rPr lang="ru-RU" dirty="0" err="1" smtClean="0"/>
              <a:t>Дигексагональная</a:t>
            </a:r>
            <a:r>
              <a:rPr lang="ru-RU" dirty="0" smtClean="0"/>
              <a:t>  </a:t>
            </a:r>
            <a:r>
              <a:rPr lang="ru-RU" dirty="0" err="1" smtClean="0"/>
              <a:t>дипирамида</a:t>
            </a:r>
            <a:endParaRPr lang="ru-RU" dirty="0" smtClean="0"/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134E~1\AppData\Local\Temp\FineReader12.00\media\image12.jpeg"/>
          <p:cNvPicPr>
            <a:picLocks noGrp="1"/>
          </p:cNvPicPr>
          <p:nvPr>
            <p:ph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285852" y="0"/>
            <a:ext cx="66437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5853112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Тетрагональный тетраэдр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smtClean="0"/>
              <a:t>относится к простым формам тетрагональной сингонии. Он сложен четырьмя гранями, в виде </a:t>
            </a:r>
            <a:r>
              <a:rPr lang="ru-RU" dirty="0" smtClean="0">
                <a:solidFill>
                  <a:srgbClr val="FFFF00"/>
                </a:solidFill>
              </a:rPr>
              <a:t>равнобедренных треугольников</a:t>
            </a:r>
            <a:r>
              <a:rPr lang="ru-RU" dirty="0" smtClean="0"/>
              <a:t>, связанных четверной инверсионной осью. Нижняя грань его расположена симметрично между двумя верхними и (наоборот).</a:t>
            </a:r>
          </a:p>
          <a:p>
            <a:endParaRPr lang="ru-RU" dirty="0"/>
          </a:p>
        </p:txBody>
      </p:sp>
      <p:pic>
        <p:nvPicPr>
          <p:cNvPr id="3" name="Рисунок 2" descr="C:\Users\134E~1\AppData\Local\Temp\FineReader12.00\media\image13.jpeg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500166" y="4000504"/>
            <a:ext cx="60722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Ромбоэдр</a:t>
            </a:r>
            <a:r>
              <a:rPr lang="ru-RU" sz="2800" dirty="0" smtClean="0"/>
              <a:t> принадлежит к простым формам тригональной сингонии. Представляющую собой как бы куб, вытянутый или </a:t>
            </a:r>
            <a:r>
              <a:rPr lang="ru-RU" sz="2800" u="sng" dirty="0" smtClean="0"/>
              <a:t>сплющенный</a:t>
            </a:r>
            <a:r>
              <a:rPr lang="ru-RU" sz="2800" dirty="0" smtClean="0"/>
              <a:t> вдоль одной из его 4</a:t>
            </a:r>
            <a:r>
              <a:rPr lang="en-US" sz="2800" dirty="0" smtClean="0"/>
              <a:t>L</a:t>
            </a:r>
            <a:r>
              <a:rPr lang="ru-RU" sz="2800" baseline="-25000" dirty="0" smtClean="0"/>
              <a:t>3</a:t>
            </a:r>
            <a:r>
              <a:rPr lang="ru-RU" sz="2800" dirty="0" smtClean="0"/>
              <a:t>. Шесть граней ромбоэдра являются ромбами. </a:t>
            </a:r>
            <a:endParaRPr lang="ru-RU" sz="2800" i="1" dirty="0"/>
          </a:p>
        </p:txBody>
      </p:sp>
      <p:pic>
        <p:nvPicPr>
          <p:cNvPr id="3" name="Рисунок 2" descr="C:\Users\134E~1\AppData\Local\Temp\FineReader12.00\media\image13.jpeg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214414" y="3143248"/>
            <a:ext cx="71438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Тетрагональный </a:t>
            </a:r>
            <a:r>
              <a:rPr lang="ru-RU" i="1" dirty="0" err="1" smtClean="0">
                <a:solidFill>
                  <a:srgbClr val="FFFF00"/>
                </a:solidFill>
              </a:rPr>
              <a:t>скаленоэдр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smtClean="0"/>
              <a:t>содержит </a:t>
            </a:r>
            <a:r>
              <a:rPr lang="en-US" i="1" dirty="0" smtClean="0"/>
              <a:t>L</a:t>
            </a:r>
            <a:r>
              <a:rPr lang="en-US" i="1" baseline="-25000" dirty="0" smtClean="0"/>
              <a:t>i</a:t>
            </a:r>
            <a:r>
              <a:rPr lang="ru-RU" i="1" baseline="-25000" dirty="0" smtClean="0"/>
              <a:t>4</a:t>
            </a:r>
            <a:r>
              <a:rPr lang="ru-RU" i="1" dirty="0" smtClean="0"/>
              <a:t> ,</a:t>
            </a:r>
            <a:r>
              <a:rPr lang="ru-RU" dirty="0" smtClean="0"/>
              <a:t> т. е. принадлежит к тетрагональной сингонии. Восемь граней его соответствуют как бы </a:t>
            </a:r>
            <a:r>
              <a:rPr lang="ru-RU" u="sng" dirty="0" smtClean="0"/>
              <a:t>удвоенному тетрагональному тетраэдру</a:t>
            </a:r>
            <a:r>
              <a:rPr lang="ru-RU" dirty="0" smtClean="0"/>
              <a:t>.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Тригональный </a:t>
            </a:r>
            <a:r>
              <a:rPr lang="ru-RU" i="1" dirty="0" err="1" smtClean="0">
                <a:solidFill>
                  <a:srgbClr val="FFFF00"/>
                </a:solidFill>
              </a:rPr>
              <a:t>скаленоэдр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smtClean="0"/>
              <a:t>относится к тригональной сингонии. Двенадцать граней его отвечают как бы </a:t>
            </a:r>
            <a:r>
              <a:rPr lang="ru-RU" u="sng" dirty="0" smtClean="0"/>
              <a:t>удвоенному ромбоэдру.</a:t>
            </a:r>
          </a:p>
          <a:p>
            <a:endParaRPr lang="ru-RU" dirty="0"/>
          </a:p>
        </p:txBody>
      </p:sp>
      <p:pic>
        <p:nvPicPr>
          <p:cNvPr id="7" name="Рисунок 6" descr="C:\Users\134E~1\AppData\Local\Temp\FineReader12.00\media\image13.jpeg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643042" y="3786190"/>
            <a:ext cx="628654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072206"/>
          </a:xfrm>
        </p:spPr>
        <p:txBody>
          <a:bodyPr/>
          <a:lstStyle/>
          <a:p>
            <a:r>
              <a:rPr lang="ru-RU" sz="3100" dirty="0" smtClean="0">
                <a:solidFill>
                  <a:srgbClr val="FFFF00"/>
                </a:solidFill>
              </a:rPr>
              <a:t>Трапецоэдры. Г</a:t>
            </a:r>
            <a:r>
              <a:rPr lang="ru-RU" sz="3100" dirty="0" smtClean="0"/>
              <a:t>рани этих форм пересекают главную ось (</a:t>
            </a:r>
            <a:r>
              <a:rPr lang="en-US" sz="3100" i="1" dirty="0" smtClean="0"/>
              <a:t>L</a:t>
            </a:r>
            <a:r>
              <a:rPr lang="ru-RU" sz="3100" i="1" baseline="-25000" dirty="0" smtClean="0"/>
              <a:t>3</a:t>
            </a:r>
            <a:r>
              <a:rPr lang="ru-RU" sz="3100" i="1" dirty="0" smtClean="0"/>
              <a:t>, </a:t>
            </a:r>
            <a:r>
              <a:rPr lang="en-US" sz="3100" i="1" dirty="0" smtClean="0"/>
              <a:t>L</a:t>
            </a:r>
            <a:r>
              <a:rPr lang="ru-RU" sz="3100" i="1" baseline="-25000" dirty="0" smtClean="0"/>
              <a:t>4</a:t>
            </a:r>
            <a:r>
              <a:rPr lang="ru-RU" sz="3100" i="1" dirty="0" smtClean="0"/>
              <a:t>, </a:t>
            </a:r>
            <a:r>
              <a:rPr lang="en-US" sz="3100" i="1" dirty="0" smtClean="0"/>
              <a:t>L</a:t>
            </a:r>
            <a:r>
              <a:rPr lang="ru-RU" sz="3100" i="1" baseline="-25000" dirty="0" smtClean="0"/>
              <a:t>6</a:t>
            </a:r>
            <a:r>
              <a:rPr lang="ru-RU" sz="3100" i="1" dirty="0" smtClean="0"/>
              <a:t>)</a:t>
            </a:r>
            <a:r>
              <a:rPr lang="ru-RU" sz="3100" dirty="0" smtClean="0"/>
              <a:t> в двух точках. Однако </a:t>
            </a:r>
            <a:r>
              <a:rPr lang="ru-RU" sz="3100" u="sng" dirty="0" smtClean="0"/>
              <a:t>нижние грани располагаются несимметрично относительно  верхних.</a:t>
            </a:r>
          </a:p>
          <a:p>
            <a:r>
              <a:rPr lang="ru-RU" sz="3100" dirty="0" smtClean="0"/>
              <a:t>Трапецоэдрические грани представляют собой четырехугольники с </a:t>
            </a:r>
            <a:r>
              <a:rPr lang="ru-RU" sz="3100" u="sng" dirty="0" smtClean="0"/>
              <a:t>одной парой равных соседних сторон. </a:t>
            </a:r>
          </a:p>
          <a:p>
            <a:r>
              <a:rPr lang="ru-RU" sz="3100" dirty="0" smtClean="0"/>
              <a:t>В трапецоэдрах присутствуют лишь простые оси (</a:t>
            </a:r>
            <a:r>
              <a:rPr lang="en-US" sz="3100" dirty="0" smtClean="0"/>
              <a:t>L</a:t>
            </a:r>
            <a:r>
              <a:rPr lang="en-US" sz="3100" baseline="-25000" dirty="0" smtClean="0"/>
              <a:t>i</a:t>
            </a:r>
            <a:r>
              <a:rPr lang="en-US" sz="3100" dirty="0" smtClean="0"/>
              <a:t> P</a:t>
            </a:r>
            <a:r>
              <a:rPr lang="ru-RU" sz="3100" dirty="0" smtClean="0"/>
              <a:t> и С не встречаются). В связи с этим различают правые и левые трапецоэдры, отвечающие </a:t>
            </a:r>
            <a:r>
              <a:rPr lang="ru-RU" sz="3100" u="sng" dirty="0" err="1" smtClean="0"/>
              <a:t>энантиоморфным</a:t>
            </a:r>
            <a:r>
              <a:rPr lang="ru-RU" sz="3100" u="sng" dirty="0" smtClean="0"/>
              <a:t> формам </a:t>
            </a:r>
            <a:r>
              <a:rPr lang="ru-RU" sz="3100" dirty="0" smtClean="0"/>
              <a:t>(возможность </a:t>
            </a:r>
            <a:r>
              <a:rPr lang="ru-RU" sz="3100" dirty="0" err="1" smtClean="0"/>
              <a:t>сущствовать</a:t>
            </a:r>
            <a:r>
              <a:rPr lang="ru-RU" sz="3100" dirty="0" smtClean="0"/>
              <a:t> в модификациях, </a:t>
            </a:r>
            <a:r>
              <a:rPr lang="ru-RU" sz="3100" dirty="0" err="1" smtClean="0"/>
              <a:t>являющичся</a:t>
            </a:r>
            <a:r>
              <a:rPr lang="ru-RU" sz="3100" dirty="0" smtClean="0"/>
              <a:t> зеркальным отражение друг друга).</a:t>
            </a:r>
            <a:endParaRPr lang="ru-RU" sz="31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Users\134E~1\AppData\Local\Temp\FineReader12.00\media\image14.jpeg"/>
          <p:cNvPicPr>
            <a:picLocks noGrp="1"/>
          </p:cNvPicPr>
          <p:nvPr>
            <p:ph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857232"/>
            <a:ext cx="900115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7" y="0"/>
            <a:ext cx="48552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80724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Практическое занятие 6. Простые формы средней категории"/>
          <p:cNvPicPr>
            <a:picLocks noChangeAspect="1" noChangeArrowheads="1"/>
          </p:cNvPicPr>
          <p:nvPr/>
        </p:nvPicPr>
        <p:blipFill>
          <a:blip r:embed="rId2"/>
          <a:srcRect l="12451" t="24804"/>
          <a:stretch>
            <a:fillRect/>
          </a:stretch>
        </p:blipFill>
        <p:spPr bwMode="auto">
          <a:xfrm>
            <a:off x="0" y="214290"/>
            <a:ext cx="909371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0"/>
            <a:ext cx="9001125" cy="6021388"/>
          </a:xfrm>
        </p:spPr>
        <p:txBody>
          <a:bodyPr/>
          <a:lstStyle/>
          <a:p>
            <a:r>
              <a:rPr lang="ru-RU" dirty="0" smtClean="0"/>
              <a:t>По внешнему </a:t>
            </a:r>
            <a:r>
              <a:rPr lang="ru-RU" dirty="0" err="1" smtClean="0"/>
              <a:t>огранению</a:t>
            </a:r>
            <a:r>
              <a:rPr lang="ru-RU" dirty="0" smtClean="0"/>
              <a:t> кристаллы разделяются </a:t>
            </a:r>
            <a:r>
              <a:rPr lang="ru-RU" dirty="0" smtClean="0">
                <a:solidFill>
                  <a:srgbClr val="FFFF00"/>
                </a:solidFill>
              </a:rPr>
              <a:t>на две группы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en-US" dirty="0" smtClean="0"/>
              <a:t>1. </a:t>
            </a:r>
            <a:r>
              <a:rPr lang="ru-RU" dirty="0" smtClean="0"/>
              <a:t>К первой относятся такие кристаллы, которые при своем идеальном развитии </a:t>
            </a:r>
            <a:r>
              <a:rPr lang="ru-RU" dirty="0" smtClean="0">
                <a:solidFill>
                  <a:srgbClr val="FFFF00"/>
                </a:solidFill>
              </a:rPr>
              <a:t>состоят из одинаковых и симметрично расположенных граней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</a:t>
            </a:r>
            <a:r>
              <a:rPr lang="ru-RU" dirty="0" smtClean="0"/>
              <a:t>куб, октаэдр и др.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- это  простые формы.</a:t>
            </a:r>
          </a:p>
          <a:p>
            <a:r>
              <a:rPr lang="ru-RU" dirty="0" smtClean="0"/>
              <a:t> </a:t>
            </a:r>
            <a:r>
              <a:rPr lang="en-US" dirty="0" smtClean="0"/>
              <a:t>2. </a:t>
            </a:r>
            <a:r>
              <a:rPr lang="ru-RU" dirty="0" smtClean="0"/>
              <a:t>Ко второй группе относятся идеальные кристаллы, </a:t>
            </a:r>
            <a:r>
              <a:rPr lang="ru-RU" dirty="0" smtClean="0">
                <a:solidFill>
                  <a:srgbClr val="FFFF00"/>
                </a:solidFill>
              </a:rPr>
              <a:t>обладающие различными по очертаниям и величине гранями </a:t>
            </a:r>
            <a:r>
              <a:rPr lang="en-US" dirty="0" smtClean="0"/>
              <a:t>(</a:t>
            </a:r>
            <a:r>
              <a:rPr lang="ru-RU" dirty="0" smtClean="0"/>
              <a:t>пирамида, кирпичик). – средние и сложные формы.</a:t>
            </a:r>
            <a:endParaRPr lang="ru-RU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8596" y="0"/>
            <a:ext cx="8229600" cy="5853112"/>
          </a:xfrm>
        </p:spPr>
        <p:txBody>
          <a:bodyPr/>
          <a:lstStyle/>
          <a:p>
            <a:r>
              <a:rPr lang="ru-RU" dirty="0" smtClean="0"/>
              <a:t>тетрагональная сингония</a:t>
            </a:r>
            <a:endParaRPr lang="ru-RU" dirty="0"/>
          </a:p>
        </p:txBody>
      </p:sp>
      <p:pic>
        <p:nvPicPr>
          <p:cNvPr id="73730" name="Picture 2" descr="Практическое занятие 6. Простые формы средней категории"/>
          <p:cNvPicPr>
            <a:picLocks noChangeAspect="1" noChangeArrowheads="1"/>
          </p:cNvPicPr>
          <p:nvPr/>
        </p:nvPicPr>
        <p:blipFill>
          <a:blip r:embed="rId2"/>
          <a:srcRect l="16113" t="26758"/>
          <a:stretch>
            <a:fillRect/>
          </a:stretch>
        </p:blipFill>
        <p:spPr bwMode="auto">
          <a:xfrm>
            <a:off x="0" y="642918"/>
            <a:ext cx="9163840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8596" y="0"/>
            <a:ext cx="8229600" cy="5853112"/>
          </a:xfrm>
        </p:spPr>
        <p:txBody>
          <a:bodyPr/>
          <a:lstStyle/>
          <a:p>
            <a:r>
              <a:rPr lang="ru-RU" dirty="0" smtClean="0"/>
              <a:t>гексагональная сингония</a:t>
            </a:r>
            <a:endParaRPr lang="ru-RU" dirty="0"/>
          </a:p>
        </p:txBody>
      </p:sp>
      <p:pic>
        <p:nvPicPr>
          <p:cNvPr id="74754" name="Picture 2" descr="Практическое занятие 6. Простые формы средней категории"/>
          <p:cNvPicPr>
            <a:picLocks noChangeAspect="1" noChangeArrowheads="1"/>
          </p:cNvPicPr>
          <p:nvPr/>
        </p:nvPicPr>
        <p:blipFill>
          <a:blip r:embed="rId2"/>
          <a:srcRect l="16845" t="26758"/>
          <a:stretch>
            <a:fillRect/>
          </a:stretch>
        </p:blipFill>
        <p:spPr bwMode="auto">
          <a:xfrm>
            <a:off x="0" y="642918"/>
            <a:ext cx="908386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42844" y="0"/>
            <a:ext cx="9001156" cy="61309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3 Простые формы кубической сингонии</a:t>
            </a:r>
          </a:p>
          <a:p>
            <a:r>
              <a:rPr lang="ru-RU" sz="2800" dirty="0" smtClean="0"/>
              <a:t>В кристаллах кубической сингонии находятся </a:t>
            </a:r>
            <a:r>
              <a:rPr lang="ru-RU" sz="2800" dirty="0" smtClean="0">
                <a:solidFill>
                  <a:srgbClr val="FFFF00"/>
                </a:solidFill>
              </a:rPr>
              <a:t>15 новых типов простых форм. </a:t>
            </a:r>
          </a:p>
          <a:p>
            <a:r>
              <a:rPr lang="ru-RU" sz="2800" dirty="0" smtClean="0"/>
              <a:t>Ни одна из ранее разобранных форм сюда не переходит.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14 простых форм выводятся из 4  путем усложнения:</a:t>
            </a:r>
          </a:p>
          <a:p>
            <a:r>
              <a:rPr lang="ru-RU" sz="2800" i="1" dirty="0" smtClean="0"/>
              <a:t>Тетраэдр </a:t>
            </a:r>
            <a:r>
              <a:rPr lang="ru-RU" sz="2800" dirty="0" smtClean="0"/>
              <a:t>— четыре грани в виде правильных треугольников; </a:t>
            </a:r>
          </a:p>
          <a:p>
            <a:r>
              <a:rPr lang="ru-RU" sz="2800" i="1" dirty="0" smtClean="0"/>
              <a:t>гексаэдр</a:t>
            </a:r>
            <a:r>
              <a:rPr lang="ru-RU" sz="2800" dirty="0" smtClean="0"/>
              <a:t> —шесть граней в форме квадратов; </a:t>
            </a:r>
            <a:r>
              <a:rPr lang="ru-RU" sz="2800" i="1" dirty="0" smtClean="0"/>
              <a:t>октаэдр</a:t>
            </a:r>
            <a:r>
              <a:rPr lang="ru-RU" sz="2800" dirty="0" smtClean="0"/>
              <a:t>  —восемь граней в виде правильных треугольников; </a:t>
            </a:r>
          </a:p>
          <a:p>
            <a:r>
              <a:rPr lang="ru-RU" sz="2800" i="1" dirty="0" smtClean="0"/>
              <a:t>пентагон-додекаэдр</a:t>
            </a:r>
            <a:r>
              <a:rPr lang="ru-RU" sz="2800" dirty="0" smtClean="0"/>
              <a:t> — двенадцать граней в форме пятиугольников.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C:\Users\134E~1\AppData\Local\Temp\FineReader12.00\media\image15.jpeg"/>
          <p:cNvPicPr>
            <a:picLocks noGrp="1"/>
          </p:cNvPicPr>
          <p:nvPr>
            <p:ph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актическое занятие 5. Простые формы кристаллов высшей категории"/>
          <p:cNvPicPr>
            <a:picLocks noChangeAspect="1" noChangeArrowheads="1"/>
          </p:cNvPicPr>
          <p:nvPr/>
        </p:nvPicPr>
        <p:blipFill>
          <a:blip r:embed="rId2"/>
          <a:srcRect l="3662" t="25391" r="3320"/>
          <a:stretch>
            <a:fillRect/>
          </a:stretch>
        </p:blipFill>
        <p:spPr bwMode="auto">
          <a:xfrm>
            <a:off x="0" y="785794"/>
            <a:ext cx="9072626" cy="5457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Практическое занятие 5. Простые формы кристаллов высшей категории"/>
          <p:cNvPicPr>
            <a:picLocks noChangeAspect="1" noChangeArrowheads="1"/>
          </p:cNvPicPr>
          <p:nvPr/>
        </p:nvPicPr>
        <p:blipFill>
          <a:blip r:embed="rId2"/>
          <a:srcRect l="5127" t="27344" r="4785"/>
          <a:stretch>
            <a:fillRect/>
          </a:stretch>
        </p:blipFill>
        <p:spPr bwMode="auto">
          <a:xfrm>
            <a:off x="0" y="857232"/>
            <a:ext cx="8786874" cy="5314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7586" name="Picture 2" descr="Практическое занятие 5. Простые формы кристаллов высшей категории"/>
          <p:cNvPicPr>
            <a:picLocks noChangeAspect="1" noChangeArrowheads="1"/>
          </p:cNvPicPr>
          <p:nvPr/>
        </p:nvPicPr>
        <p:blipFill>
          <a:blip r:embed="rId2"/>
          <a:srcRect l="5127" t="24414" r="6250"/>
          <a:stretch>
            <a:fillRect/>
          </a:stretch>
        </p:blipFill>
        <p:spPr bwMode="auto">
          <a:xfrm>
            <a:off x="0" y="1142984"/>
            <a:ext cx="8643966" cy="55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C:\Users\134E~1\AppData\Local\Temp\FineReader12.00\media\image17.jpeg"/>
          <p:cNvPicPr>
            <a:picLocks noGrp="1"/>
          </p:cNvPicPr>
          <p:nvPr>
            <p:ph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Практическое занятие 5. Простые формы кристаллов высшей категории"/>
          <p:cNvPicPr>
            <a:picLocks noChangeAspect="1" noChangeArrowheads="1"/>
          </p:cNvPicPr>
          <p:nvPr/>
        </p:nvPicPr>
        <p:blipFill>
          <a:blip r:embed="rId2"/>
          <a:srcRect l="4394" t="22851" r="4052"/>
          <a:stretch>
            <a:fillRect/>
          </a:stretch>
        </p:blipFill>
        <p:spPr bwMode="auto">
          <a:xfrm>
            <a:off x="0" y="500042"/>
            <a:ext cx="892975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6" name="Picture 4" descr="Практическое занятие 5. Простые формы кристаллов высшей категории"/>
          <p:cNvPicPr>
            <a:picLocks noChangeAspect="1" noChangeArrowheads="1"/>
          </p:cNvPicPr>
          <p:nvPr/>
        </p:nvPicPr>
        <p:blipFill>
          <a:blip r:embed="rId2"/>
          <a:srcRect l="7324" t="24414" r="6250"/>
          <a:stretch>
            <a:fillRect/>
          </a:stretch>
        </p:blipFill>
        <p:spPr bwMode="auto">
          <a:xfrm>
            <a:off x="285720" y="571480"/>
            <a:ext cx="8429652" cy="55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42852"/>
            <a:ext cx="8858281" cy="652623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Простой формой </a:t>
            </a:r>
            <a:r>
              <a:rPr lang="ru-RU" dirty="0" smtClean="0"/>
              <a:t>называется совокупность граней, связанных между собой элементами симметрии. Грани одной простой формы должны быть одинаковыми по своим физическим и химическим свойствам.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3010" name="Picture 2" descr="http://900igr.net/up/datas/54200/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786081"/>
            <a:ext cx="5429224" cy="4071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15-я форма - ромбододекаэдр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Практическое занятие 5. Простые формы кристаллов высшей категории"/>
          <p:cNvPicPr>
            <a:picLocks noChangeAspect="1" noChangeArrowheads="1"/>
          </p:cNvPicPr>
          <p:nvPr/>
        </p:nvPicPr>
        <p:blipFill>
          <a:blip r:embed="rId2"/>
          <a:srcRect l="8056" t="20898" r="6250"/>
          <a:stretch>
            <a:fillRect/>
          </a:stretch>
        </p:blipFill>
        <p:spPr bwMode="auto">
          <a:xfrm>
            <a:off x="214282" y="1071546"/>
            <a:ext cx="8358214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Практическое занятие 5. Простые формы кристаллов высшей категории"/>
          <p:cNvPicPr>
            <a:picLocks noChangeAspect="1" noChangeArrowheads="1"/>
          </p:cNvPicPr>
          <p:nvPr/>
        </p:nvPicPr>
        <p:blipFill>
          <a:blip r:embed="rId2"/>
          <a:srcRect l="5127" t="22461" r="4052"/>
          <a:stretch>
            <a:fillRect/>
          </a:stretch>
        </p:blipFill>
        <p:spPr bwMode="auto">
          <a:xfrm>
            <a:off x="0" y="857232"/>
            <a:ext cx="8858312" cy="567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Практическое занятие 5. Простые формы кристаллов высшей категории"/>
          <p:cNvPicPr>
            <a:picLocks noChangeAspect="1" noChangeArrowheads="1"/>
          </p:cNvPicPr>
          <p:nvPr/>
        </p:nvPicPr>
        <p:blipFill>
          <a:blip r:embed="rId2"/>
          <a:srcRect l="11719" t="21875"/>
          <a:stretch>
            <a:fillRect/>
          </a:stretch>
        </p:blipFill>
        <p:spPr bwMode="auto">
          <a:xfrm>
            <a:off x="0" y="285728"/>
            <a:ext cx="914882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Все грани выводятся из одной грани</a:t>
            </a:r>
            <a:endParaRPr lang="ru-RU" sz="2800" dirty="0"/>
          </a:p>
        </p:txBody>
      </p:sp>
      <p:pic>
        <p:nvPicPr>
          <p:cNvPr id="409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06637" y="1600200"/>
            <a:ext cx="453072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77813"/>
            <a:ext cx="8686800" cy="5853112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Комбинацией </a:t>
            </a:r>
            <a:r>
              <a:rPr lang="ru-RU" sz="2800" i="1" dirty="0" smtClean="0"/>
              <a:t>называется совокупность двух или нескольких простых форм.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Все ее грани целиком не связываются элементами симметрии и, следовательно, могут быть различными по очертаниям, величине и по другим свойствам.</a:t>
            </a:r>
          </a:p>
          <a:p>
            <a:r>
              <a:rPr lang="ru-RU" sz="2800" dirty="0" smtClean="0"/>
              <a:t>В кристаллографии имеем всего </a:t>
            </a:r>
            <a:r>
              <a:rPr lang="ru-RU" sz="2800" dirty="0" smtClean="0">
                <a:solidFill>
                  <a:srgbClr val="FFFF00"/>
                </a:solidFill>
              </a:rPr>
              <a:t>47 типов простых форм. </a:t>
            </a:r>
          </a:p>
          <a:p>
            <a:r>
              <a:rPr lang="ru-RU" sz="2800" dirty="0" smtClean="0"/>
              <a:t>Все они выводятся строго математически, исходя из 32 видов симметрии. 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простые формы кристал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4874885" cy="6861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5720" y="214313"/>
            <a:ext cx="8858280" cy="6143625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В аксиальном виде симметрии моноклинной сингонии</a:t>
            </a:r>
            <a:r>
              <a:rPr lang="ru-RU" i="1" dirty="0" smtClean="0"/>
              <a:t> содержится лишь одна ось </a:t>
            </a:r>
            <a:r>
              <a:rPr lang="en-US" i="1" dirty="0" smtClean="0"/>
              <a:t>L</a:t>
            </a:r>
            <a:r>
              <a:rPr lang="ru-RU" i="1" baseline="-25000" dirty="0" smtClean="0"/>
              <a:t>2</a:t>
            </a:r>
            <a:r>
              <a:rPr lang="ru-RU" i="1" dirty="0" smtClean="0"/>
              <a:t>.</a:t>
            </a:r>
            <a:r>
              <a:rPr lang="ru-RU" dirty="0" smtClean="0"/>
              <a:t> Относительно этой единственной оси грани могут располагаться либо косо </a:t>
            </a:r>
            <a:r>
              <a:rPr lang="ru-RU" i="1" dirty="0" smtClean="0"/>
              <a:t>(а),</a:t>
            </a:r>
            <a:r>
              <a:rPr lang="ru-RU" dirty="0" smtClean="0"/>
              <a:t> либо перпендикулярно (б), либо параллельно </a:t>
            </a:r>
            <a:r>
              <a:rPr lang="ru-RU" i="1" dirty="0" smtClean="0"/>
              <a:t>(в)</a:t>
            </a:r>
            <a:r>
              <a:rPr lang="ru-RU" dirty="0" smtClean="0"/>
              <a:t>. Никаких иных ориентировок представить себе нельзя.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507206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://fs1.ppt4web.ru/images/95239/123678/640/img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8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5599</TotalTime>
  <Words>1156</Words>
  <Application>Microsoft Office PowerPoint</Application>
  <PresentationFormat>Экран (4:3)</PresentationFormat>
  <Paragraphs>100</Paragraphs>
  <Slides>52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Занавес</vt:lpstr>
      <vt:lpstr>Дисциплина: Кристаллография</vt:lpstr>
      <vt:lpstr>Тема 6. Формы роста реальных кристаллов</vt:lpstr>
      <vt:lpstr> 1 Простые формы низших сингоний    </vt:lpstr>
      <vt:lpstr>Слайд 4</vt:lpstr>
      <vt:lpstr>Слайд 5</vt:lpstr>
      <vt:lpstr>Все грани выводятся из одной грани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15-я форма - ромбододекаэдр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менеджмента</dc:title>
  <dc:creator>user</dc:creator>
  <cp:lastModifiedBy>Ольга</cp:lastModifiedBy>
  <cp:revision>149</cp:revision>
  <dcterms:created xsi:type="dcterms:W3CDTF">2007-03-01T14:15:52Z</dcterms:created>
  <dcterms:modified xsi:type="dcterms:W3CDTF">2018-05-16T15:09:48Z</dcterms:modified>
</cp:coreProperties>
</file>