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9"/>
  </p:notesMasterIdLst>
  <p:sldIdLst>
    <p:sldId id="401" r:id="rId2"/>
    <p:sldId id="256" r:id="rId3"/>
    <p:sldId id="392" r:id="rId4"/>
    <p:sldId id="397" r:id="rId5"/>
    <p:sldId id="393" r:id="rId6"/>
    <p:sldId id="395" r:id="rId7"/>
    <p:sldId id="394" r:id="rId8"/>
    <p:sldId id="280" r:id="rId9"/>
    <p:sldId id="387" r:id="rId10"/>
    <p:sldId id="400" r:id="rId11"/>
    <p:sldId id="258" r:id="rId12"/>
    <p:sldId id="386" r:id="rId13"/>
    <p:sldId id="281" r:id="rId14"/>
    <p:sldId id="343" r:id="rId15"/>
    <p:sldId id="366" r:id="rId16"/>
    <p:sldId id="388" r:id="rId17"/>
    <p:sldId id="262" r:id="rId18"/>
    <p:sldId id="261" r:id="rId19"/>
    <p:sldId id="333" r:id="rId20"/>
    <p:sldId id="373" r:id="rId21"/>
    <p:sldId id="390" r:id="rId22"/>
    <p:sldId id="396" r:id="rId23"/>
    <p:sldId id="263" r:id="rId24"/>
    <p:sldId id="334" r:id="rId25"/>
    <p:sldId id="389" r:id="rId26"/>
    <p:sldId id="399" r:id="rId27"/>
    <p:sldId id="398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93" autoAdjust="0"/>
  </p:normalViewPr>
  <p:slideViewPr>
    <p:cSldViewPr>
      <p:cViewPr varScale="1">
        <p:scale>
          <a:sx n="65" d="100"/>
          <a:sy n="65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96D93A-A648-4952-AE08-30DE5997A0D4}" type="datetimeFigureOut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51E779-D931-4E6B-8A1D-A965D0A06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819EF4-3C2E-4CDF-B0C7-5647EAB448F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02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29CC1-10E7-4A7D-BAEF-E21DCC6D0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B33F-603B-4E5B-BB48-768A3366C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C197-158F-470D-A122-385ACEDC1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80A6-7E17-409A-8058-893C31F69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E50F4-5299-48D4-9954-F29E6DA5B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F13C7-911D-4228-9F0B-87E4D5038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57FEB-F3BE-486D-A43A-3BCD578E3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8872-D896-4692-931D-CDBC98719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A61E3-67A7-49D3-93C8-330AC91D6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3637-11AE-4A60-9B6C-25B068BC1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FD5C-2753-4000-8A4C-ABEF222CE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AAA6D-783B-44B6-9E21-BA23BE4AA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22BBB-666B-4CED-92B8-EF00894E8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1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91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1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E0EC7B8-8848-466C-AAF5-5F3D60CB9F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91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285992"/>
            <a:ext cx="8229600" cy="135732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Дисциплина:</a:t>
            </a:r>
            <a:br>
              <a:rPr lang="ru-RU" b="1" dirty="0" smtClean="0"/>
            </a:br>
            <a:r>
              <a:rPr lang="ru-RU" b="1" u="sng" dirty="0" smtClean="0">
                <a:solidFill>
                  <a:srgbClr val="FFFF00"/>
                </a:solidFill>
              </a:rPr>
              <a:t>Кристаллография</a:t>
            </a:r>
            <a:endParaRPr lang="be-BY" b="1" u="sng" dirty="0" smtClean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37062"/>
            <a:ext cx="9144000" cy="199233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dirty="0" smtClean="0">
                <a:solidFill>
                  <a:schemeClr val="tx2"/>
                </a:solidFill>
              </a:rPr>
              <a:t>к.т.н., доцент         </a:t>
            </a:r>
            <a:r>
              <a:rPr lang="ru-RU" dirty="0" smtClean="0">
                <a:solidFill>
                  <a:srgbClr val="FFFF00"/>
                </a:solidFill>
              </a:rPr>
              <a:t>Меженная Ольга </a:t>
            </a:r>
            <a:r>
              <a:rPr lang="ru-RU" dirty="0" smtClean="0">
                <a:solidFill>
                  <a:srgbClr val="FFFF00"/>
                </a:solidFill>
              </a:rPr>
              <a:t>Борисовна</a:t>
            </a:r>
          </a:p>
          <a:p>
            <a:pPr algn="l" eaLnBrk="1" hangingPunct="1"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dirty="0" smtClean="0"/>
              <a:t>Гомель 2018</a:t>
            </a:r>
            <a:endParaRPr lang="be-BY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0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>
                <a:latin typeface="Arial Black" panose="020B0A04020102020204" pitchFamily="34" charset="0"/>
              </a:rPr>
              <a:t>Учреждение образования </a:t>
            </a:r>
          </a:p>
          <a:p>
            <a:pPr algn="ctr"/>
            <a:r>
              <a:rPr lang="ru-RU" altLang="ru-RU" sz="2400" dirty="0" smtClean="0">
                <a:latin typeface="Arial Black" panose="020B0A04020102020204" pitchFamily="34" charset="0"/>
              </a:rPr>
              <a:t>«Гомельский государственный университет имени Франциска Скорины»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>
                <a:latin typeface="Arial Black" panose="020B0A04020102020204" pitchFamily="34" charset="0"/>
              </a:rPr>
              <a:t>Геолого-географический факультет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>
                <a:latin typeface="Arial Black" panose="020B0A04020102020204" pitchFamily="34" charset="0"/>
              </a:rPr>
              <a:t>Кафедра геологии и географии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ОПТИЧЕСКАЯ ИНДИКАТРИСА</a:t>
            </a:r>
            <a:r>
              <a:rPr lang="ru-RU" dirty="0" smtClean="0"/>
              <a:t> — вспомогательная воображаемая эллипсоидальная поверхность, выражающая оптические свойства кристаллических веществ, мысленно помещаемая в центре кристаллического вещества.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511318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572132" y="785794"/>
            <a:ext cx="35718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Поверхность, обнимающая все указанные </a:t>
            </a:r>
            <a:r>
              <a:rPr lang="ru-RU" sz="2800" dirty="0" err="1" smtClean="0"/>
              <a:t>четырехточия</a:t>
            </a:r>
            <a:r>
              <a:rPr lang="ru-RU" sz="2800" dirty="0" smtClean="0"/>
              <a:t>, представляет собой либо трехосный эллипсоид, либо эллипсоид вращения, либо шар – </a:t>
            </a:r>
            <a:r>
              <a:rPr lang="ru-RU" sz="2800" dirty="0" smtClean="0">
                <a:solidFill>
                  <a:srgbClr val="FFFF00"/>
                </a:solidFill>
              </a:rPr>
              <a:t>оптическая индикатриса.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Оптическая индикатриса </a:t>
            </a:r>
            <a:r>
              <a:rPr lang="ru-RU" dirty="0" smtClean="0">
                <a:solidFill>
                  <a:srgbClr val="FFFF00"/>
                </a:solidFill>
              </a:rPr>
              <a:t>дает возможность</a:t>
            </a:r>
            <a:r>
              <a:rPr lang="ru-RU" dirty="0" smtClean="0"/>
              <a:t> определять для волн любого заданного направления </a:t>
            </a:r>
            <a:r>
              <a:rPr lang="ru-RU" dirty="0" smtClean="0">
                <a:solidFill>
                  <a:srgbClr val="FFFF00"/>
                </a:solidFill>
              </a:rPr>
              <a:t>ориентировку колебаний </a:t>
            </a:r>
            <a:r>
              <a:rPr lang="ru-RU" dirty="0" smtClean="0"/>
              <a:t>и величины соответственных </a:t>
            </a:r>
            <a:r>
              <a:rPr lang="ru-RU" dirty="0" smtClean="0">
                <a:solidFill>
                  <a:srgbClr val="FFFF00"/>
                </a:solidFill>
              </a:rPr>
              <a:t>показателей преломления.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214313"/>
            <a:ext cx="8858280" cy="6143625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Высшая категория. </a:t>
            </a:r>
          </a:p>
          <a:p>
            <a:r>
              <a:rPr lang="ru-RU" dirty="0" smtClean="0"/>
              <a:t>Оптическая индикатриса в кристаллах кубической сингонии — </a:t>
            </a:r>
            <a:r>
              <a:rPr lang="ru-RU" dirty="0" smtClean="0">
                <a:solidFill>
                  <a:srgbClr val="FFFF00"/>
                </a:solidFill>
              </a:rPr>
              <a:t>шар.</a:t>
            </a:r>
          </a:p>
          <a:p>
            <a:r>
              <a:rPr lang="ru-RU" dirty="0" smtClean="0"/>
              <a:t>Охарактеризовать шаровую индикатрису можно лишь при помощи </a:t>
            </a:r>
            <a:r>
              <a:rPr lang="ru-RU" dirty="0" smtClean="0">
                <a:solidFill>
                  <a:srgbClr val="FFFF00"/>
                </a:solidFill>
              </a:rPr>
              <a:t>одной величины — радиуса шара. </a:t>
            </a:r>
          </a:p>
          <a:p>
            <a:r>
              <a:rPr lang="ru-RU" dirty="0" smtClean="0"/>
              <a:t>Радиус шара выражает </a:t>
            </a:r>
            <a:r>
              <a:rPr lang="ru-RU" dirty="0" smtClean="0">
                <a:solidFill>
                  <a:srgbClr val="FFFF00"/>
                </a:solidFill>
              </a:rPr>
              <a:t>показатель преломления. 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0" y="0"/>
            <a:ext cx="9144000" cy="5853112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Средняя категория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r>
              <a:rPr lang="ru-RU" dirty="0" smtClean="0"/>
              <a:t>Кристаллам средних </a:t>
            </a:r>
            <a:r>
              <a:rPr lang="ru-RU" dirty="0" err="1" smtClean="0"/>
              <a:t>сингоний</a:t>
            </a:r>
            <a:r>
              <a:rPr lang="ru-RU" dirty="0" smtClean="0"/>
              <a:t> (гексагональным, тетрагональным и тригональным) соответствует оптическая индикатриса в виде </a:t>
            </a:r>
            <a:r>
              <a:rPr lang="ru-RU" dirty="0" smtClean="0">
                <a:solidFill>
                  <a:srgbClr val="FFFF00"/>
                </a:solidFill>
              </a:rPr>
              <a:t>эллипсоида вращения.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778" y="2643182"/>
            <a:ext cx="492922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928934"/>
            <a:ext cx="42862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Первые (вытянутые) эллипсоиды соответствуют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оптически положительным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вторые (сплющенные) —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оптически отрицательным кристаллам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/>
          </p:nvPr>
        </p:nvSpPr>
        <p:spPr>
          <a:xfrm>
            <a:off x="142844" y="0"/>
            <a:ext cx="9001156" cy="6130925"/>
          </a:xfrm>
        </p:spPr>
        <p:txBody>
          <a:bodyPr/>
          <a:lstStyle/>
          <a:p>
            <a:r>
              <a:rPr lang="ru-RU" dirty="0" smtClean="0"/>
              <a:t>Единичное направление кристалла должно совпасть с единичным же направлением оптической индикатрисы.</a:t>
            </a:r>
          </a:p>
          <a:p>
            <a:r>
              <a:rPr lang="ru-RU" dirty="0" smtClean="0"/>
              <a:t>В эллипсоиде вращения </a:t>
            </a:r>
            <a:r>
              <a:rPr lang="ru-RU" u="sng" dirty="0" smtClean="0"/>
              <a:t>сечение, перпендикулярное оси вращения</a:t>
            </a:r>
            <a:r>
              <a:rPr lang="ru-RU" dirty="0" smtClean="0"/>
              <a:t>, представляет </a:t>
            </a:r>
            <a:r>
              <a:rPr lang="ru-RU" dirty="0" smtClean="0">
                <a:solidFill>
                  <a:srgbClr val="FFFF00"/>
                </a:solidFill>
              </a:rPr>
              <a:t>окружность.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Тем самым круговое сечение оптической индикатрисы располагается перпендикулярно оси симметрии высшего наименования.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0" y="277813"/>
            <a:ext cx="5786446" cy="5853112"/>
          </a:xfrm>
        </p:spPr>
        <p:txBody>
          <a:bodyPr/>
          <a:lstStyle/>
          <a:p>
            <a:r>
              <a:rPr lang="ru-RU" sz="2800" dirty="0" smtClean="0"/>
              <a:t>Направление, по которому свет не испытывает </a:t>
            </a:r>
            <a:r>
              <a:rPr lang="ru-RU" sz="2800" dirty="0" err="1" smtClean="0"/>
              <a:t>двупреломления</a:t>
            </a:r>
            <a:r>
              <a:rPr lang="ru-RU" sz="2800" dirty="0" smtClean="0"/>
              <a:t>, называется </a:t>
            </a:r>
            <a:r>
              <a:rPr lang="ru-RU" sz="2800" dirty="0" smtClean="0">
                <a:solidFill>
                  <a:srgbClr val="FFFF00"/>
                </a:solidFill>
              </a:rPr>
              <a:t>оптической осью.</a:t>
            </a:r>
          </a:p>
          <a:p>
            <a:r>
              <a:rPr lang="ru-RU" sz="2800" dirty="0" smtClean="0"/>
              <a:t>Кристаллы средних </a:t>
            </a:r>
            <a:r>
              <a:rPr lang="ru-RU" sz="2800" dirty="0" err="1" smtClean="0"/>
              <a:t>сингоний</a:t>
            </a:r>
            <a:r>
              <a:rPr lang="ru-RU" sz="2800" dirty="0" smtClean="0"/>
              <a:t> имеют </a:t>
            </a:r>
            <a:r>
              <a:rPr lang="ru-RU" sz="2800" u="sng" dirty="0" smtClean="0"/>
              <a:t>одну оптическую ось</a:t>
            </a:r>
            <a:r>
              <a:rPr lang="ru-RU" sz="2800" dirty="0" smtClean="0"/>
              <a:t>, т. е. являются </a:t>
            </a:r>
            <a:r>
              <a:rPr lang="ru-RU" sz="2800" i="1" dirty="0" smtClean="0">
                <a:solidFill>
                  <a:srgbClr val="FFFF00"/>
                </a:solidFill>
              </a:rPr>
              <a:t>оптически одноосными.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2800" dirty="0" smtClean="0"/>
              <a:t>Характеризуются </a:t>
            </a:r>
            <a:r>
              <a:rPr lang="ru-RU" sz="2800" dirty="0" smtClean="0">
                <a:solidFill>
                  <a:srgbClr val="FFFF00"/>
                </a:solidFill>
              </a:rPr>
              <a:t>наибольшим и наименьшим показателями преломления кристалла </a:t>
            </a:r>
            <a:r>
              <a:rPr lang="ru-RU" sz="2800" dirty="0" smtClean="0"/>
              <a:t>— </a:t>
            </a:r>
            <a:r>
              <a:rPr lang="en-US" sz="2800" i="1" dirty="0" err="1" smtClean="0"/>
              <a:t>n</a:t>
            </a:r>
            <a:r>
              <a:rPr lang="en-US" sz="2800" i="1" baseline="-25000" dirty="0" err="1" smtClean="0"/>
              <a:t>g</a:t>
            </a:r>
            <a:r>
              <a:rPr lang="en-US" sz="2800" i="1" baseline="-25000" dirty="0" smtClean="0"/>
              <a:t> </a:t>
            </a:r>
            <a:r>
              <a:rPr lang="ru-RU" sz="2800" dirty="0" smtClean="0"/>
              <a:t>и </a:t>
            </a:r>
            <a:r>
              <a:rPr lang="en-US" sz="2800" dirty="0" smtClean="0"/>
              <a:t>n</a:t>
            </a:r>
            <a:r>
              <a:rPr lang="ru-RU" sz="2800" baseline="-25000" dirty="0" err="1" smtClean="0"/>
              <a:t>р</a:t>
            </a:r>
            <a:r>
              <a:rPr lang="ru-RU" sz="2800" dirty="0" smtClean="0"/>
              <a:t> и численно равные им полуоси оптической индикатрисы </a:t>
            </a:r>
            <a:r>
              <a:rPr lang="en-US" sz="2800" i="1" dirty="0" smtClean="0"/>
              <a:t>Ng</a:t>
            </a:r>
            <a:r>
              <a:rPr lang="en-US" sz="2800" dirty="0" smtClean="0"/>
              <a:t> </a:t>
            </a:r>
            <a:r>
              <a:rPr lang="ru-RU" sz="2800" dirty="0" smtClean="0"/>
              <a:t>и </a:t>
            </a:r>
            <a:r>
              <a:rPr lang="en-US" sz="2800" i="1" dirty="0" err="1" smtClean="0"/>
              <a:t>Np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endParaRPr lang="ru-RU" sz="2800" u="sng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4415" y="1071546"/>
            <a:ext cx="3269585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0"/>
            <a:ext cx="5786446" cy="4530725"/>
          </a:xfrm>
        </p:spPr>
        <p:txBody>
          <a:bodyPr/>
          <a:lstStyle/>
          <a:p>
            <a:r>
              <a:rPr lang="ru-RU" sz="3000" u="sng" dirty="0" smtClean="0">
                <a:solidFill>
                  <a:srgbClr val="FFFF00"/>
                </a:solidFill>
              </a:rPr>
              <a:t>Низшая сингония.</a:t>
            </a:r>
            <a:endParaRPr lang="en-US" sz="3000" u="sng" dirty="0" smtClean="0">
              <a:solidFill>
                <a:srgbClr val="FFFF00"/>
              </a:solidFill>
            </a:endParaRPr>
          </a:p>
          <a:p>
            <a:r>
              <a:rPr lang="ru-RU" sz="3000" dirty="0" smtClean="0"/>
              <a:t>Оптические индикатрисы кристаллов низших </a:t>
            </a:r>
            <a:r>
              <a:rPr lang="ru-RU" sz="3000" dirty="0" err="1" smtClean="0"/>
              <a:t>сингоний</a:t>
            </a:r>
            <a:r>
              <a:rPr lang="ru-RU" sz="3000" dirty="0" smtClean="0"/>
              <a:t> (ромбических, моноклинных и </a:t>
            </a:r>
            <a:r>
              <a:rPr lang="ru-RU" sz="3000" dirty="0" err="1" smtClean="0"/>
              <a:t>триклинных</a:t>
            </a:r>
            <a:r>
              <a:rPr lang="ru-RU" sz="3000" dirty="0" smtClean="0"/>
              <a:t>) характеризуются </a:t>
            </a:r>
            <a:r>
              <a:rPr lang="ru-RU" sz="3000" dirty="0" smtClean="0">
                <a:solidFill>
                  <a:srgbClr val="FFFF00"/>
                </a:solidFill>
              </a:rPr>
              <a:t>эллипсоидами с тремя неравными взаимно перпендикулярными осями. </a:t>
            </a:r>
          </a:p>
          <a:p>
            <a:r>
              <a:rPr lang="ru-RU" sz="3000" dirty="0" smtClean="0"/>
              <a:t>Эти три оси по величине отвечают трем разным показателям преломления — </a:t>
            </a:r>
            <a:r>
              <a:rPr lang="en-US" sz="3000" i="1" dirty="0" err="1" smtClean="0"/>
              <a:t>n</a:t>
            </a:r>
            <a:r>
              <a:rPr lang="en-US" sz="3000" i="1" baseline="-25000" dirty="0" err="1" smtClean="0"/>
              <a:t>g</a:t>
            </a:r>
            <a:r>
              <a:rPr lang="ru-RU" sz="3000" i="1" dirty="0" smtClean="0"/>
              <a:t>&gt;</a:t>
            </a:r>
            <a:r>
              <a:rPr lang="en-US" sz="3000" i="1" dirty="0" smtClean="0"/>
              <a:t>n</a:t>
            </a:r>
            <a:r>
              <a:rPr lang="en-US" sz="3000" i="1" baseline="-25000" dirty="0" smtClean="0"/>
              <a:t>m</a:t>
            </a:r>
            <a:r>
              <a:rPr lang="ru-RU" sz="3000" i="1" dirty="0" smtClean="0"/>
              <a:t>&gt;</a:t>
            </a:r>
            <a:r>
              <a:rPr lang="en-US" sz="3000" i="1" dirty="0" err="1" smtClean="0"/>
              <a:t>n</a:t>
            </a:r>
            <a:r>
              <a:rPr lang="en-US" sz="3000" i="1" baseline="-25000" dirty="0" err="1" smtClean="0"/>
              <a:t>p</a:t>
            </a:r>
            <a:r>
              <a:rPr lang="en-US" sz="3000" dirty="0" smtClean="0"/>
              <a:t> </a:t>
            </a:r>
            <a:r>
              <a:rPr lang="ru-RU" sz="3000" dirty="0" smtClean="0"/>
              <a:t>и обозначаются </a:t>
            </a:r>
            <a:r>
              <a:rPr lang="en-US" sz="3000" i="1" dirty="0" smtClean="0"/>
              <a:t>Ng</a:t>
            </a:r>
            <a:r>
              <a:rPr lang="ru-RU" sz="3000" i="1" dirty="0" smtClean="0"/>
              <a:t>, </a:t>
            </a:r>
            <a:r>
              <a:rPr lang="en-US" sz="3000" i="1" dirty="0" smtClean="0"/>
              <a:t>Nm</a:t>
            </a:r>
            <a:r>
              <a:rPr lang="ru-RU" sz="3000" i="1" dirty="0" smtClean="0"/>
              <a:t>, </a:t>
            </a:r>
            <a:r>
              <a:rPr lang="en-US" sz="3000" i="1" dirty="0" err="1" smtClean="0"/>
              <a:t>Np</a:t>
            </a:r>
            <a:r>
              <a:rPr lang="ru-RU" sz="3000" i="1" dirty="0" smtClean="0"/>
              <a:t>.</a:t>
            </a:r>
            <a:endParaRPr lang="ru-RU" sz="3000" dirty="0">
              <a:solidFill>
                <a:srgbClr val="FFFF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00042"/>
            <a:ext cx="3428992" cy="611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6000759" cy="5516563"/>
          </a:xfrm>
        </p:spPr>
        <p:txBody>
          <a:bodyPr/>
          <a:lstStyle/>
          <a:p>
            <a:pPr marL="442913" lvl="8" indent="0"/>
            <a:r>
              <a:rPr lang="ru-RU" sz="2700" dirty="0" smtClean="0">
                <a:solidFill>
                  <a:srgbClr val="FFFF00"/>
                </a:solidFill>
              </a:rPr>
              <a:t>Кристаллы низших </a:t>
            </a:r>
            <a:r>
              <a:rPr lang="ru-RU" sz="2700" dirty="0" err="1" smtClean="0">
                <a:solidFill>
                  <a:srgbClr val="FFFF00"/>
                </a:solidFill>
              </a:rPr>
              <a:t>сингоний</a:t>
            </a:r>
            <a:r>
              <a:rPr lang="ru-RU" sz="2700" dirty="0" smtClean="0">
                <a:solidFill>
                  <a:srgbClr val="FFFF00"/>
                </a:solidFill>
              </a:rPr>
              <a:t> </a:t>
            </a:r>
            <a:r>
              <a:rPr lang="ru-RU" sz="2700" dirty="0" smtClean="0"/>
              <a:t>обладают двумя оптическими осями (О</a:t>
            </a:r>
            <a:r>
              <a:rPr lang="en-US" sz="2700" dirty="0" smtClean="0"/>
              <a:t>A</a:t>
            </a:r>
            <a:r>
              <a:rPr lang="ru-RU" sz="2700" baseline="-25000" dirty="0" smtClean="0"/>
              <a:t>1</a:t>
            </a:r>
            <a:r>
              <a:rPr lang="ru-RU" sz="2700" dirty="0" smtClean="0"/>
              <a:t> и </a:t>
            </a:r>
            <a:r>
              <a:rPr lang="en-US" sz="2700" dirty="0" smtClean="0"/>
              <a:t>ОА</a:t>
            </a:r>
            <a:r>
              <a:rPr lang="en-US" sz="2700" baseline="-25000" dirty="0" smtClean="0"/>
              <a:t>2</a:t>
            </a:r>
            <a:r>
              <a:rPr lang="en-US" sz="2700" dirty="0" smtClean="0"/>
              <a:t>), </a:t>
            </a:r>
            <a:r>
              <a:rPr lang="ru-RU" sz="2700" cap="small" dirty="0" smtClean="0"/>
              <a:t>т. </a:t>
            </a:r>
            <a:r>
              <a:rPr lang="ru-RU" sz="2700" dirty="0" smtClean="0"/>
              <a:t>е. являются </a:t>
            </a:r>
            <a:r>
              <a:rPr lang="ru-RU" sz="2700" dirty="0" smtClean="0">
                <a:solidFill>
                  <a:srgbClr val="FFFF00"/>
                </a:solidFill>
              </a:rPr>
              <a:t>оптически двуосными. </a:t>
            </a:r>
          </a:p>
          <a:p>
            <a:pPr marL="442913" lvl="8" indent="0"/>
            <a:r>
              <a:rPr lang="ru-RU" sz="2700" dirty="0" smtClean="0"/>
              <a:t>Обе оптические оси лежат в плоскости </a:t>
            </a:r>
            <a:r>
              <a:rPr lang="en-US" sz="2700" dirty="0" smtClean="0"/>
              <a:t>Ng</a:t>
            </a:r>
            <a:r>
              <a:rPr lang="ru-RU" sz="2700" dirty="0" smtClean="0"/>
              <a:t> </a:t>
            </a:r>
            <a:r>
              <a:rPr lang="en-US" sz="2700" dirty="0" err="1" smtClean="0"/>
              <a:t>Np</a:t>
            </a:r>
            <a:r>
              <a:rPr lang="en-US" sz="2700" dirty="0" smtClean="0"/>
              <a:t> </a:t>
            </a:r>
            <a:r>
              <a:rPr lang="ru-RU" sz="2700" dirty="0" smtClean="0"/>
              <a:t>(плоскость оптических осей). </a:t>
            </a:r>
          </a:p>
          <a:p>
            <a:pPr marL="442913" lvl="8" indent="0"/>
            <a:r>
              <a:rPr lang="ru-RU" sz="2700" dirty="0" smtClean="0"/>
              <a:t>В том случае, когда биссектриса острого угла между оптическими осями совпадает с </a:t>
            </a:r>
            <a:r>
              <a:rPr lang="en-US" sz="2700" dirty="0" smtClean="0"/>
              <a:t>Ng, </a:t>
            </a:r>
            <a:r>
              <a:rPr lang="ru-RU" sz="2700" dirty="0" smtClean="0"/>
              <a:t>имеем </a:t>
            </a:r>
            <a:r>
              <a:rPr lang="ru-RU" sz="2700" dirty="0" smtClean="0">
                <a:solidFill>
                  <a:srgbClr val="FFFF00"/>
                </a:solidFill>
              </a:rPr>
              <a:t>оптически положительный кристалл</a:t>
            </a:r>
            <a:r>
              <a:rPr lang="ru-RU" sz="2700" dirty="0" smtClean="0"/>
              <a:t>; </a:t>
            </a:r>
          </a:p>
          <a:p>
            <a:pPr marL="442913" lvl="8" indent="0"/>
            <a:r>
              <a:rPr lang="ru-RU" sz="2700" dirty="0" smtClean="0"/>
              <a:t>в случае совпадения той же биссектрисы с </a:t>
            </a:r>
            <a:r>
              <a:rPr lang="en-US" sz="2700" dirty="0" err="1" smtClean="0"/>
              <a:t>Np</a:t>
            </a:r>
            <a:r>
              <a:rPr lang="en-US" sz="2700" dirty="0" smtClean="0"/>
              <a:t> </a:t>
            </a:r>
            <a:r>
              <a:rPr lang="ru-RU" sz="2700" dirty="0" smtClean="0"/>
              <a:t>кристалл </a:t>
            </a:r>
            <a:r>
              <a:rPr lang="ru-RU" sz="2700" dirty="0" smtClean="0">
                <a:solidFill>
                  <a:srgbClr val="FFFF00"/>
                </a:solidFill>
              </a:rPr>
              <a:t>оптически отрицателен</a:t>
            </a:r>
            <a:r>
              <a:rPr lang="ru-RU" sz="2700" dirty="0" smtClean="0"/>
              <a:t>.</a:t>
            </a:r>
          </a:p>
          <a:p>
            <a:pPr marL="442913" lvl="8" indent="0"/>
            <a:endParaRPr lang="ru-RU" sz="2700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00042"/>
            <a:ext cx="3428992" cy="611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5773759"/>
          </a:xfrm>
        </p:spPr>
        <p:txBody>
          <a:bodyPr/>
          <a:lstStyle/>
          <a:p>
            <a:r>
              <a:rPr lang="ru-RU" sz="3200" dirty="0" smtClean="0"/>
              <a:t>При определении оптических свойств кристаллов </a:t>
            </a:r>
            <a:r>
              <a:rPr lang="ru-RU" sz="3200" dirty="0" smtClean="0">
                <a:solidFill>
                  <a:srgbClr val="FFFF00"/>
                </a:solidFill>
              </a:rPr>
              <a:t>низших </a:t>
            </a:r>
            <a:r>
              <a:rPr lang="ru-RU" sz="3200" dirty="0" err="1" smtClean="0">
                <a:solidFill>
                  <a:srgbClr val="FFFF00"/>
                </a:solidFill>
              </a:rPr>
              <a:t>сингоний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/>
              <a:t>необходимо прежде всего измерить </a:t>
            </a:r>
            <a:r>
              <a:rPr lang="ru-RU" sz="3200" dirty="0" smtClean="0">
                <a:solidFill>
                  <a:srgbClr val="FFFF00"/>
                </a:solidFill>
              </a:rPr>
              <a:t>три главных показателя преломления </a:t>
            </a:r>
            <a:r>
              <a:rPr lang="ru-RU" sz="3200" dirty="0" smtClean="0"/>
              <a:t>— </a:t>
            </a:r>
            <a:r>
              <a:rPr lang="en-US" sz="3200" i="1" dirty="0" smtClean="0"/>
              <a:t>n</a:t>
            </a:r>
            <a:r>
              <a:rPr lang="ru-RU" sz="3200" i="1" baseline="-25000" dirty="0" err="1" smtClean="0"/>
              <a:t>g</a:t>
            </a:r>
            <a:r>
              <a:rPr lang="ru-RU" sz="3200" i="1" dirty="0" smtClean="0"/>
              <a:t>, </a:t>
            </a:r>
            <a:r>
              <a:rPr lang="en-US" sz="3200" i="1" dirty="0" smtClean="0"/>
              <a:t>n</a:t>
            </a:r>
            <a:r>
              <a:rPr lang="en-US" sz="3200" i="1" baseline="-25000" dirty="0" smtClean="0"/>
              <a:t>m</a:t>
            </a:r>
            <a:r>
              <a:rPr lang="ru-RU" sz="3200" dirty="0" smtClean="0"/>
              <a:t> и </a:t>
            </a:r>
            <a:r>
              <a:rPr lang="en-US" sz="3200" i="1" dirty="0" err="1" smtClean="0"/>
              <a:t>n</a:t>
            </a:r>
            <a:r>
              <a:rPr lang="ru-RU" sz="3200" i="1" baseline="-25000" dirty="0" err="1" smtClean="0"/>
              <a:t>р</a:t>
            </a:r>
            <a:r>
              <a:rPr lang="ru-RU" sz="3200" i="1" dirty="0" smtClean="0"/>
              <a:t>,</a:t>
            </a:r>
            <a:r>
              <a:rPr lang="ru-RU" sz="3200" dirty="0" smtClean="0"/>
              <a:t> являющихся наиболее характерными оптическими константами, и определить, с какими кристалло­графическими направлениями совпадают соответствующие им оси индикатрисы. </a:t>
            </a:r>
            <a:endParaRPr lang="en-US" sz="3200" dirty="0" smtClean="0"/>
          </a:p>
          <a:p>
            <a:r>
              <a:rPr lang="ru-RU" sz="3200" dirty="0" smtClean="0"/>
              <a:t>Для моноклинных и </a:t>
            </a:r>
            <a:r>
              <a:rPr lang="ru-RU" sz="3200" dirty="0" err="1" smtClean="0"/>
              <a:t>триклинных</a:t>
            </a:r>
            <a:r>
              <a:rPr lang="ru-RU" sz="3200" dirty="0" smtClean="0"/>
              <a:t> кристаллов характерны еще </a:t>
            </a:r>
            <a:r>
              <a:rPr lang="ru-RU" sz="3200" dirty="0" smtClean="0">
                <a:solidFill>
                  <a:srgbClr val="FFFF00"/>
                </a:solidFill>
              </a:rPr>
              <a:t>углы между осями индикатрисы и ребрами кристаллов</a:t>
            </a:r>
            <a:r>
              <a:rPr lang="ru-RU" sz="3200" dirty="0" smtClean="0"/>
              <a:t>.</a:t>
            </a:r>
            <a:endParaRPr lang="ru-RU" sz="2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500063"/>
            <a:ext cx="8277225" cy="12906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Тема 9. Оптические свойства кристаллов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50" y="2465388"/>
            <a:ext cx="8858250" cy="4392612"/>
          </a:xfrm>
        </p:spPr>
        <p:txBody>
          <a:bodyPr/>
          <a:lstStyle/>
          <a:p>
            <a:pPr algn="l"/>
            <a:r>
              <a:rPr lang="ru-RU" sz="4000" dirty="0" smtClean="0"/>
              <a:t>1 Естественный и поляризационный свет</a:t>
            </a:r>
          </a:p>
          <a:p>
            <a:pPr algn="l"/>
            <a:r>
              <a:rPr lang="ru-RU" sz="4000" dirty="0" smtClean="0"/>
              <a:t>2 </a:t>
            </a:r>
            <a:r>
              <a:rPr lang="ru-RU" sz="4000" dirty="0" err="1" smtClean="0"/>
              <a:t>Двупреломление</a:t>
            </a:r>
            <a:r>
              <a:rPr lang="ru-RU" sz="4000" dirty="0" smtClean="0"/>
              <a:t> лучей и оптическая индикатриса</a:t>
            </a:r>
          </a:p>
          <a:p>
            <a:pPr algn="l"/>
            <a:r>
              <a:rPr lang="ru-RU" sz="4000" dirty="0" smtClean="0"/>
              <a:t>3 Поляризационный микроскоп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0" y="0"/>
            <a:ext cx="9144000" cy="6130925"/>
          </a:xfrm>
        </p:spPr>
        <p:txBody>
          <a:bodyPr/>
          <a:lstStyle/>
          <a:p>
            <a:r>
              <a:rPr lang="ru-RU" dirty="0" smtClean="0"/>
              <a:t>Необходимо также определять </a:t>
            </a:r>
            <a:r>
              <a:rPr lang="ru-RU" dirty="0" smtClean="0">
                <a:solidFill>
                  <a:srgbClr val="FFFF00"/>
                </a:solidFill>
              </a:rPr>
              <a:t>оптический знак кристалла </a:t>
            </a:r>
            <a:r>
              <a:rPr lang="ru-RU" dirty="0" smtClean="0"/>
              <a:t>и измерять </a:t>
            </a:r>
            <a:r>
              <a:rPr lang="ru-RU" dirty="0" smtClean="0">
                <a:solidFill>
                  <a:srgbClr val="FFFF00"/>
                </a:solidFill>
              </a:rPr>
              <a:t>острый угол между обеими оптическими осями. </a:t>
            </a:r>
            <a:r>
              <a:rPr lang="ru-RU" dirty="0" smtClean="0"/>
              <a:t>Этот угол обозначается </a:t>
            </a:r>
            <a:r>
              <a:rPr lang="ru-RU" i="1" dirty="0" smtClean="0"/>
              <a:t>2V.</a:t>
            </a:r>
          </a:p>
          <a:p>
            <a:r>
              <a:rPr lang="ru-RU" dirty="0" smtClean="0"/>
              <a:t>Если почему-либо показатели преломления непосредственно не измеряются, важное значение приобретает так называемая </a:t>
            </a:r>
            <a:r>
              <a:rPr lang="ru-RU" dirty="0" smtClean="0">
                <a:solidFill>
                  <a:srgbClr val="FFFF00"/>
                </a:solidFill>
              </a:rPr>
              <a:t>величина (сила) </a:t>
            </a:r>
            <a:r>
              <a:rPr lang="ru-RU" dirty="0" err="1" smtClean="0">
                <a:solidFill>
                  <a:srgbClr val="FFFF00"/>
                </a:solidFill>
              </a:rPr>
              <a:t>двупреломления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i="1" dirty="0" smtClean="0">
                <a:solidFill>
                  <a:srgbClr val="FFFF00"/>
                </a:solidFill>
              </a:rPr>
              <a:t>(</a:t>
            </a:r>
            <a:r>
              <a:rPr lang="ru-RU" i="1" dirty="0" err="1" smtClean="0">
                <a:solidFill>
                  <a:srgbClr val="FFFF00"/>
                </a:solidFill>
              </a:rPr>
              <a:t>n</a:t>
            </a:r>
            <a:r>
              <a:rPr lang="ru-RU" i="1" baseline="-25000" dirty="0" err="1" smtClean="0">
                <a:solidFill>
                  <a:srgbClr val="FFFF00"/>
                </a:solidFill>
              </a:rPr>
              <a:t>g</a:t>
            </a:r>
            <a:r>
              <a:rPr lang="ru-RU" dirty="0" smtClean="0">
                <a:solidFill>
                  <a:srgbClr val="FFFF00"/>
                </a:solidFill>
              </a:rPr>
              <a:t>—</a:t>
            </a:r>
            <a:r>
              <a:rPr lang="ru-RU" i="1" dirty="0" err="1" smtClean="0">
                <a:solidFill>
                  <a:srgbClr val="FFFF00"/>
                </a:solidFill>
              </a:rPr>
              <a:t>n</a:t>
            </a:r>
            <a:r>
              <a:rPr lang="ru-RU" i="1" baseline="-25000" dirty="0" err="1" smtClean="0">
                <a:solidFill>
                  <a:srgbClr val="FFFF00"/>
                </a:solidFill>
              </a:rPr>
              <a:t>р</a:t>
            </a:r>
            <a:r>
              <a:rPr lang="ru-RU" i="1" dirty="0" smtClean="0">
                <a:solidFill>
                  <a:srgbClr val="FFFF00"/>
                </a:solidFill>
              </a:rPr>
              <a:t>).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0" y="0"/>
            <a:ext cx="9144000" cy="6130925"/>
          </a:xfrm>
        </p:spPr>
        <p:txBody>
          <a:bodyPr/>
          <a:lstStyle/>
          <a:p>
            <a:r>
              <a:rPr lang="ru-RU" dirty="0" smtClean="0"/>
              <a:t>Следует иметь в виду, что </a:t>
            </a:r>
            <a:r>
              <a:rPr lang="ru-RU" dirty="0" smtClean="0">
                <a:solidFill>
                  <a:srgbClr val="FFFF00"/>
                </a:solidFill>
              </a:rPr>
              <a:t>для лучей различного цвета </a:t>
            </a:r>
            <a:r>
              <a:rPr lang="ru-RU" dirty="0" smtClean="0"/>
              <a:t>(т. е. лучей, обладающих различными длинами волн) форма эллипсоида оптической индикатрисы в одном и том же кристалле может существенно меняться. </a:t>
            </a:r>
          </a:p>
          <a:p>
            <a:r>
              <a:rPr lang="ru-RU" dirty="0" smtClean="0"/>
              <a:t>В связи с этим изменяются и величины оптических констант. Указанное явление носит название </a:t>
            </a:r>
            <a:r>
              <a:rPr lang="ru-RU" i="1" dirty="0" smtClean="0">
                <a:solidFill>
                  <a:srgbClr val="FFFF00"/>
                </a:solidFill>
              </a:rPr>
              <a:t>дисперсии элементов оптической индикатрисы.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4 Поляризационный микроскоп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Изучение оптических свойств кристаллов обычно производится с помощью </a:t>
            </a:r>
            <a:r>
              <a:rPr lang="ru-RU" i="1" dirty="0" smtClean="0">
                <a:solidFill>
                  <a:srgbClr val="FFFF00"/>
                </a:solidFill>
              </a:rPr>
              <a:t>поляризационного микроскопа.</a:t>
            </a:r>
          </a:p>
          <a:p>
            <a:r>
              <a:rPr lang="ru-RU" dirty="0" smtClean="0"/>
              <a:t>Отличие последнего от простого микроскопа в основном заключается в </a:t>
            </a:r>
            <a:r>
              <a:rPr lang="ru-RU" dirty="0" smtClean="0">
                <a:solidFill>
                  <a:srgbClr val="FFFF00"/>
                </a:solidFill>
              </a:rPr>
              <a:t>присутствии двух призм Николя (Р и А), поляризующих свет.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964612" cy="4530725"/>
          </a:xfrm>
        </p:spPr>
        <p:txBody>
          <a:bodyPr/>
          <a:lstStyle/>
          <a:p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65722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0" y="0"/>
            <a:ext cx="9144000" cy="6130925"/>
          </a:xfrm>
        </p:spPr>
        <p:txBody>
          <a:bodyPr/>
          <a:lstStyle/>
          <a:p>
            <a:r>
              <a:rPr lang="ru-RU" dirty="0" smtClean="0"/>
              <a:t>Поляризационный микроскоп обладает двумя призмами Николя— </a:t>
            </a:r>
            <a:r>
              <a:rPr lang="ru-RU" dirty="0" smtClean="0">
                <a:solidFill>
                  <a:srgbClr val="FFFF00"/>
                </a:solidFill>
              </a:rPr>
              <a:t>николями. </a:t>
            </a:r>
            <a:r>
              <a:rPr lang="ru-RU" dirty="0" smtClean="0"/>
              <a:t>Одна из них </a:t>
            </a:r>
            <a:r>
              <a:rPr lang="en-US" i="1" dirty="0" smtClean="0">
                <a:solidFill>
                  <a:srgbClr val="FFFF00"/>
                </a:solidFill>
              </a:rPr>
              <a:t>P </a:t>
            </a:r>
            <a:r>
              <a:rPr lang="ru-RU" dirty="0" smtClean="0">
                <a:solidFill>
                  <a:srgbClr val="FFFF00"/>
                </a:solidFill>
              </a:rPr>
              <a:t>(</a:t>
            </a:r>
            <a:r>
              <a:rPr lang="ru-RU" i="1" dirty="0" smtClean="0">
                <a:solidFill>
                  <a:srgbClr val="FFFF00"/>
                </a:solidFill>
              </a:rPr>
              <a:t>поляризатор</a:t>
            </a:r>
            <a:r>
              <a:rPr lang="ru-RU" dirty="0" smtClean="0">
                <a:solidFill>
                  <a:srgbClr val="FFFF00"/>
                </a:solidFill>
              </a:rPr>
              <a:t>) </a:t>
            </a:r>
            <a:r>
              <a:rPr lang="ru-RU" dirty="0" smtClean="0"/>
              <a:t>находится под предметным столиком микроскопа </a:t>
            </a:r>
            <a:r>
              <a:rPr lang="en-US" i="1" dirty="0" smtClean="0"/>
              <a:t>t</a:t>
            </a:r>
            <a:r>
              <a:rPr lang="ru-RU" i="1" dirty="0" smtClean="0"/>
              <a:t>,</a:t>
            </a:r>
            <a:r>
              <a:rPr lang="ru-RU" dirty="0" smtClean="0"/>
              <a:t> другая </a:t>
            </a:r>
            <a:r>
              <a:rPr lang="ru-RU" i="1" dirty="0" smtClean="0">
                <a:solidFill>
                  <a:srgbClr val="FFFF00"/>
                </a:solidFill>
              </a:rPr>
              <a:t>А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i="1" dirty="0" smtClean="0">
                <a:solidFill>
                  <a:srgbClr val="FFFF00"/>
                </a:solidFill>
              </a:rPr>
              <a:t>анализатор)  </a:t>
            </a:r>
            <a:r>
              <a:rPr lang="ru-RU" dirty="0" smtClean="0"/>
              <a:t>вдвигается в тубус микроскопа </a:t>
            </a:r>
            <a:r>
              <a:rPr lang="ru-RU" i="1" dirty="0" smtClean="0"/>
              <a:t>Т, </a:t>
            </a:r>
            <a:r>
              <a:rPr lang="ru-RU" dirty="0" smtClean="0"/>
              <a:t>между окуляром </a:t>
            </a:r>
            <a:r>
              <a:rPr lang="en-US" i="1" dirty="0" smtClean="0"/>
              <a:t>Ok</a:t>
            </a:r>
            <a:r>
              <a:rPr lang="en-US" dirty="0" smtClean="0"/>
              <a:t> </a:t>
            </a:r>
            <a:r>
              <a:rPr lang="ru-RU" dirty="0" smtClean="0"/>
              <a:t>и объективом </a:t>
            </a:r>
            <a:r>
              <a:rPr lang="ru-RU" i="1" dirty="0" smtClean="0"/>
              <a:t>О</a:t>
            </a:r>
            <a:r>
              <a:rPr lang="en-US" i="1" dirty="0" smtClean="0"/>
              <a:t>b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/>
          </p:nvPr>
        </p:nvSpPr>
        <p:spPr>
          <a:xfrm>
            <a:off x="0" y="0"/>
            <a:ext cx="9144000" cy="6130925"/>
          </a:xfrm>
        </p:spPr>
        <p:txBody>
          <a:bodyPr/>
          <a:lstStyle/>
          <a:p>
            <a:r>
              <a:rPr lang="ru-RU" sz="2800" dirty="0" smtClean="0"/>
              <a:t>Имеются </a:t>
            </a:r>
            <a:r>
              <a:rPr lang="ru-RU" sz="2800" dirty="0" smtClean="0">
                <a:solidFill>
                  <a:srgbClr val="FFFF00"/>
                </a:solidFill>
              </a:rPr>
              <a:t>две линзы </a:t>
            </a:r>
            <a:r>
              <a:rPr lang="ru-RU" sz="2800" dirty="0" smtClean="0"/>
              <a:t>(также отсутствующие в обыкновенных микроскопах), по средством которых кристаллы </a:t>
            </a:r>
            <a:r>
              <a:rPr lang="ru-RU" sz="2800" dirty="0" smtClean="0">
                <a:solidFill>
                  <a:srgbClr val="FFFF00"/>
                </a:solidFill>
              </a:rPr>
              <a:t>исследуются</a:t>
            </a:r>
            <a:r>
              <a:rPr lang="ru-RU" sz="2800" dirty="0" smtClean="0"/>
              <a:t> в сходящемся свете.</a:t>
            </a:r>
          </a:p>
          <a:p>
            <a:r>
              <a:rPr lang="ru-RU" sz="2800" dirty="0" smtClean="0"/>
              <a:t>Первая из них — съемный конденсор </a:t>
            </a:r>
            <a:r>
              <a:rPr lang="en-US" sz="2800" i="1" dirty="0" smtClean="0"/>
              <a:t>L</a:t>
            </a:r>
            <a:r>
              <a:rPr lang="en-US" sz="2800" dirty="0" smtClean="0"/>
              <a:t>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rgbClr val="FFFF00"/>
                </a:solidFill>
              </a:rPr>
              <a:t>линза Лазо) </a:t>
            </a:r>
            <a:r>
              <a:rPr lang="ru-RU" sz="2800" dirty="0" smtClean="0"/>
              <a:t>—помещается над поляризатором под столиком микроскопа. </a:t>
            </a:r>
          </a:p>
          <a:p>
            <a:r>
              <a:rPr lang="ru-RU" sz="2800" dirty="0" smtClean="0"/>
              <a:t>Вторая — </a:t>
            </a:r>
            <a:r>
              <a:rPr lang="ru-RU" sz="2800" dirty="0" smtClean="0">
                <a:solidFill>
                  <a:srgbClr val="FFFF00"/>
                </a:solidFill>
              </a:rPr>
              <a:t>линза Бертрана </a:t>
            </a:r>
            <a:r>
              <a:rPr lang="ru-RU" sz="2800" i="1" dirty="0" smtClean="0"/>
              <a:t>В</a:t>
            </a:r>
            <a:r>
              <a:rPr lang="ru-RU" sz="2800" dirty="0" smtClean="0"/>
              <a:t> — располагается в тубусе между анализатором и окуляром. </a:t>
            </a:r>
          </a:p>
          <a:p>
            <a:r>
              <a:rPr lang="ru-RU" sz="2800" dirty="0" smtClean="0"/>
              <a:t>Первая дает возможность </a:t>
            </a:r>
            <a:r>
              <a:rPr lang="ru-RU" sz="2800" u="sng" dirty="0" smtClean="0"/>
              <a:t>эффективно исследовать структуру минералов</a:t>
            </a:r>
            <a:r>
              <a:rPr lang="ru-RU" sz="2800" dirty="0" smtClean="0"/>
              <a:t>, а линза — </a:t>
            </a:r>
            <a:r>
              <a:rPr lang="ru-RU" sz="2800" u="sng" dirty="0" smtClean="0"/>
              <a:t>увеличивать и сосредотачивать область наблюдения </a:t>
            </a:r>
            <a:r>
              <a:rPr lang="ru-RU" sz="2800" dirty="0" smtClean="0"/>
              <a:t>при появлении изменений изображения после поворота предметного столика. </a:t>
            </a:r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0" y="0"/>
            <a:ext cx="9144000" cy="6130925"/>
          </a:xfrm>
        </p:spPr>
        <p:txBody>
          <a:bodyPr/>
          <a:lstStyle/>
          <a:p>
            <a:r>
              <a:rPr lang="ru-RU" sz="3000" dirty="0" smtClean="0"/>
              <a:t>Свет, излучаемый осветителем, пропускают через поляризатор. Сообщенная ему при этом поляризация меняется при последующем прохождении света через объект. </a:t>
            </a:r>
          </a:p>
          <a:p>
            <a:r>
              <a:rPr lang="ru-RU" sz="3000" dirty="0" smtClean="0"/>
              <a:t>Эти изменения изучаются с помощью анализатора и различных оптических компенсаторов. Анализируя такие изменения, можно судить об основных </a:t>
            </a:r>
            <a:r>
              <a:rPr lang="ru-RU" sz="3000" dirty="0" smtClean="0">
                <a:solidFill>
                  <a:srgbClr val="FFFF00"/>
                </a:solidFill>
              </a:rPr>
              <a:t>оптических характеристиках анизотропных микрообъектов</a:t>
            </a:r>
            <a:r>
              <a:rPr lang="ru-RU" sz="3000" dirty="0" smtClean="0"/>
              <a:t>: силе двойного лучепреломления </a:t>
            </a:r>
            <a:r>
              <a:rPr lang="en-US" sz="3000" dirty="0" err="1" smtClean="0"/>
              <a:t>n</a:t>
            </a:r>
            <a:r>
              <a:rPr lang="en-US" sz="3000" baseline="-25000" dirty="0" err="1" smtClean="0"/>
              <a:t>g</a:t>
            </a:r>
            <a:r>
              <a:rPr lang="en-US" sz="3000" dirty="0" err="1" smtClean="0"/>
              <a:t>-n</a:t>
            </a:r>
            <a:r>
              <a:rPr lang="en-US" sz="3000" baseline="-25000" dirty="0" err="1" smtClean="0"/>
              <a:t>p</a:t>
            </a:r>
            <a:r>
              <a:rPr lang="ru-RU" sz="3000" dirty="0" smtClean="0"/>
              <a:t>, количестве оптических осей и их ориентации, вращении плоскости поляризации, дихроизме</a:t>
            </a:r>
            <a:r>
              <a:rPr lang="en-US" sz="3000" dirty="0" smtClean="0"/>
              <a:t> </a:t>
            </a:r>
            <a:r>
              <a:rPr lang="ru-RU" sz="3000" dirty="0" smtClean="0"/>
              <a:t>(поглощении света).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Габбро (гранит)</a:t>
            </a:r>
            <a:endParaRPr lang="ru-RU" dirty="0"/>
          </a:p>
        </p:txBody>
      </p:sp>
      <p:pic>
        <p:nvPicPr>
          <p:cNvPr id="1026" name="Picture 2" descr="Файл:Gabbro pmg ss 2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1 Естественный  и поляризационный свет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Свет </a:t>
            </a:r>
            <a:r>
              <a:rPr lang="ru-RU" dirty="0" smtClean="0"/>
              <a:t>представляет собой поперечное гармоническое колебательное движение электромагнитной природы.</a:t>
            </a:r>
          </a:p>
          <a:p>
            <a:r>
              <a:rPr lang="ru-RU" dirty="0" smtClean="0"/>
              <a:t> - </a:t>
            </a:r>
            <a:r>
              <a:rPr lang="ru-RU" dirty="0" smtClean="0">
                <a:solidFill>
                  <a:srgbClr val="FFFF00"/>
                </a:solidFill>
              </a:rPr>
              <a:t>электромагнитное излучение</a:t>
            </a:r>
            <a:r>
              <a:rPr lang="ru-RU" dirty="0" smtClean="0"/>
              <a:t>, воспринимаемое человеческим глазом.</a:t>
            </a:r>
          </a:p>
          <a:p>
            <a:r>
              <a:rPr lang="ru-RU" dirty="0" smtClean="0"/>
              <a:t> - </a:t>
            </a:r>
            <a:r>
              <a:rPr lang="ru-RU" dirty="0" smtClean="0">
                <a:solidFill>
                  <a:srgbClr val="FFFF00"/>
                </a:solidFill>
              </a:rPr>
              <a:t>поток фотонов</a:t>
            </a:r>
            <a:r>
              <a:rPr lang="ru-RU" dirty="0" smtClean="0"/>
              <a:t> — частиц, обладающих определённой энергией, </a:t>
            </a:r>
            <a:r>
              <a:rPr lang="ru-RU" u="sng" dirty="0" smtClean="0"/>
              <a:t>импульсом</a:t>
            </a:r>
            <a:r>
              <a:rPr lang="ru-RU" dirty="0" smtClean="0"/>
              <a:t>, собственным моментом импульса и нулевой массой.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Естественный (</a:t>
            </a:r>
            <a:r>
              <a:rPr lang="ru-RU" dirty="0" err="1" smtClean="0">
                <a:solidFill>
                  <a:srgbClr val="FFFF00"/>
                </a:solidFill>
              </a:rPr>
              <a:t>неполяризационный</a:t>
            </a:r>
            <a:r>
              <a:rPr lang="ru-RU" dirty="0" smtClean="0">
                <a:solidFill>
                  <a:srgbClr val="FFFF00"/>
                </a:solidFill>
              </a:rPr>
              <a:t>) свет </a:t>
            </a:r>
            <a:r>
              <a:rPr lang="ru-RU" dirty="0" smtClean="0"/>
              <a:t>- распространяющийся от всех обычных источников света в оптически изотропной среде, колебания которого совершаются </a:t>
            </a:r>
            <a:r>
              <a:rPr lang="ru-RU" dirty="0" smtClean="0">
                <a:solidFill>
                  <a:srgbClr val="FFFF00"/>
                </a:solidFill>
              </a:rPr>
              <a:t>во всевозможных направлениях</a:t>
            </a:r>
            <a:r>
              <a:rPr lang="ru-RU" dirty="0" smtClean="0"/>
              <a:t>, перпендикулярных направлению луча.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14818"/>
            <a:ext cx="9144000" cy="2000240"/>
          </a:xfrm>
        </p:spPr>
        <p:txBody>
          <a:bodyPr/>
          <a:lstStyle/>
          <a:p>
            <a:r>
              <a:rPr lang="ru-RU" dirty="0" smtClean="0"/>
              <a:t>Свет, колебания которого происходят по параллельным направлениям и, следовательно, лежат в одной плоскости, идущей вдоль луча, называется </a:t>
            </a:r>
            <a:r>
              <a:rPr lang="ru-RU" dirty="0" smtClean="0">
                <a:solidFill>
                  <a:srgbClr val="FFFF00"/>
                </a:solidFill>
              </a:rPr>
              <a:t>поляризованным (линейно поляризованным).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"/>
            <a:ext cx="7286676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5197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2 </a:t>
            </a:r>
            <a:r>
              <a:rPr lang="ru-RU" b="1" dirty="0" err="1" smtClean="0">
                <a:solidFill>
                  <a:srgbClr val="FFFF00"/>
                </a:solidFill>
              </a:rPr>
              <a:t>Двупреломление</a:t>
            </a:r>
            <a:r>
              <a:rPr lang="ru-RU" b="1" dirty="0" smtClean="0">
                <a:solidFill>
                  <a:srgbClr val="FFFF00"/>
                </a:solidFill>
              </a:rPr>
              <a:t> лучей</a:t>
            </a:r>
          </a:p>
          <a:p>
            <a:r>
              <a:rPr lang="ru-RU" dirty="0" smtClean="0"/>
              <a:t>Разложение луча при преломлении на два луча получило название </a:t>
            </a:r>
            <a:r>
              <a:rPr lang="ru-RU" dirty="0" err="1" smtClean="0">
                <a:solidFill>
                  <a:srgbClr val="FFFF00"/>
                </a:solidFill>
              </a:rPr>
              <a:t>двупреломления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dirty="0" smtClean="0"/>
              <a:t>Отмеченное явление наблюдается для всех кристаллов, </a:t>
            </a:r>
            <a:r>
              <a:rPr lang="ru-RU" u="sng" dirty="0" smtClean="0"/>
              <a:t>за исключением кубических. </a:t>
            </a:r>
            <a:endParaRPr lang="ru-RU" b="1" u="sng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71942"/>
            <a:ext cx="6929486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/>
          </p:nvPr>
        </p:nvSpPr>
        <p:spPr>
          <a:xfrm>
            <a:off x="0" y="0"/>
            <a:ext cx="9144000" cy="6138840"/>
          </a:xfrm>
        </p:spPr>
        <p:txBody>
          <a:bodyPr/>
          <a:lstStyle/>
          <a:p>
            <a:r>
              <a:rPr lang="ru-RU" dirty="0" smtClean="0"/>
              <a:t>Явление </a:t>
            </a:r>
            <a:r>
              <a:rPr lang="ru-RU" dirty="0" err="1" smtClean="0"/>
              <a:t>двупреломления</a:t>
            </a:r>
            <a:r>
              <a:rPr lang="ru-RU" dirty="0" smtClean="0"/>
              <a:t> связано с </a:t>
            </a:r>
            <a:r>
              <a:rPr lang="ru-RU" dirty="0" err="1" smtClean="0">
                <a:solidFill>
                  <a:srgbClr val="FFFF00"/>
                </a:solidFill>
              </a:rPr>
              <a:t>анизотропностью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кристаллов.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Кристаллы кубической сингонии </a:t>
            </a:r>
            <a:r>
              <a:rPr lang="ru-RU" dirty="0" smtClean="0"/>
              <a:t>в оптическом отношении </a:t>
            </a:r>
            <a:r>
              <a:rPr lang="ru-RU" dirty="0" smtClean="0">
                <a:solidFill>
                  <a:srgbClr val="FFFF00"/>
                </a:solidFill>
              </a:rPr>
              <a:t>изотропны (поверхность световых волн в виде шара)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Поверхности световых волн для </a:t>
            </a:r>
            <a:r>
              <a:rPr lang="ru-RU" u="sng" dirty="0" smtClean="0"/>
              <a:t>кристаллов средних </a:t>
            </a:r>
            <a:r>
              <a:rPr lang="ru-RU" u="sng" dirty="0" err="1" smtClean="0"/>
              <a:t>сингоний</a:t>
            </a:r>
            <a:r>
              <a:rPr lang="ru-RU" u="sng" dirty="0" smtClean="0"/>
              <a:t> </a:t>
            </a:r>
            <a:r>
              <a:rPr lang="ru-RU" dirty="0" smtClean="0"/>
              <a:t>состоят из </a:t>
            </a:r>
            <a:r>
              <a:rPr lang="ru-RU" dirty="0" smtClean="0">
                <a:solidFill>
                  <a:srgbClr val="FFFF00"/>
                </a:solidFill>
              </a:rPr>
              <a:t>вставленных друг в друга шара и эллипсоида вращения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143380"/>
            <a:ext cx="471490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130925"/>
          </a:xfrm>
        </p:spPr>
        <p:txBody>
          <a:bodyPr/>
          <a:lstStyle/>
          <a:p>
            <a:r>
              <a:rPr lang="ru-RU" sz="3200" dirty="0" smtClean="0"/>
              <a:t>Отсюда различаем </a:t>
            </a:r>
            <a:r>
              <a:rPr lang="ru-RU" sz="3200" dirty="0" smtClean="0">
                <a:solidFill>
                  <a:srgbClr val="FFFF00"/>
                </a:solidFill>
              </a:rPr>
              <a:t>два рода лучей: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лучи, волновая поверхность которых отвечает шару, распространяются во все стороны с одинаковой скоростью и называются </a:t>
            </a:r>
            <a:r>
              <a:rPr lang="ru-RU" sz="3200" i="1" dirty="0" smtClean="0">
                <a:solidFill>
                  <a:srgbClr val="FFFF00"/>
                </a:solidFill>
              </a:rPr>
              <a:t>обыкновенными</a:t>
            </a:r>
            <a:r>
              <a:rPr lang="ru-RU" sz="3200" dirty="0" smtClean="0">
                <a:solidFill>
                  <a:srgbClr val="FFFF00"/>
                </a:solidFill>
              </a:rPr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лучи, волновая поверхность которых соответствует эллипсоиду, имеют скорость в разных направлениях различную и называются </a:t>
            </a:r>
            <a:r>
              <a:rPr lang="ru-RU" sz="3200" i="1" dirty="0" smtClean="0">
                <a:solidFill>
                  <a:srgbClr val="FFFF00"/>
                </a:solidFill>
              </a:rPr>
              <a:t>необыкновенными.</a:t>
            </a:r>
            <a:endParaRPr lang="ru-RU" sz="3200" dirty="0" smtClean="0">
              <a:solidFill>
                <a:srgbClr val="FFFF00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/>
          </p:nvPr>
        </p:nvSpPr>
        <p:spPr>
          <a:xfrm>
            <a:off x="0" y="277813"/>
            <a:ext cx="9144000" cy="5853112"/>
          </a:xfrm>
        </p:spPr>
        <p:txBody>
          <a:bodyPr/>
          <a:lstStyle/>
          <a:p>
            <a:r>
              <a:rPr lang="ru-RU" dirty="0" smtClean="0"/>
              <a:t>В кристаллах </a:t>
            </a:r>
            <a:r>
              <a:rPr lang="ru-RU" dirty="0" smtClean="0">
                <a:solidFill>
                  <a:srgbClr val="FFFF00"/>
                </a:solidFill>
              </a:rPr>
              <a:t>низших </a:t>
            </a:r>
            <a:r>
              <a:rPr lang="ru-RU" dirty="0" err="1" smtClean="0">
                <a:solidFill>
                  <a:srgbClr val="FFFF00"/>
                </a:solidFill>
              </a:rPr>
              <a:t>сингоний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аналогичная поверхность еще сложнее. Здесь, в частности, </a:t>
            </a:r>
            <a:r>
              <a:rPr lang="ru-RU" dirty="0" smtClean="0">
                <a:solidFill>
                  <a:srgbClr val="FFFF00"/>
                </a:solidFill>
              </a:rPr>
              <a:t>нет обыкновенных лучей</a:t>
            </a:r>
            <a:r>
              <a:rPr lang="ru-RU" dirty="0" smtClean="0"/>
              <a:t>, соответствующих шаровой поверхности.</a:t>
            </a:r>
          </a:p>
          <a:p>
            <a:r>
              <a:rPr lang="ru-RU" dirty="0" smtClean="0"/>
              <a:t>В практической кристаллооптике вместо волновых поверхностей пользуются особыми </a:t>
            </a:r>
            <a:r>
              <a:rPr lang="ru-RU" u="sng" dirty="0" smtClean="0"/>
              <a:t>воображаемыми вспомогательными поверхностями</a:t>
            </a:r>
            <a:r>
              <a:rPr lang="ru-RU" dirty="0" smtClean="0"/>
              <a:t>, называющимися </a:t>
            </a:r>
            <a:r>
              <a:rPr lang="ru-RU" i="1" dirty="0" smtClean="0">
                <a:solidFill>
                  <a:srgbClr val="FFFF00"/>
                </a:solidFill>
              </a:rPr>
              <a:t>оптическими индикатрисами.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7401</TotalTime>
  <Words>967</Words>
  <Application>Microsoft Office PowerPoint</Application>
  <PresentationFormat>Экран (4:3)</PresentationFormat>
  <Paragraphs>73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Занавес</vt:lpstr>
      <vt:lpstr>Дисциплина: Кристаллография</vt:lpstr>
      <vt:lpstr>Тема 9. Оптические свойства кристаллов </vt:lpstr>
      <vt:lpstr>1 Естественный  и поляризационный свет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менеджмента</dc:title>
  <dc:creator>user</dc:creator>
  <cp:lastModifiedBy>Ольга</cp:lastModifiedBy>
  <cp:revision>172</cp:revision>
  <dcterms:created xsi:type="dcterms:W3CDTF">2007-03-01T14:15:52Z</dcterms:created>
  <dcterms:modified xsi:type="dcterms:W3CDTF">2018-05-16T15:12:00Z</dcterms:modified>
</cp:coreProperties>
</file>