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271" r:id="rId3"/>
    <p:sldId id="282" r:id="rId4"/>
    <p:sldId id="283" r:id="rId5"/>
    <p:sldId id="258" r:id="rId6"/>
    <p:sldId id="269" r:id="rId7"/>
    <p:sldId id="284" r:id="rId8"/>
    <p:sldId id="285" r:id="rId9"/>
    <p:sldId id="286" r:id="rId10"/>
    <p:sldId id="287" r:id="rId11"/>
    <p:sldId id="272" r:id="rId12"/>
    <p:sldId id="273" r:id="rId13"/>
    <p:sldId id="259" r:id="rId14"/>
    <p:sldId id="261" r:id="rId15"/>
    <p:sldId id="263" r:id="rId16"/>
    <p:sldId id="260" r:id="rId17"/>
    <p:sldId id="262" r:id="rId18"/>
    <p:sldId id="264" r:id="rId19"/>
    <p:sldId id="265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70" r:id="rId29"/>
    <p:sldId id="266" r:id="rId30"/>
    <p:sldId id="267" r:id="rId31"/>
    <p:sldId id="268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34" autoAdjust="0"/>
    <p:restoredTop sz="94614" autoAdjust="0"/>
  </p:normalViewPr>
  <p:slideViewPr>
    <p:cSldViewPr>
      <p:cViewPr varScale="1">
        <p:scale>
          <a:sx n="87" d="100"/>
          <a:sy n="87" d="100"/>
        </p:scale>
        <p:origin x="9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71A88-D0CC-4855-BA2F-B2E82E5AA127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725B4-CE4E-4D9E-91CD-4F5C8D4CF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19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D4361-6CF9-483C-805D-69C39364E58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800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2C5087C-6AB5-4639-8EAB-FEF06F03E92F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A841-EE7C-496D-BAF1-D99A73974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087C-6AB5-4639-8EAB-FEF06F03E92F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A841-EE7C-496D-BAF1-D99A73974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087C-6AB5-4639-8EAB-FEF06F03E92F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A841-EE7C-496D-BAF1-D99A73974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087C-6AB5-4639-8EAB-FEF06F03E92F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A841-EE7C-496D-BAF1-D99A73974A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087C-6AB5-4639-8EAB-FEF06F03E92F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A841-EE7C-496D-BAF1-D99A73974A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087C-6AB5-4639-8EAB-FEF06F03E92F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A841-EE7C-496D-BAF1-D99A73974A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087C-6AB5-4639-8EAB-FEF06F03E92F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A841-EE7C-496D-BAF1-D99A73974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087C-6AB5-4639-8EAB-FEF06F03E92F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A841-EE7C-496D-BAF1-D99A73974A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087C-6AB5-4639-8EAB-FEF06F03E92F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A841-EE7C-496D-BAF1-D99A73974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087C-6AB5-4639-8EAB-FEF06F03E92F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A841-EE7C-496D-BAF1-D99A73974A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087C-6AB5-4639-8EAB-FEF06F03E92F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A841-EE7C-496D-BAF1-D99A73974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2C5087C-6AB5-4639-8EAB-FEF06F03E92F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5B2A841-EE7C-496D-BAF1-D99A73974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Возникновение аэрофотосъемки</a:t>
            </a:r>
            <a:endParaRPr lang="ru-RU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7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40968"/>
            <a:ext cx="3779912" cy="28349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5088" y="980728"/>
            <a:ext cx="6949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Наряду с применением для фотографирования свободных аэростатов, в России делались многочисленные попытки использовать привязные шары.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76056" y="2421082"/>
            <a:ext cx="3096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</a:t>
            </a:r>
            <a:r>
              <a:rPr lang="ru-RU" b="1" dirty="0" smtClean="0"/>
              <a:t>ричем последним отдавалось явное предпочтение, так как в свободном полете можно было фотографировать только случайные объекты, а с привязного шара - заранее намеченные объекты на местности.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0439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268760"/>
            <a:ext cx="66967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Book Antiqua" pitchFamily="18" charset="0"/>
              </a:rPr>
              <a:t>Начальный этап развития дистанционного картографирования характеризовался использованием материалов аэрофотосъемок. </a:t>
            </a:r>
            <a:endParaRPr lang="ru-RU" sz="2400" b="1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algn="ctr"/>
            <a:endParaRPr lang="ru-RU" sz="2400" b="1" dirty="0">
              <a:solidFill>
                <a:srgbClr val="7030A0"/>
              </a:solidFill>
              <a:latin typeface="Book Antiqua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Book Antiqua" pitchFamily="18" charset="0"/>
              </a:rPr>
              <a:t>В </a:t>
            </a:r>
            <a:r>
              <a:rPr lang="ru-RU" sz="2400" b="1" dirty="0">
                <a:solidFill>
                  <a:srgbClr val="FF0000"/>
                </a:solidFill>
                <a:latin typeface="Book Antiqua" pitchFamily="18" charset="0"/>
              </a:rPr>
              <a:t>1922 году </a:t>
            </a:r>
            <a:r>
              <a:rPr lang="ru-RU" sz="2400" b="1" dirty="0">
                <a:solidFill>
                  <a:srgbClr val="7030A0"/>
                </a:solidFill>
                <a:latin typeface="Book Antiqua" pitchFamily="18" charset="0"/>
              </a:rPr>
              <a:t>резолюцией Первого всероссийского геодезического съезда была подчеркнута необходимость широкого применения </a:t>
            </a:r>
            <a:r>
              <a:rPr lang="ru-RU" sz="2400" b="1" dirty="0" err="1">
                <a:solidFill>
                  <a:srgbClr val="7030A0"/>
                </a:solidFill>
                <a:latin typeface="Book Antiqua" pitchFamily="18" charset="0"/>
              </a:rPr>
              <a:t>аэрофотоматериалов</a:t>
            </a:r>
            <a:r>
              <a:rPr lang="ru-RU" sz="2400" b="1" dirty="0">
                <a:solidFill>
                  <a:srgbClr val="7030A0"/>
                </a:solidFill>
                <a:latin typeface="Book Antiqua" pitchFamily="18" charset="0"/>
              </a:rPr>
              <a:t> для решения задач геологии топографии, землеустройства, лесной таксации.</a:t>
            </a:r>
          </a:p>
        </p:txBody>
      </p:sp>
    </p:spTree>
    <p:extLst>
      <p:ext uri="{BB962C8B-B14F-4D97-AF65-F5344CB8AC3E}">
        <p14:creationId xmlns:p14="http://schemas.microsoft.com/office/powerpoint/2010/main" val="179649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15616" y="1268760"/>
            <a:ext cx="7056784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С 1927 г.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аэросъемку внедряют для нужд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сельского хозяйства,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в том числе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составления планов землепользования,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почвенных, геоботанических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и мелиоративных карт, обнаружения ареалов засоления и эрозии почв,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очагов повреждения растительности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254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423062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436096" y="1168568"/>
            <a:ext cx="2520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Book Antiqua" pitchFamily="18" charset="0"/>
              </a:rPr>
              <a:t>Хотя они отличались множеством недостатков, сложностью получения и последующей обработки, изображение на них было достаточно четким, что позволяло различить множество деталей, а также получить общую картину исследуемого региона. </a:t>
            </a:r>
            <a:endParaRPr lang="ru-RU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39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96752"/>
            <a:ext cx="2376264" cy="42473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Book Antiqua" pitchFamily="18" charset="0"/>
              </a:rPr>
              <a:t>Дальнейшее развитие и совершенствование фотографии, фотоаппаратов а также воздухоплавания привели к тому, что съемочные устройства стали устанавливать на летающих аппаратах, называемых аэропланами. 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3584" y="1534472"/>
            <a:ext cx="5058816" cy="3571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5096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1340768"/>
            <a:ext cx="6381750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4937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16" y="1078992"/>
            <a:ext cx="5992368" cy="4700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8661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268760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Book Antiqua" pitchFamily="18" charset="0"/>
              </a:rPr>
              <a:t>Во время Первой мировой войны фотографирование с аэропланов производилось с целью воздушной разведки. Фотографировались расположение войск противника, их укрепления, количество техники.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69089"/>
            <a:ext cx="6696744" cy="33156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044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967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Book Antiqua" pitchFamily="18" charset="0"/>
              </a:rPr>
              <a:t>Эти данные использовались для разработки оперативных планов ведения боевых действий.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7" y="2181224"/>
            <a:ext cx="6791325" cy="3119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268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3" y="1268760"/>
            <a:ext cx="6889335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Book Antiqua" pitchFamily="18" charset="0"/>
              </a:rPr>
              <a:t>После окончания Первой мировой войны, уже в послереволюционной России, аэрофотосъемку стали использовать для нужд народного хозяйства.</a:t>
            </a:r>
          </a:p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84" t="8188" r="6343" b="8751"/>
          <a:stretch/>
        </p:blipFill>
        <p:spPr>
          <a:xfrm>
            <a:off x="395536" y="2348881"/>
            <a:ext cx="7681423" cy="317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9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772816"/>
            <a:ext cx="61206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3399FF"/>
                </a:solidFill>
                <a:latin typeface="Book Antiqua" pitchFamily="18" charset="0"/>
              </a:rPr>
              <a:t>Развитие методов дистанционного зондирования природной среды послужило основой для становления нового направления – дистанционной аэрокосмической </a:t>
            </a:r>
            <a:r>
              <a:rPr lang="ru-RU" sz="2800" b="1" dirty="0" smtClean="0">
                <a:solidFill>
                  <a:srgbClr val="3399FF"/>
                </a:solidFill>
                <a:latin typeface="Book Antiqua" pitchFamily="18" charset="0"/>
              </a:rPr>
              <a:t>картографии</a:t>
            </a:r>
            <a:endParaRPr lang="ru-RU" sz="2800" b="1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8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582341"/>
            <a:ext cx="66247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Book Antiqua" pitchFamily="18" charset="0"/>
              </a:rPr>
              <a:t>С начала 50-х годов </a:t>
            </a:r>
            <a:r>
              <a:rPr lang="ru-RU" sz="2400" dirty="0" err="1">
                <a:latin typeface="Book Antiqua" pitchFamily="18" charset="0"/>
              </a:rPr>
              <a:t>аэрометоды</a:t>
            </a:r>
            <a:r>
              <a:rPr lang="ru-RU" sz="2400" dirty="0">
                <a:latin typeface="Book Antiqua" pitchFamily="18" charset="0"/>
              </a:rPr>
              <a:t> все шире используют в отраслевых и комплексных исследованиях, в основном аридных зон. </a:t>
            </a:r>
            <a:endParaRPr lang="ru-RU" sz="2400" dirty="0" smtClean="0">
              <a:latin typeface="Book Antiqua" pitchFamily="18" charset="0"/>
            </a:endParaRPr>
          </a:p>
          <a:p>
            <a:pPr algn="ctr"/>
            <a:endParaRPr lang="ru-RU" sz="2400" dirty="0">
              <a:latin typeface="Book Antiqua" pitchFamily="18" charset="0"/>
            </a:endParaRPr>
          </a:p>
          <a:p>
            <a:pPr algn="ctr"/>
            <a:r>
              <a:rPr lang="ru-RU" sz="2400" dirty="0" smtClean="0">
                <a:latin typeface="Book Antiqua" pitchFamily="18" charset="0"/>
              </a:rPr>
              <a:t>Разработку </a:t>
            </a:r>
            <a:r>
              <a:rPr lang="ru-RU" sz="2400" dirty="0">
                <a:latin typeface="Book Antiqua" pitchFamily="18" charset="0"/>
              </a:rPr>
              <a:t>и внедрение основных принципов дешифрирования АФС при тематическом картографировании в эти годы проводили </a:t>
            </a:r>
            <a:r>
              <a:rPr lang="ru-RU" sz="2400" dirty="0" err="1">
                <a:latin typeface="Book Antiqua" pitchFamily="18" charset="0"/>
              </a:rPr>
              <a:t>С.В.Викторов</a:t>
            </a:r>
            <a:r>
              <a:rPr lang="ru-RU" sz="2400" dirty="0">
                <a:latin typeface="Book Antiqua" pitchFamily="18" charset="0"/>
              </a:rPr>
              <a:t>, </a:t>
            </a:r>
            <a:r>
              <a:rPr lang="ru-RU" sz="2400" dirty="0" err="1">
                <a:latin typeface="Book Antiqua" pitchFamily="18" charset="0"/>
              </a:rPr>
              <a:t>Б.В.Виноградов</a:t>
            </a:r>
            <a:r>
              <a:rPr lang="ru-RU" sz="2400" dirty="0">
                <a:latin typeface="Book Antiqua" pitchFamily="18" charset="0"/>
              </a:rPr>
              <a:t>, </a:t>
            </a:r>
            <a:r>
              <a:rPr lang="ru-RU" sz="2400" dirty="0" err="1">
                <a:latin typeface="Book Antiqua" pitchFamily="18" charset="0"/>
              </a:rPr>
              <a:t>Е.А.Востокова</a:t>
            </a:r>
            <a:r>
              <a:rPr lang="ru-RU" sz="2400" dirty="0">
                <a:latin typeface="Book Antiqua" pitchFamily="18" charset="0"/>
              </a:rPr>
              <a:t>, </a:t>
            </a:r>
            <a:r>
              <a:rPr lang="ru-RU" sz="2400" dirty="0" err="1">
                <a:latin typeface="Book Antiqua" pitchFamily="18" charset="0"/>
              </a:rPr>
              <a:t>Е.А.Галкина</a:t>
            </a:r>
            <a:r>
              <a:rPr lang="ru-RU" sz="2400" dirty="0">
                <a:latin typeface="Book Antiqua" pitchFamily="18" charset="0"/>
              </a:rPr>
              <a:t>, </a:t>
            </a:r>
            <a:r>
              <a:rPr lang="ru-RU" sz="2400" dirty="0" err="1">
                <a:latin typeface="Book Antiqua" pitchFamily="18" charset="0"/>
              </a:rPr>
              <a:t>И.С.Комаров</a:t>
            </a:r>
            <a:r>
              <a:rPr lang="ru-RU" sz="2400" dirty="0">
                <a:latin typeface="Book Antiqua" pitchFamily="18" charset="0"/>
              </a:rPr>
              <a:t>, </a:t>
            </a:r>
            <a:r>
              <a:rPr lang="ru-RU" sz="2400" dirty="0" err="1">
                <a:latin typeface="Book Antiqua" pitchFamily="18" charset="0"/>
              </a:rPr>
              <a:t>В.П.Мирошниченко</a:t>
            </a:r>
            <a:r>
              <a:rPr lang="ru-RU" sz="2400" dirty="0">
                <a:latin typeface="Book Antiqua" pitchFamily="18" charset="0"/>
              </a:rPr>
              <a:t> и др.</a:t>
            </a:r>
          </a:p>
        </p:txBody>
      </p:sp>
    </p:spTree>
    <p:extLst>
      <p:ext uri="{BB962C8B-B14F-4D97-AF65-F5344CB8AC3E}">
        <p14:creationId xmlns:p14="http://schemas.microsoft.com/office/powerpoint/2010/main" val="250467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4372" y="1124744"/>
            <a:ext cx="691276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  <a:latin typeface="Book Antiqua" pitchFamily="18" charset="0"/>
              </a:rPr>
              <a:t>С середины </a:t>
            </a:r>
            <a:r>
              <a:rPr lang="ru-RU" sz="2400" dirty="0" smtClean="0">
                <a:solidFill>
                  <a:srgbClr val="00B050"/>
                </a:solidFill>
                <a:latin typeface="Book Antiqua" pitchFamily="18" charset="0"/>
              </a:rPr>
              <a:t>60-х </a:t>
            </a:r>
            <a:r>
              <a:rPr lang="ru-RU" sz="2400" dirty="0">
                <a:solidFill>
                  <a:srgbClr val="00B050"/>
                </a:solidFill>
                <a:latin typeface="Book Antiqua" pitchFamily="18" charset="0"/>
              </a:rPr>
              <a:t>годов </a:t>
            </a:r>
            <a:r>
              <a:rPr lang="ru-RU" sz="2400" dirty="0" err="1">
                <a:solidFill>
                  <a:srgbClr val="00B050"/>
                </a:solidFill>
                <a:latin typeface="Book Antiqua" pitchFamily="18" charset="0"/>
              </a:rPr>
              <a:t>аэрофотометоды</a:t>
            </a:r>
            <a:r>
              <a:rPr lang="ru-RU" sz="2400" dirty="0">
                <a:solidFill>
                  <a:srgbClr val="00B050"/>
                </a:solidFill>
                <a:latin typeface="Book Antiqua" pitchFamily="18" charset="0"/>
              </a:rPr>
              <a:t> прочно вошли в практику геолого-геоморфологических, ботанических и ландшафтных исследований. </a:t>
            </a:r>
            <a:endParaRPr lang="ru-RU" sz="2400" dirty="0" smtClean="0">
              <a:solidFill>
                <a:srgbClr val="00B050"/>
              </a:solidFill>
              <a:latin typeface="Book Antiqua" pitchFamily="18" charset="0"/>
            </a:endParaRPr>
          </a:p>
          <a:p>
            <a:pPr algn="ctr"/>
            <a:endParaRPr lang="ru-RU" sz="2000" dirty="0">
              <a:latin typeface="Book Antiqua" pitchFamily="18" charset="0"/>
            </a:endParaRPr>
          </a:p>
          <a:p>
            <a:pPr algn="ctr"/>
            <a:r>
              <a:rPr lang="ru-RU" sz="2200" dirty="0" smtClean="0">
                <a:solidFill>
                  <a:srgbClr val="7030A0"/>
                </a:solidFill>
                <a:latin typeface="Book Antiqua" pitchFamily="18" charset="0"/>
              </a:rPr>
              <a:t>Важное </a:t>
            </a:r>
            <a:r>
              <a:rPr lang="ru-RU" sz="2200" dirty="0">
                <a:solidFill>
                  <a:srgbClr val="7030A0"/>
                </a:solidFill>
                <a:latin typeface="Book Antiqua" pitchFamily="18" charset="0"/>
              </a:rPr>
              <a:t>место получили методические разработки в области дешифрирования </a:t>
            </a:r>
            <a:r>
              <a:rPr lang="ru-RU" sz="2200" dirty="0" err="1">
                <a:solidFill>
                  <a:srgbClr val="7030A0"/>
                </a:solidFill>
                <a:latin typeface="Book Antiqua" pitchFamily="18" charset="0"/>
              </a:rPr>
              <a:t>С.П.Альтера</a:t>
            </a:r>
            <a:r>
              <a:rPr lang="ru-RU" sz="2200" dirty="0">
                <a:solidFill>
                  <a:srgbClr val="7030A0"/>
                </a:solidFill>
                <a:latin typeface="Book Antiqua" pitchFamily="18" charset="0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Book Antiqua" pitchFamily="18" charset="0"/>
              </a:rPr>
              <a:t>А.М.Березина</a:t>
            </a:r>
            <a:r>
              <a:rPr lang="ru-RU" sz="2200" dirty="0">
                <a:solidFill>
                  <a:srgbClr val="7030A0"/>
                </a:solidFill>
                <a:latin typeface="Book Antiqua" pitchFamily="18" charset="0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Book Antiqua" pitchFamily="18" charset="0"/>
              </a:rPr>
              <a:t>Е.И.Вавилова</a:t>
            </a:r>
            <a:r>
              <a:rPr lang="ru-RU" sz="2200" dirty="0">
                <a:solidFill>
                  <a:srgbClr val="7030A0"/>
                </a:solidFill>
                <a:latin typeface="Book Antiqua" pitchFamily="18" charset="0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Book Antiqua" pitchFamily="18" charset="0"/>
              </a:rPr>
              <a:t>В.М.Валяха</a:t>
            </a:r>
            <a:r>
              <a:rPr lang="ru-RU" sz="2200" dirty="0">
                <a:solidFill>
                  <a:srgbClr val="7030A0"/>
                </a:solidFill>
                <a:latin typeface="Book Antiqua" pitchFamily="18" charset="0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Book Antiqua" pitchFamily="18" charset="0"/>
              </a:rPr>
              <a:t>Л.М.Гольдмана</a:t>
            </a:r>
            <a:r>
              <a:rPr lang="ru-RU" sz="2200" dirty="0">
                <a:solidFill>
                  <a:srgbClr val="7030A0"/>
                </a:solidFill>
                <a:latin typeface="Book Antiqua" pitchFamily="18" charset="0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Book Antiqua" pitchFamily="18" charset="0"/>
              </a:rPr>
              <a:t>А.А.Григорьева</a:t>
            </a:r>
            <a:r>
              <a:rPr lang="ru-RU" sz="2200" dirty="0">
                <a:solidFill>
                  <a:srgbClr val="7030A0"/>
                </a:solidFill>
                <a:latin typeface="Book Antiqua" pitchFamily="18" charset="0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Book Antiqua" pitchFamily="18" charset="0"/>
              </a:rPr>
              <a:t>В.И.Гридина</a:t>
            </a:r>
            <a:r>
              <a:rPr lang="ru-RU" sz="2200" dirty="0">
                <a:solidFill>
                  <a:srgbClr val="7030A0"/>
                </a:solidFill>
                <a:latin typeface="Book Antiqua" pitchFamily="18" charset="0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Book Antiqua" pitchFamily="18" charset="0"/>
              </a:rPr>
              <a:t>А.А.Звягельского</a:t>
            </a:r>
            <a:r>
              <a:rPr lang="ru-RU" sz="2200" dirty="0">
                <a:solidFill>
                  <a:srgbClr val="7030A0"/>
                </a:solidFill>
                <a:latin typeface="Book Antiqua" pitchFamily="18" charset="0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Book Antiqua" pitchFamily="18" charset="0"/>
              </a:rPr>
              <a:t>Д.М.Киреева</a:t>
            </a:r>
            <a:r>
              <a:rPr lang="ru-RU" sz="2200" dirty="0">
                <a:solidFill>
                  <a:srgbClr val="7030A0"/>
                </a:solidFill>
                <a:latin typeface="Book Antiqua" pitchFamily="18" charset="0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Book Antiqua" pitchFamily="18" charset="0"/>
              </a:rPr>
              <a:t>Д.М.Кудрицкого</a:t>
            </a:r>
            <a:r>
              <a:rPr lang="ru-RU" sz="2200" dirty="0">
                <a:solidFill>
                  <a:srgbClr val="7030A0"/>
                </a:solidFill>
                <a:latin typeface="Book Antiqua" pitchFamily="18" charset="0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Book Antiqua" pitchFamily="18" charset="0"/>
              </a:rPr>
              <a:t>И.И.Невяжского</a:t>
            </a:r>
            <a:r>
              <a:rPr lang="ru-RU" sz="2200" dirty="0">
                <a:solidFill>
                  <a:srgbClr val="7030A0"/>
                </a:solidFill>
                <a:latin typeface="Book Antiqua" pitchFamily="18" charset="0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Book Antiqua" pitchFamily="18" charset="0"/>
              </a:rPr>
              <a:t>К.Е.Нефедова</a:t>
            </a:r>
            <a:r>
              <a:rPr lang="ru-RU" sz="2200" dirty="0">
                <a:solidFill>
                  <a:srgbClr val="7030A0"/>
                </a:solidFill>
                <a:latin typeface="Book Antiqua" pitchFamily="18" charset="0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Book Antiqua" pitchFamily="18" charset="0"/>
              </a:rPr>
              <a:t>М.Н.Петрусевича</a:t>
            </a:r>
            <a:r>
              <a:rPr lang="ru-RU" sz="2200" dirty="0">
                <a:solidFill>
                  <a:srgbClr val="7030A0"/>
                </a:solidFill>
                <a:latin typeface="Book Antiqua" pitchFamily="18" charset="0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Book Antiqua" pitchFamily="18" charset="0"/>
              </a:rPr>
              <a:t>Садова</a:t>
            </a:r>
            <a:r>
              <a:rPr lang="ru-RU" sz="2200" dirty="0">
                <a:solidFill>
                  <a:srgbClr val="7030A0"/>
                </a:solidFill>
                <a:latin typeface="Book Antiqua" pitchFamily="18" charset="0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Book Antiqua" pitchFamily="18" charset="0"/>
              </a:rPr>
              <a:t>Г.Г.Самойловича</a:t>
            </a:r>
            <a:r>
              <a:rPr lang="ru-RU" sz="2200" dirty="0">
                <a:solidFill>
                  <a:srgbClr val="7030A0"/>
                </a:solidFill>
                <a:latin typeface="Book Antiqua" pitchFamily="18" charset="0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Book Antiqua" pitchFamily="18" charset="0"/>
              </a:rPr>
              <a:t>Л.Е.Смирнова</a:t>
            </a:r>
            <a:r>
              <a:rPr lang="ru-RU" sz="2200" dirty="0">
                <a:solidFill>
                  <a:srgbClr val="7030A0"/>
                </a:solidFill>
                <a:latin typeface="Book Antiqua" pitchFamily="18" charset="0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Book Antiqua" pitchFamily="18" charset="0"/>
              </a:rPr>
              <a:t>Ю.С.Толчельникова</a:t>
            </a:r>
            <a:r>
              <a:rPr lang="ru-RU" sz="2200" dirty="0">
                <a:solidFill>
                  <a:srgbClr val="7030A0"/>
                </a:solidFill>
                <a:latin typeface="Book Antiqua" pitchFamily="18" charset="0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Book Antiqua" pitchFamily="18" charset="0"/>
              </a:rPr>
              <a:t>Н.Г.Харина</a:t>
            </a:r>
            <a:r>
              <a:rPr lang="ru-RU" sz="2200" dirty="0">
                <a:solidFill>
                  <a:srgbClr val="7030A0"/>
                </a:solidFill>
                <a:latin typeface="Book Antiqua" pitchFamily="18" charset="0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Book Antiqua" pitchFamily="18" charset="0"/>
              </a:rPr>
              <a:t>Д.Я.Янутша</a:t>
            </a:r>
            <a:r>
              <a:rPr lang="ru-RU" sz="2200" dirty="0">
                <a:solidFill>
                  <a:srgbClr val="7030A0"/>
                </a:solidFill>
                <a:latin typeface="Book Antiqua" pitchFamily="18" charset="0"/>
              </a:rPr>
              <a:t> </a:t>
            </a:r>
            <a:endParaRPr lang="ru-RU" sz="2200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algn="ctr"/>
            <a:r>
              <a:rPr lang="ru-RU" sz="2200" dirty="0" smtClean="0">
                <a:solidFill>
                  <a:srgbClr val="7030A0"/>
                </a:solidFill>
                <a:latin typeface="Book Antiqua" pitchFamily="18" charset="0"/>
              </a:rPr>
              <a:t>и </a:t>
            </a:r>
            <a:r>
              <a:rPr lang="ru-RU" sz="2200" dirty="0">
                <a:solidFill>
                  <a:srgbClr val="7030A0"/>
                </a:solidFill>
                <a:latin typeface="Book Antiqua" pitchFamily="18" charset="0"/>
              </a:rPr>
              <a:t>др. </a:t>
            </a:r>
          </a:p>
        </p:txBody>
      </p:sp>
    </p:spTree>
    <p:extLst>
      <p:ext uri="{BB962C8B-B14F-4D97-AF65-F5344CB8AC3E}">
        <p14:creationId xmlns:p14="http://schemas.microsoft.com/office/powerpoint/2010/main" val="175724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340768"/>
            <a:ext cx="67687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Book Antiqua" pitchFamily="18" charset="0"/>
              </a:rPr>
              <a:t>С конца 60-х годов для изучения природной среды стали широко применять космические методы землеведения. </a:t>
            </a:r>
          </a:p>
          <a:p>
            <a:pPr algn="ctr"/>
            <a:endParaRPr lang="ru-RU" sz="2400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Book Antiqua" pitchFamily="18" charset="0"/>
              </a:rPr>
              <a:t>Первые </a:t>
            </a:r>
            <a:r>
              <a:rPr lang="ru-RU" sz="2400" dirty="0">
                <a:solidFill>
                  <a:srgbClr val="7030A0"/>
                </a:solidFill>
                <a:latin typeface="Book Antiqua" pitchFamily="18" charset="0"/>
              </a:rPr>
              <a:t>отечественные исследования такого плана составили работы по геолого-географической интерпретации глобальных космических снимков земной поверхности с автоматических межпланетных станций «Зонд-52, «Зонд-7». </a:t>
            </a:r>
          </a:p>
        </p:txBody>
      </p:sp>
    </p:spTree>
    <p:extLst>
      <p:ext uri="{BB962C8B-B14F-4D97-AF65-F5344CB8AC3E}">
        <p14:creationId xmlns:p14="http://schemas.microsoft.com/office/powerpoint/2010/main" val="249257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988840"/>
            <a:ext cx="68407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Book Antiqua" pitchFamily="18" charset="0"/>
              </a:rPr>
              <a:t>Основными объектами картографирования явились крупнейшие геологические структуры (щиты, массивы, впадины и т.п.) и ландшафтные зоны, дешифрируемые по тону и рисунку </a:t>
            </a:r>
            <a:r>
              <a:rPr lang="ru-RU" sz="2400" b="1" dirty="0" err="1">
                <a:solidFill>
                  <a:srgbClr val="7030A0"/>
                </a:solidFill>
                <a:latin typeface="Book Antiqua" pitchFamily="18" charset="0"/>
              </a:rPr>
              <a:t>космофотоизображения</a:t>
            </a:r>
            <a:r>
              <a:rPr lang="ru-RU" sz="2400" b="1" dirty="0">
                <a:solidFill>
                  <a:srgbClr val="7030A0"/>
                </a:solidFill>
                <a:latin typeface="Book Antiqua" pitchFamily="18" charset="0"/>
              </a:rPr>
              <a:t>, характеру покровных образований, распределению и формам облачности, элементов гидрографии и другим индикаторам</a:t>
            </a:r>
          </a:p>
        </p:txBody>
      </p:sp>
    </p:spTree>
    <p:extLst>
      <p:ext uri="{BB962C8B-B14F-4D97-AF65-F5344CB8AC3E}">
        <p14:creationId xmlns:p14="http://schemas.microsoft.com/office/powerpoint/2010/main" val="194660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772816"/>
            <a:ext cx="65527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Book Antiqua" pitchFamily="18" charset="0"/>
              </a:rPr>
              <a:t>Важным аспектом космического картографирования явились программы </a:t>
            </a:r>
            <a:r>
              <a:rPr lang="ru-RU" sz="2400" dirty="0" err="1">
                <a:solidFill>
                  <a:srgbClr val="7030A0"/>
                </a:solidFill>
                <a:latin typeface="Book Antiqua" pitchFamily="18" charset="0"/>
              </a:rPr>
              <a:t>спектрометрирования</a:t>
            </a:r>
            <a:r>
              <a:rPr lang="ru-RU" sz="2400" dirty="0">
                <a:solidFill>
                  <a:srgbClr val="7030A0"/>
                </a:solidFill>
                <a:latin typeface="Book Antiqua" pitchFamily="18" charset="0"/>
              </a:rPr>
              <a:t> и съемки земной поверхности на черно-белые, цветные и спектрозональные пленки разных типов с целью дальнейшей обработки методов дешифрирования космических снимков в геолого-географических </a:t>
            </a:r>
            <a:r>
              <a:rPr lang="ru-RU" sz="2400" dirty="0" smtClean="0">
                <a:solidFill>
                  <a:srgbClr val="7030A0"/>
                </a:solidFill>
                <a:latin typeface="Book Antiqua" pitchFamily="18" charset="0"/>
              </a:rPr>
              <a:t>целях, появившиеся </a:t>
            </a:r>
            <a:r>
              <a:rPr lang="ru-RU" sz="2400" dirty="0">
                <a:solidFill>
                  <a:srgbClr val="7030A0"/>
                </a:solidFill>
                <a:latin typeface="Book Antiqua" pitchFamily="18" charset="0"/>
              </a:rPr>
              <a:t>к началу 70-х годов </a:t>
            </a:r>
          </a:p>
        </p:txBody>
      </p:sp>
    </p:spTree>
    <p:extLst>
      <p:ext uri="{BB962C8B-B14F-4D97-AF65-F5344CB8AC3E}">
        <p14:creationId xmlns:p14="http://schemas.microsoft.com/office/powerpoint/2010/main" val="274651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274838"/>
            <a:ext cx="66247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На территории Беларуси материалы аэрофотосъемки применены впервые в начале 30-х годов при изучении болот </a:t>
            </a:r>
            <a:r>
              <a:rPr lang="ru-RU" sz="2400" b="1" dirty="0" err="1">
                <a:solidFill>
                  <a:srgbClr val="002060"/>
                </a:solidFill>
                <a:latin typeface="Book Antiqua" pitchFamily="18" charset="0"/>
              </a:rPr>
              <a:t>Полесской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 низменности. Широкое внедрение получили </a:t>
            </a:r>
            <a:r>
              <a:rPr lang="ru-RU" sz="2400" b="1" dirty="0" err="1">
                <a:solidFill>
                  <a:srgbClr val="002060"/>
                </a:solidFill>
                <a:latin typeface="Book Antiqua" pitchFamily="18" charset="0"/>
              </a:rPr>
              <a:t>аэрометоды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 в послевоенные годы при производственных работах геолого-съемочных экспедиций. </a:t>
            </a:r>
          </a:p>
        </p:txBody>
      </p:sp>
    </p:spTree>
    <p:extLst>
      <p:ext uri="{BB962C8B-B14F-4D97-AF65-F5344CB8AC3E}">
        <p14:creationId xmlns:p14="http://schemas.microsoft.com/office/powerpoint/2010/main" val="6624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413338"/>
            <a:ext cx="66967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Book Antiqua" pitchFamily="18" charset="0"/>
              </a:rPr>
              <a:t>Для условий Беларуси такую методику обосновывают </a:t>
            </a:r>
            <a:r>
              <a:rPr lang="ru-RU" sz="2400" dirty="0" err="1">
                <a:solidFill>
                  <a:srgbClr val="002060"/>
                </a:solidFill>
                <a:latin typeface="Book Antiqua" pitchFamily="18" charset="0"/>
              </a:rPr>
              <a:t>В.И.Гридин</a:t>
            </a:r>
            <a:r>
              <a:rPr lang="ru-RU" sz="2400" dirty="0">
                <a:solidFill>
                  <a:srgbClr val="002060"/>
                </a:solidFill>
                <a:latin typeface="Book Antiqua" pitchFamily="18" charset="0"/>
              </a:rPr>
              <a:t> и </a:t>
            </a:r>
            <a:r>
              <a:rPr lang="ru-RU" sz="2400" dirty="0" err="1">
                <a:solidFill>
                  <a:srgbClr val="002060"/>
                </a:solidFill>
                <a:latin typeface="Book Antiqua" pitchFamily="18" charset="0"/>
              </a:rPr>
              <a:t>Н.В.Кобец</a:t>
            </a:r>
            <a:r>
              <a:rPr lang="ru-RU" sz="2400" dirty="0">
                <a:solidFill>
                  <a:srgbClr val="002060"/>
                </a:solidFill>
                <a:latin typeface="Book Antiqua" pitchFamily="18" charset="0"/>
              </a:rPr>
              <a:t>, сделавшие вывод о том, что АФС среднего масштаба обеспечивают достоверное и высокоточное картографирование геолого-генетических комплексов четвертичных отложений</a:t>
            </a:r>
          </a:p>
        </p:txBody>
      </p:sp>
    </p:spTree>
    <p:extLst>
      <p:ext uri="{BB962C8B-B14F-4D97-AF65-F5344CB8AC3E}">
        <p14:creationId xmlns:p14="http://schemas.microsoft.com/office/powerpoint/2010/main" val="414514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268760"/>
            <a:ext cx="59046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Book Antiqua" pitchFamily="18" charset="0"/>
              </a:rPr>
              <a:t>На современном этапе в практику тематического картографирования территории Беларуси внедряются материалы новых видов аэросъемок (многозональная, тепловая, радиолокационная и др.) и съемок из космоса. </a:t>
            </a:r>
            <a:endParaRPr lang="ru-RU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  <a:p>
            <a:pPr algn="ctr"/>
            <a:r>
              <a:rPr lang="ru-RU" dirty="0" err="1" smtClean="0">
                <a:solidFill>
                  <a:srgbClr val="002060"/>
                </a:solidFill>
                <a:latin typeface="Book Antiqua" pitchFamily="18" charset="0"/>
              </a:rPr>
              <a:t>Ю.М.Обуховским</a:t>
            </a:r>
            <a:r>
              <a:rPr lang="ru-RU" dirty="0">
                <a:solidFill>
                  <a:srgbClr val="002060"/>
                </a:solidFill>
                <a:latin typeface="Book Antiqua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Book Antiqua" pitchFamily="18" charset="0"/>
              </a:rPr>
              <a:t>В.Н.Губиным</a:t>
            </a:r>
            <a:r>
              <a:rPr lang="ru-RU" dirty="0">
                <a:solidFill>
                  <a:srgbClr val="002060"/>
                </a:solidFill>
                <a:latin typeface="Book Antiqua" pitchFamily="18" charset="0"/>
              </a:rPr>
              <a:t> и </a:t>
            </a:r>
            <a:r>
              <a:rPr lang="ru-RU" dirty="0" err="1">
                <a:solidFill>
                  <a:srgbClr val="002060"/>
                </a:solidFill>
                <a:latin typeface="Book Antiqua" pitchFamily="18" charset="0"/>
              </a:rPr>
              <a:t>Г.И.Марцинкевич</a:t>
            </a:r>
            <a:r>
              <a:rPr lang="ru-RU" dirty="0">
                <a:solidFill>
                  <a:srgbClr val="002060"/>
                </a:solidFill>
                <a:latin typeface="Book Antiqua" pitchFamily="18" charset="0"/>
              </a:rPr>
              <a:t> (1994) с помощью материалов дистанционных съемок установлены дешифровочные признаки ПТК для целей мелко- и среднемасштабного ландшафтного картографирования в условиях Беларуси, изучены главнейшие природные индикаторы проявлений новейшей геодинамики, литолого-фациального состава верхней толщи четвертичных отложений, структуры почв и глубины залегания грунтовых вод.</a:t>
            </a:r>
          </a:p>
        </p:txBody>
      </p:sp>
    </p:spTree>
    <p:extLst>
      <p:ext uri="{BB962C8B-B14F-4D97-AF65-F5344CB8AC3E}">
        <p14:creationId xmlns:p14="http://schemas.microsoft.com/office/powerpoint/2010/main" val="176606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1636"/>
            <a:ext cx="6350000" cy="4490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5178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6912768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446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79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567" y="1196752"/>
            <a:ext cx="6721817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929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40746"/>
            <a:ext cx="6192688" cy="4472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956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5klass.net/datas/geometrija/Geometrija-piramida/0042-042-Spasibo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831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22" y="1196752"/>
            <a:ext cx="3512373" cy="29135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17538" y="1412776"/>
            <a:ext cx="37444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Фотография в то время </a:t>
            </a:r>
            <a:endParaRPr lang="en-US" sz="2000" b="1" dirty="0" smtClean="0"/>
          </a:p>
          <a:p>
            <a:pPr algn="ctr"/>
            <a:r>
              <a:rPr lang="ru-RU" sz="2000" b="1" dirty="0" smtClean="0"/>
              <a:t>находилась в самом зачаточном состоянии. </a:t>
            </a:r>
            <a:endParaRPr lang="en-US" sz="2000" b="1" dirty="0" smtClean="0"/>
          </a:p>
          <a:p>
            <a:pPr algn="ctr"/>
            <a:r>
              <a:rPr lang="ru-RU" sz="2000" b="1" dirty="0" smtClean="0"/>
              <a:t>С изобретением мокрого </a:t>
            </a:r>
            <a:r>
              <a:rPr lang="ru-RU" sz="2000" b="1" dirty="0" err="1" smtClean="0"/>
              <a:t>коллодионного</a:t>
            </a:r>
            <a:r>
              <a:rPr lang="ru-RU" sz="2000" b="1" dirty="0" smtClean="0"/>
              <a:t> процесса (1851 г.), вытеснившего дагерротипию, расширилась возможность применения фотографии во многих областях науки и техники.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727607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15584" y="1628800"/>
            <a:ext cx="2921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 Antiqua" pitchFamily="18" charset="0"/>
              </a:rPr>
              <a:t>Возникновение аэрофотосъемки относится к концу XIX в. Первые фотографии земной поверхности были сделаны с воздушных шаров.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4443984" cy="453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8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124744"/>
            <a:ext cx="5080000" cy="4114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7254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96752"/>
            <a:ext cx="2987824" cy="35728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6131" y="948130"/>
            <a:ext cx="39604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j-lt"/>
              </a:rPr>
              <a:t>В 1885 г. в России была сформирована Воздухоплавательная команда во главе с поручиком А. М. Кованько. Через два года на ее базе был создан Учебный воздухоплавательный парк, где офицеры обучались аэронавтике и воздушному фотографированию.</a:t>
            </a:r>
            <a:endParaRPr lang="ru-RU" sz="20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604935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Первую опытную воздушную съемку осуществил 18 мая 1886 г. над С.-Петербургом А. М. Кованько. Этим было положено начало развитию воздушного фотографирования в нашей стране.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8013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2"/>
          <a:stretch/>
        </p:blipFill>
        <p:spPr>
          <a:xfrm>
            <a:off x="1115616" y="1268760"/>
            <a:ext cx="3134556" cy="41044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4008" y="1255828"/>
            <a:ext cx="37444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Первый фотоснимок Кованько получил с высоты 800 м , второй - с 1200 м; оба - при наклонном положении оптической оси обыкновенного раздвижного фотоаппарата с простым моментальным затвором и форматом снимка 12 </a:t>
            </a:r>
            <a:r>
              <a:rPr lang="ru-RU" dirty="0"/>
              <a:t>х</a:t>
            </a:r>
            <a:r>
              <a:rPr lang="ru-RU" dirty="0" smtClean="0"/>
              <a:t> 16 см. Третий снимок был произведен над Петропавловской крепостью с высоты 1350 м при приближенно отвесном положении оптической оси камеры.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79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7"/>
          <a:stretch/>
        </p:blipFill>
        <p:spPr>
          <a:xfrm>
            <a:off x="5076056" y="2060848"/>
            <a:ext cx="3201500" cy="35370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980728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Во втором опытном полете была использована фотокамера, специально изготовленная В. И. Срезневским для воздушной съемки (общий вид ее и способ прикрепления к корзине аэростата показаны . Конструкция </a:t>
            </a:r>
            <a:r>
              <a:rPr lang="ru-RU" sz="1400" dirty="0" err="1" smtClean="0"/>
              <a:t>этогофотоаппарата</a:t>
            </a:r>
            <a:r>
              <a:rPr lang="ru-RU" sz="1400" dirty="0" smtClean="0"/>
              <a:t> явилась шагом вперед в создании специальной аппаратуры для воздушной съемки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232783"/>
            <a:ext cx="40324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Камера была снабжена компасом для ориентирования и отсчета азимута снимка; этой цели служили и две взаимно перпендикулярные линии, нанесенные на ее поверхности. Камера была </a:t>
            </a:r>
            <a:r>
              <a:rPr lang="ru-RU" sz="1600" dirty="0" err="1" smtClean="0"/>
              <a:t>отфокусирована</a:t>
            </a:r>
            <a:r>
              <a:rPr lang="ru-RU" sz="1600" dirty="0" smtClean="0"/>
              <a:t> на бесконечность, и объектив прочно закреплен в таком положении. В качестве кассет на одну пластинку форматом 24X24 см использовались специальные светонепроницаемые чехлы из прорезиненной ткани с белой наклейкой для записей карандашом условий съемки.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9781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167</TotalTime>
  <Words>902</Words>
  <Application>Microsoft Office PowerPoint</Application>
  <PresentationFormat>Экран (4:3)</PresentationFormat>
  <Paragraphs>47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Book Antiqua</vt:lpstr>
      <vt:lpstr>Calibri</vt:lpstr>
      <vt:lpstr>Constantia</vt:lpstr>
      <vt:lpstr>Garamond</vt:lpstr>
      <vt:lpstr>Times New Roman</vt:lpstr>
      <vt:lpstr>Wingdings</vt:lpstr>
      <vt:lpstr>Кутюр</vt:lpstr>
      <vt:lpstr>Возникновение аэрофотосъемки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Возникновение аэрофотосъемки</dc:title>
  <dc:creator>Veronic</dc:creator>
  <cp:lastModifiedBy>Aleksandr Pavlovsky</cp:lastModifiedBy>
  <cp:revision>20</cp:revision>
  <dcterms:created xsi:type="dcterms:W3CDTF">2013-01-22T06:26:24Z</dcterms:created>
  <dcterms:modified xsi:type="dcterms:W3CDTF">2018-05-25T09:09:52Z</dcterms:modified>
</cp:coreProperties>
</file>