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sldIdLst>
    <p:sldId id="256" r:id="rId3"/>
    <p:sldId id="257" r:id="rId4"/>
    <p:sldId id="262" r:id="rId5"/>
    <p:sldId id="263" r:id="rId6"/>
    <p:sldId id="259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907"/>
    <a:srgbClr val="4A9C00"/>
    <a:srgbClr val="568616"/>
    <a:srgbClr val="D02300"/>
    <a:srgbClr val="FF3300"/>
    <a:srgbClr val="666633"/>
    <a:srgbClr val="95010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024" autoAdjust="0"/>
  </p:normalViewPr>
  <p:slideViewPr>
    <p:cSldViewPr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DCBE51-CCAC-480B-829E-F9F77AB8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85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08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4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F2DC4D-D722-4D53-955D-FD3DF389C9D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806A5F-FF73-4182-902F-A9D42AE9B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71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5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610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1115616" y="1772816"/>
            <a:ext cx="7772400" cy="1362075"/>
          </a:xfrm>
        </p:spPr>
        <p:txBody>
          <a:bodyPr/>
          <a:lstStyle/>
          <a:p>
            <a:pPr>
              <a:buSzPct val="100000"/>
            </a:pP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</a:t>
            </a:r>
            <a:r>
              <a:rPr lang="en-US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2800" cap="all" dirty="0" err="1" smtClean="0"/>
              <a:t>Планета</a:t>
            </a:r>
            <a:r>
              <a:rPr lang="en-US" sz="2800" cap="all" dirty="0" smtClean="0"/>
              <a:t> </a:t>
            </a:r>
            <a:r>
              <a:rPr lang="en-US" sz="2800" cap="all" dirty="0" err="1"/>
              <a:t>Земля</a:t>
            </a:r>
            <a:r>
              <a:rPr lang="en-US" sz="2800" cap="all" dirty="0"/>
              <a:t> в </a:t>
            </a:r>
            <a:r>
              <a:rPr lang="en-US" sz="2800" cap="all" dirty="0" err="1"/>
              <a:t>Солнечной</a:t>
            </a:r>
            <a:r>
              <a:rPr lang="en-US" sz="2800" cap="all" dirty="0"/>
              <a:t> </a:t>
            </a:r>
            <a:r>
              <a:rPr lang="en-US" sz="2800" cap="all" dirty="0" err="1"/>
              <a:t>системе</a:t>
            </a:r>
            <a:r>
              <a:rPr lang="en-US" sz="2800" cap="all" dirty="0"/>
              <a:t> и </a:t>
            </a:r>
            <a:r>
              <a:rPr lang="en-US" sz="2800" cap="all" dirty="0" err="1"/>
              <a:t>Космосе</a:t>
            </a:r>
            <a:endParaRPr lang="ru-RU" sz="2800" dirty="0" smtClean="0"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1268760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ЗЕМЛЕВЕДЕНИЕ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>
                <a:latin typeface="Arial Black" panose="020B0A04020102020204" pitchFamily="34" charset="0"/>
              </a:rPr>
              <a:t>Учреждение </a:t>
            </a:r>
            <a:r>
              <a:rPr lang="ru-RU" altLang="ru-RU" sz="1400" dirty="0" smtClean="0">
                <a:latin typeface="Arial Black" panose="020B0A04020102020204" pitchFamily="34" charset="0"/>
              </a:rPr>
              <a:t>образования </a:t>
            </a:r>
          </a:p>
          <a:p>
            <a:pPr algn="ctr"/>
            <a:r>
              <a:rPr lang="ru-RU" altLang="ru-RU" sz="1400" dirty="0" smtClean="0">
                <a:latin typeface="Arial Black" panose="020B0A04020102020204" pitchFamily="34" charset="0"/>
              </a:rPr>
              <a:t>«</a:t>
            </a:r>
            <a:r>
              <a:rPr lang="ru-RU" altLang="ru-RU" sz="1400" dirty="0">
                <a:latin typeface="Arial Black" panose="020B0A04020102020204" pitchFamily="34" charset="0"/>
              </a:rPr>
              <a:t>Гомельский государственный </a:t>
            </a:r>
            <a:r>
              <a:rPr lang="ru-RU" altLang="ru-RU" sz="1400" dirty="0" smtClean="0">
                <a:latin typeface="Arial Black" panose="020B0A04020102020204" pitchFamily="34" charset="0"/>
              </a:rPr>
              <a:t>университет имени </a:t>
            </a:r>
            <a:r>
              <a:rPr lang="ru-RU" altLang="ru-RU" sz="1400" dirty="0">
                <a:latin typeface="Arial Black" panose="020B0A04020102020204" pitchFamily="34" charset="0"/>
              </a:rPr>
              <a:t>Франциска Скорины»</a:t>
            </a:r>
            <a:endParaRPr lang="ru-RU" altLang="ru-RU" sz="1400" dirty="0"/>
          </a:p>
          <a:p>
            <a:pPr algn="ctr"/>
            <a:r>
              <a:rPr lang="ru-RU" altLang="ru-RU" sz="1400" dirty="0">
                <a:latin typeface="Arial Black" panose="020B0A04020102020204" pitchFamily="34" charset="0"/>
              </a:rPr>
              <a:t>Геолого-географический факультет</a:t>
            </a:r>
            <a:endParaRPr lang="ru-RU" altLang="ru-RU" sz="1400" dirty="0"/>
          </a:p>
          <a:p>
            <a:pPr algn="ctr"/>
            <a:r>
              <a:rPr lang="ru-RU" altLang="ru-RU" sz="1400" dirty="0">
                <a:latin typeface="Arial Black" panose="020B0A04020102020204" pitchFamily="34" charset="0"/>
              </a:rPr>
              <a:t>Кафедра геологии и географии</a:t>
            </a:r>
            <a:endParaRPr lang="ru-RU" alt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5229200"/>
            <a:ext cx="274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</a:t>
            </a:r>
            <a:r>
              <a:rPr lang="ru-RU" b="1" dirty="0" smtClean="0"/>
              <a:t>оцент </a:t>
            </a:r>
            <a:r>
              <a:rPr lang="ru-RU" b="1" dirty="0" err="1" smtClean="0"/>
              <a:t>Андрушко</a:t>
            </a:r>
            <a:r>
              <a:rPr lang="ru-RU" b="1" dirty="0" smtClean="0"/>
              <a:t> С.В.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6165304"/>
            <a:ext cx="167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Гомель, 2017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3493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Орбитальное движение Земли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59487"/>
            <a:ext cx="814353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2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2882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Осевое вращение Земли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3" y="703694"/>
            <a:ext cx="8115953" cy="3231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077072"/>
            <a:ext cx="2738183" cy="2376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61239"/>
            <a:ext cx="3495377" cy="27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93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5926"/>
            <a:ext cx="6475607" cy="3672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581" y="53916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Движение в системе Земля – Луна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6" y="4370550"/>
            <a:ext cx="4096455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31731"/>
            <a:ext cx="3158272" cy="23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4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92696"/>
            <a:ext cx="9232464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Рекомендуемая литература: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Войткевич</a:t>
            </a:r>
            <a:r>
              <a:rPr lang="ru-RU" sz="2000" dirty="0"/>
              <a:t> Г.В. Основы теории происхождения Земли. – М., </a:t>
            </a:r>
            <a:r>
              <a:rPr lang="ru-RU" sz="2000" dirty="0" smtClean="0"/>
              <a:t>1988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Гледко</a:t>
            </a:r>
            <a:r>
              <a:rPr lang="ru-RU" sz="2000" dirty="0"/>
              <a:t> Ю.А. Курс лекций по общему </a:t>
            </a:r>
            <a:r>
              <a:rPr lang="ru-RU" sz="2000" dirty="0" smtClean="0"/>
              <a:t>землеведению. </a:t>
            </a:r>
            <a:r>
              <a:rPr lang="ru-RU" sz="2000" dirty="0"/>
              <a:t>– Мн., 2008.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Григорьев А.А., Кондратьев К.Я. Космическое землеведение. – Л., 1991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Калесник</a:t>
            </a:r>
            <a:r>
              <a:rPr lang="ru-RU" sz="2000" dirty="0"/>
              <a:t> С.В. Основы общего землеведения. - М., 1955. – 464 с</a:t>
            </a:r>
            <a:r>
              <a:rPr lang="ru-RU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 smtClean="0"/>
              <a:t>Калесник</a:t>
            </a:r>
            <a:r>
              <a:rPr lang="ru-RU" sz="2000" dirty="0" smtClean="0"/>
              <a:t> С.В</a:t>
            </a:r>
            <a:r>
              <a:rPr lang="ru-RU" sz="2000" dirty="0"/>
              <a:t>. Общие географические закономерности </a:t>
            </a:r>
            <a:r>
              <a:rPr lang="ru-RU" sz="2000" dirty="0" smtClean="0"/>
              <a:t>Земли. </a:t>
            </a:r>
            <a:r>
              <a:rPr lang="ru-RU" sz="2000" dirty="0"/>
              <a:t>– </a:t>
            </a:r>
            <a:r>
              <a:rPr lang="ru-RU" sz="2000" dirty="0" smtClean="0"/>
              <a:t>М.,1970 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Савцова</a:t>
            </a:r>
            <a:r>
              <a:rPr lang="ru-RU" sz="2000" dirty="0"/>
              <a:t> Т.М. Общее землеведение - М., 2003. – 416 с.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Шубаев</a:t>
            </a:r>
            <a:r>
              <a:rPr lang="ru-RU" sz="2000" dirty="0"/>
              <a:t> Л.И. Общее землеведение. - М., 1977. – 455 с.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Атлас мира. – М., 2000. – 448 с.</a:t>
            </a:r>
            <a:endParaRPr lang="en-US" sz="20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771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098" y="1772816"/>
            <a:ext cx="903649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  <a:ea typeface="Times New Roman" panose="02020603050405020304" pitchFamily="18" charset="0"/>
              </a:rPr>
              <a:t>Факторы </a:t>
            </a:r>
            <a:r>
              <a:rPr lang="ru-RU" sz="2400" b="1" dirty="0" smtClean="0">
                <a:latin typeface="+mj-lt"/>
                <a:ea typeface="Times New Roman" panose="02020603050405020304" pitchFamily="18" charset="0"/>
              </a:rPr>
              <a:t>формирования географической оболочки:</a:t>
            </a:r>
          </a:p>
          <a:p>
            <a:pPr algn="ctr"/>
            <a:endParaRPr lang="ru-RU" sz="2400" b="1" dirty="0" smtClean="0">
              <a:latin typeface="+mj-lt"/>
              <a:ea typeface="Times New Roman" panose="02020603050405020304" pitchFamily="18" charset="0"/>
            </a:endParaRPr>
          </a:p>
          <a:p>
            <a:endParaRPr lang="ru-RU" sz="2800" dirty="0" smtClean="0">
              <a:latin typeface="+mj-lt"/>
              <a:ea typeface="Times New Roman" panose="02020603050405020304" pitchFamily="18" charset="0"/>
            </a:endParaRPr>
          </a:p>
          <a:p>
            <a:r>
              <a:rPr lang="ru-RU" sz="2800" dirty="0" smtClean="0">
                <a:latin typeface="+mj-lt"/>
                <a:ea typeface="Times New Roman" panose="02020603050405020304" pitchFamily="18" charset="0"/>
              </a:rPr>
              <a:t>космические 				планетарные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движение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галактик, </a:t>
            </a:r>
            <a:endParaRPr lang="ru-RU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излучение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звезд и Солнца, </a:t>
            </a:r>
            <a:endParaRPr lang="ru-RU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взаимодействие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планет и спутников, </a:t>
            </a:r>
            <a:endParaRPr lang="ru-RU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воздействие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небольших небесных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тел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(астероидов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, комет, метеорных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потоков)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691680" y="2132856"/>
            <a:ext cx="1224136" cy="720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965585" y="2132856"/>
            <a:ext cx="1190591" cy="6672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20072" y="3428530"/>
            <a:ext cx="3731150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орбитальное движение Земли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осевое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вращение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Земли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форма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и размеры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планеты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внутреннее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строение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Земли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геофизические поля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4786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Космические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факторы</a:t>
            </a:r>
            <a:endParaRPr lang="en-US" sz="32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456984" cy="37882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5273" y="5645549"/>
            <a:ext cx="8136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Астрономическая единица – среднее расстояние от Земли до Солнца: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а.е. = 149 600 000 км.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Световой год – расстояние, которое свет проходит за год: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св. год = 9,46 · 10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км.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949847"/>
            <a:ext cx="245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Движение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галактик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37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9617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3056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Излучение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звезд и Солнца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16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2294"/>
            <a:ext cx="6485706" cy="64857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4078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заимодействие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планет и спутников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9" y="764704"/>
            <a:ext cx="7786885" cy="54726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9036496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Воздействие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небольших небесных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тел 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астероидов, комет, метеорных потоков) </a:t>
            </a:r>
          </a:p>
        </p:txBody>
      </p:sp>
    </p:spTree>
    <p:extLst>
      <p:ext uri="{BB962C8B-B14F-4D97-AF65-F5344CB8AC3E}">
        <p14:creationId xmlns:p14="http://schemas.microsoft.com/office/powerpoint/2010/main" val="321244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686679" cy="54726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2784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Солнечно-земные связи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37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8640"/>
            <a:ext cx="4896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  <a:ea typeface="Times New Roman" panose="02020603050405020304" pitchFamily="18" charset="0"/>
              </a:rPr>
              <a:t>Планетарные</a:t>
            </a:r>
            <a:r>
              <a:rPr lang="en-US" sz="3200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факторы</a:t>
            </a:r>
            <a:endParaRPr lang="en-US" sz="32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53329"/>
            <a:ext cx="6241935" cy="34084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" y="3984427"/>
            <a:ext cx="2885754" cy="286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7345" y="4954911"/>
            <a:ext cx="6098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Представления о форме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поверхности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Земли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Г.Н.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Каттерфельду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сфера,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эллипсоид,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геоид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кардиоид)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9550" y="746485"/>
            <a:ext cx="268759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Форма и размер Земли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5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0032"/>
              </p:ext>
            </p:extLst>
          </p:nvPr>
        </p:nvGraphicFramePr>
        <p:xfrm>
          <a:off x="1403648" y="1124738"/>
          <a:ext cx="6624736" cy="4752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9188"/>
                <a:gridCol w="2955548"/>
              </a:tblGrid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Экваториальный радиус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6378,160 км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Полярный радиус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6356,777 км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Сжатие земного эллипсоида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х 298,25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Средний радиус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6371,032 км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Длина окружности экватора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40075,696 км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Поверхность 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510,2 х 10</a:t>
                      </a:r>
                      <a:r>
                        <a:rPr lang="ru-RU" sz="1400" baseline="3000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км</a:t>
                      </a:r>
                      <a:r>
                        <a:rPr lang="ru-RU" sz="1400" baseline="30000" dirty="0">
                          <a:effectLst/>
                          <a:latin typeface="+mn-lt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Объем 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1,083 х 10</a:t>
                      </a:r>
                      <a:r>
                        <a:rPr lang="ru-RU" sz="1400" baseline="30000" dirty="0">
                          <a:effectLst/>
                          <a:latin typeface="+mn-lt"/>
                        </a:rPr>
                        <a:t>12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км</a:t>
                      </a:r>
                      <a:r>
                        <a:rPr lang="ru-RU" sz="1400" baseline="30000" dirty="0">
                          <a:effectLst/>
                          <a:latin typeface="+mn-lt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Масса 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5976 х 10</a:t>
                      </a:r>
                      <a:r>
                        <a:rPr lang="ru-RU" sz="1400" baseline="30000" dirty="0">
                          <a:effectLst/>
                          <a:latin typeface="+mn-lt"/>
                        </a:rPr>
                        <a:t>21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кг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Средняя плотность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5518 кг/м</a:t>
                      </a:r>
                      <a:r>
                        <a:rPr lang="ru-RU" sz="1400" baseline="30000" dirty="0">
                          <a:effectLst/>
                          <a:latin typeface="+mn-lt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Экваториальный радиус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6378,160 км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Полярный радиус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6356,777 км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Сжатие земного эллипсоида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</a:t>
                      </a:r>
                      <a:r>
                        <a:rPr lang="ru-RU" sz="14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х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298,25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Средний радиус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6371,032 км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Длина окружности экватора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40075,696 км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332656"/>
            <a:ext cx="3863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размеров Земли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924910"/>
      </p:ext>
    </p:extLst>
  </p:cSld>
  <p:clrMapOvr>
    <a:masterClrMapping/>
  </p:clrMapOvr>
</p:sld>
</file>

<file path=ppt/theme/theme1.xml><?xml version="1.0" encoding="utf-8"?>
<a:theme xmlns:a="http://schemas.openxmlformats.org/drawingml/2006/main" name="green_earth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E1EDA3-2EDD-4EEE-AAC3-034E53C89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Зеленая планета</Template>
  <TotalTime>0</TotalTime>
  <Words>322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green_earth</vt:lpstr>
      <vt:lpstr>ТЕМА 2  Планета Земля в Солнечной системе и Космосе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2013-12-03T18:36:25Z</dcterms:created>
  <dcterms:modified xsi:type="dcterms:W3CDTF">2017-05-18T13:33:36Z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