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1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5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5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38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3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06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9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4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1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8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9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A8BCD-E389-41A5-A0EA-7CFDF5C6E407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421A24-62C1-4B4C-80CF-906DD5720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48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629" y="2022763"/>
            <a:ext cx="9748261" cy="109450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Пьезооптическое сырье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0291" y="1272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Учреждение образования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«Гомельский государственный университет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имени Франциска Скорины»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236" y="42558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Arial Black" panose="020B0A04020102020204" pitchFamily="34" charset="0"/>
              </a:rPr>
              <a:t>Выполнил: 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старший преподаватель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Мележ Т.А</a:t>
            </a:r>
            <a:r>
              <a:rPr lang="ru-RU" altLang="ru-RU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с</a:t>
            </a:r>
            <a:r>
              <a:rPr lang="ru-RU" altLang="ru-RU" dirty="0" smtClean="0">
                <a:latin typeface="Arial Black" panose="020B0A04020102020204" pitchFamily="34" charset="0"/>
              </a:rPr>
              <a:t>тудент группы ГР-42</a:t>
            </a:r>
          </a:p>
          <a:p>
            <a:r>
              <a:rPr lang="ru-RU" altLang="ru-RU" dirty="0" err="1" smtClean="0">
                <a:latin typeface="Arial Black" panose="020B0A04020102020204" pitchFamily="34" charset="0"/>
              </a:rPr>
              <a:t>Изофатов</a:t>
            </a:r>
            <a:r>
              <a:rPr lang="ru-RU" altLang="ru-RU" dirty="0" smtClean="0">
                <a:latin typeface="Arial Black" panose="020B0A04020102020204" pitchFamily="34" charset="0"/>
              </a:rPr>
              <a:t> М.Д.</a:t>
            </a:r>
            <a:endParaRPr lang="ru-RU" altLang="ru-RU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8733" y="6181498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Гомель, 2017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73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978" y="42359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Разновидности флюорита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27" y="4049635"/>
            <a:ext cx="2544051" cy="2618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2" y="1264371"/>
            <a:ext cx="3299875" cy="248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6" y="4049635"/>
            <a:ext cx="2515892" cy="2515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78" y="1390643"/>
            <a:ext cx="3305803" cy="2227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361" y="4049635"/>
            <a:ext cx="329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Антозонит</a:t>
            </a:r>
            <a:r>
              <a:rPr lang="ru-RU" sz="2400" dirty="0" smtClean="0"/>
              <a:t> - тёмно-фиолетовый </a:t>
            </a:r>
            <a:r>
              <a:rPr lang="ru-RU" sz="2400" dirty="0"/>
              <a:t>флюорит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8127" y="2649672"/>
            <a:ext cx="254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Хлорофан</a:t>
            </a:r>
            <a:r>
              <a:rPr lang="ru-RU" sz="2400" dirty="0" smtClean="0"/>
              <a:t> - </a:t>
            </a:r>
            <a:r>
              <a:rPr lang="ru-RU" sz="2400" dirty="0"/>
              <a:t>зелёный флюорит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4068" y="3744740"/>
            <a:ext cx="3090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Ратовкит</a:t>
            </a:r>
            <a:r>
              <a:rPr lang="ru-RU" sz="2400" dirty="0" smtClean="0"/>
              <a:t> - землистая </a:t>
            </a:r>
            <a:r>
              <a:rPr lang="ru-RU" sz="2400" dirty="0"/>
              <a:t>или тонкозернистая разновидность флюорита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9870" y="1854321"/>
            <a:ext cx="2622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Иттрофлюорит</a:t>
            </a:r>
            <a:r>
              <a:rPr lang="ru-RU" sz="2400" dirty="0" smtClean="0"/>
              <a:t> - </a:t>
            </a:r>
            <a:r>
              <a:rPr lang="ru-RU" sz="2400" dirty="0"/>
              <a:t>до 15-18 % кальция замещена </a:t>
            </a:r>
            <a:endParaRPr lang="ru-RU" sz="2400" dirty="0" smtClean="0"/>
          </a:p>
          <a:p>
            <a:r>
              <a:rPr lang="ru-RU" sz="2400" dirty="0" smtClean="0"/>
              <a:t>иттрием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16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5192"/>
            <a:ext cx="8534400" cy="1507067"/>
          </a:xfrm>
        </p:spPr>
        <p:txBody>
          <a:bodyPr/>
          <a:lstStyle/>
          <a:p>
            <a:r>
              <a:rPr lang="ru-RU" dirty="0" smtClean="0"/>
              <a:t>Месторождения флюорита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493950"/>
            <a:ext cx="10919653" cy="48419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3FAFF"/>
                </a:solidFill>
              </a:rPr>
              <a:t>Встречается главным образом в гидротермальных рудных жилах, в доломитах и известняках. В </a:t>
            </a:r>
            <a:r>
              <a:rPr lang="ru-RU" dirty="0" err="1">
                <a:solidFill>
                  <a:srgbClr val="E3FAFF"/>
                </a:solidFill>
              </a:rPr>
              <a:t>гипергенных</a:t>
            </a:r>
            <a:r>
              <a:rPr lang="ru-RU" dirty="0">
                <a:solidFill>
                  <a:srgbClr val="E3FAFF"/>
                </a:solidFill>
              </a:rPr>
              <a:t> условиях образуется </a:t>
            </a:r>
            <a:r>
              <a:rPr lang="ru-RU" dirty="0" err="1">
                <a:solidFill>
                  <a:srgbClr val="E3FAFF"/>
                </a:solidFill>
              </a:rPr>
              <a:t>ратовкит</a:t>
            </a:r>
            <a:r>
              <a:rPr lang="ru-RU" dirty="0">
                <a:solidFill>
                  <a:srgbClr val="E3FAFF"/>
                </a:solidFill>
              </a:rPr>
              <a:t> — землистая мелкокристаллическая разновидность осадочных пород. Акцессорный минерал в </a:t>
            </a:r>
            <a:r>
              <a:rPr lang="ru-RU" dirty="0" smtClean="0">
                <a:solidFill>
                  <a:srgbClr val="E3FAFF"/>
                </a:solidFill>
              </a:rPr>
              <a:t>кислых </a:t>
            </a:r>
            <a:r>
              <a:rPr lang="ru-RU" dirty="0" err="1" smtClean="0">
                <a:solidFill>
                  <a:srgbClr val="E3FAFF"/>
                </a:solidFill>
              </a:rPr>
              <a:t>магмати</a:t>
            </a:r>
            <a:r>
              <a:rPr lang="ru-RU" dirty="0" smtClean="0">
                <a:solidFill>
                  <a:srgbClr val="E3FAFF"/>
                </a:solidFill>
              </a:rPr>
              <a:t> </a:t>
            </a:r>
            <a:r>
              <a:rPr lang="ru-RU" dirty="0" err="1" smtClean="0">
                <a:solidFill>
                  <a:srgbClr val="E3FAFF"/>
                </a:solidFill>
              </a:rPr>
              <a:t>ческих</a:t>
            </a:r>
            <a:r>
              <a:rPr lang="ru-RU" dirty="0" smtClean="0">
                <a:solidFill>
                  <a:srgbClr val="E3FAFF"/>
                </a:solidFill>
              </a:rPr>
              <a:t> </a:t>
            </a:r>
            <a:r>
              <a:rPr lang="ru-RU" dirty="0">
                <a:solidFill>
                  <a:srgbClr val="E3FAFF"/>
                </a:solidFill>
              </a:rPr>
              <a:t>остаточных </a:t>
            </a:r>
            <a:r>
              <a:rPr lang="ru-RU" dirty="0" err="1">
                <a:solidFill>
                  <a:srgbClr val="E3FAFF"/>
                </a:solidFill>
              </a:rPr>
              <a:t>дифференциатах</a:t>
            </a:r>
            <a:r>
              <a:rPr lang="ru-RU" dirty="0">
                <a:solidFill>
                  <a:srgbClr val="E3FAFF"/>
                </a:solidFill>
              </a:rPr>
              <a:t>, а также в пегматитах</a:t>
            </a:r>
            <a:r>
              <a:rPr lang="ru-RU" dirty="0" smtClean="0">
                <a:solidFill>
                  <a:srgbClr val="E3FAFF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Сопутствующие </a:t>
            </a:r>
            <a:r>
              <a:rPr lang="ru-RU" dirty="0" smtClean="0">
                <a:solidFill>
                  <a:srgbClr val="FFFF00"/>
                </a:solidFill>
              </a:rPr>
              <a:t>минералы: </a:t>
            </a:r>
            <a:r>
              <a:rPr lang="ru-RU" dirty="0" smtClean="0">
                <a:solidFill>
                  <a:srgbClr val="E3FAFF"/>
                </a:solidFill>
              </a:rPr>
              <a:t>В </a:t>
            </a:r>
            <a:r>
              <a:rPr lang="ru-RU" dirty="0">
                <a:solidFill>
                  <a:srgbClr val="E3FAFF"/>
                </a:solidFill>
              </a:rPr>
              <a:t>ассоциации с флюоритом можно встретить кварц, галенит, сфалерит, халькопирит, марказит, кальцит, доломит, гипс, целестин, барит, тетраэдрит, серебросодержащие минералы, молибденит, апатит, топаз, турмалин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E3FAFF"/>
                </a:solidFill>
              </a:rPr>
              <a:t>Крупные месторождения находятся в Германии, Турции, Италии, Норвегии, Канаде, США, странах средней Азии; в России – в Забайкалье, месторождения Бурятии. </a:t>
            </a:r>
            <a:endParaRPr lang="ru-RU" dirty="0">
              <a:solidFill>
                <a:srgbClr val="E3F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8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93" y="3664275"/>
            <a:ext cx="3090930" cy="3090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2008"/>
            <a:ext cx="8534400" cy="1507067"/>
          </a:xfrm>
        </p:spPr>
        <p:txBody>
          <a:bodyPr/>
          <a:lstStyle/>
          <a:p>
            <a:r>
              <a:rPr lang="ru-RU" dirty="0" smtClean="0"/>
              <a:t>Применение флюорита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49252"/>
            <a:ext cx="7738571" cy="54220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Используется в металлургии в качестве плавня (флюса), для формирования легкоплавких шлаков. </a:t>
            </a:r>
            <a:r>
              <a:rPr lang="ru-RU" dirty="0" smtClean="0">
                <a:solidFill>
                  <a:srgbClr val="E3FAFF"/>
                </a:solidFill>
              </a:rPr>
              <a:t>В </a:t>
            </a:r>
            <a:r>
              <a:rPr lang="ru-RU" dirty="0">
                <a:solidFill>
                  <a:srgbClr val="E3FAFF"/>
                </a:solidFill>
              </a:rPr>
              <a:t>химической промышленности из флюорита получают фтор, искусственный криолит для электрохимического производства алюминия и ряд фтористых соединений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  <a:endParaRPr lang="ru-RU" dirty="0">
              <a:solidFill>
                <a:srgbClr val="E3FAFF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В керамическом производстве — для изготовления эмалей и глазурей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  <a:endParaRPr lang="ru-RU" dirty="0">
              <a:solidFill>
                <a:srgbClr val="E3FAFF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Прозрачные бесцветные разновидности кристаллов флюорита применяются в оптике для изготовления линз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  <a:endParaRPr lang="ru-RU" dirty="0">
              <a:solidFill>
                <a:srgbClr val="E3FAFF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Кристаллы флюорита с примесями редкоземельных элементов, а также с железом могут быть применены в квантовых генераторах света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  <a:endParaRPr lang="ru-RU" dirty="0">
              <a:solidFill>
                <a:srgbClr val="E3FAFF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При обработке минерала серной кислотой получают плавиковую кислоту, с помощью которой можно наносить вытравленный рисунок на стекло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E3FAFF"/>
                </a:solidFill>
              </a:rPr>
              <a:t>Также используется в ювелирных украшениях. </a:t>
            </a:r>
            <a:endParaRPr lang="ru-RU" dirty="0">
              <a:solidFill>
                <a:srgbClr val="E3FA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1107265"/>
            <a:ext cx="3258355" cy="28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8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2793"/>
            <a:ext cx="8534400" cy="1507067"/>
          </a:xfrm>
        </p:spPr>
        <p:txBody>
          <a:bodyPr/>
          <a:lstStyle/>
          <a:p>
            <a:r>
              <a:rPr lang="ru-RU" dirty="0" smtClean="0"/>
              <a:t>Исландский шпат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49251"/>
            <a:ext cx="7416599" cy="5306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E3FAFF"/>
                </a:solidFill>
              </a:rPr>
              <a:t>Исландским шпатом называется разновидность кальцита, образовавшаяся в кристаллических индивидах или сростках кристаллов. По составу исландский шпат представляет собой карбонат кальция </a:t>
            </a:r>
            <a:r>
              <a:rPr lang="en-US" sz="2400" dirty="0" smtClean="0">
                <a:solidFill>
                  <a:srgbClr val="E3FAFF"/>
                </a:solidFill>
              </a:rPr>
              <a:t>CaCO</a:t>
            </a:r>
            <a:r>
              <a:rPr lang="en-US" sz="2400" baseline="-25000" dirty="0" smtClean="0">
                <a:solidFill>
                  <a:srgbClr val="E3FAFF"/>
                </a:solidFill>
              </a:rPr>
              <a:t>3</a:t>
            </a:r>
            <a:r>
              <a:rPr lang="ru-RU" sz="2400" dirty="0" smtClean="0">
                <a:solidFill>
                  <a:srgbClr val="E3FAFF"/>
                </a:solidFill>
              </a:rPr>
              <a:t>, состоящий из 56% </a:t>
            </a:r>
            <a:r>
              <a:rPr lang="en-US" sz="2400" dirty="0" err="1" smtClean="0">
                <a:solidFill>
                  <a:srgbClr val="E3FAFF"/>
                </a:solidFill>
              </a:rPr>
              <a:t>CaO</a:t>
            </a:r>
            <a:r>
              <a:rPr lang="en-US" sz="2400" dirty="0" smtClean="0">
                <a:solidFill>
                  <a:srgbClr val="E3FAFF"/>
                </a:solidFill>
              </a:rPr>
              <a:t> </a:t>
            </a:r>
            <a:r>
              <a:rPr lang="ru-RU" sz="2400" dirty="0" smtClean="0">
                <a:solidFill>
                  <a:srgbClr val="E3FAFF"/>
                </a:solidFill>
              </a:rPr>
              <a:t>и 44% </a:t>
            </a:r>
            <a:r>
              <a:rPr lang="en-US" sz="2400" dirty="0" smtClean="0">
                <a:solidFill>
                  <a:srgbClr val="E3FAFF"/>
                </a:solidFill>
              </a:rPr>
              <a:t>CO</a:t>
            </a:r>
            <a:r>
              <a:rPr lang="en-US" sz="2400" baseline="-25000" dirty="0" smtClean="0">
                <a:solidFill>
                  <a:srgbClr val="E3FAFF"/>
                </a:solidFill>
              </a:rPr>
              <a:t>2</a:t>
            </a:r>
            <a:r>
              <a:rPr lang="ru-RU" sz="2400" dirty="0" smtClean="0">
                <a:solidFill>
                  <a:srgbClr val="E3FAFF"/>
                </a:solidFill>
              </a:rPr>
              <a:t>. однако в природном исландском шпате обычны изоморфные примеси </a:t>
            </a:r>
            <a:r>
              <a:rPr lang="en-US" sz="2400" dirty="0" smtClean="0">
                <a:solidFill>
                  <a:srgbClr val="E3FAFF"/>
                </a:solidFill>
              </a:rPr>
              <a:t>Mg, Fe, </a:t>
            </a:r>
            <a:r>
              <a:rPr lang="en-US" sz="2400" dirty="0" err="1" smtClean="0">
                <a:solidFill>
                  <a:srgbClr val="E3FAFF"/>
                </a:solidFill>
              </a:rPr>
              <a:t>Pb</a:t>
            </a:r>
            <a:r>
              <a:rPr lang="en-US" sz="2400" dirty="0" smtClean="0">
                <a:solidFill>
                  <a:srgbClr val="E3FAFF"/>
                </a:solidFill>
              </a:rPr>
              <a:t>, Zn, </a:t>
            </a:r>
            <a:r>
              <a:rPr lang="en-US" sz="2400" dirty="0" err="1" smtClean="0">
                <a:solidFill>
                  <a:srgbClr val="E3FAFF"/>
                </a:solidFill>
              </a:rPr>
              <a:t>Sr</a:t>
            </a:r>
            <a:r>
              <a:rPr lang="en-US" sz="2400" dirty="0" smtClean="0">
                <a:solidFill>
                  <a:srgbClr val="E3FAFF"/>
                </a:solidFill>
              </a:rPr>
              <a:t>, Ba. </a:t>
            </a:r>
            <a:r>
              <a:rPr lang="ru-RU" sz="2400" dirty="0" smtClean="0">
                <a:solidFill>
                  <a:srgbClr val="E3FAFF"/>
                </a:solidFill>
              </a:rPr>
              <a:t>Кроме них часто </a:t>
            </a:r>
            <a:r>
              <a:rPr lang="ru-RU" sz="2400" dirty="0" err="1" smtClean="0">
                <a:solidFill>
                  <a:srgbClr val="E3FAFF"/>
                </a:solidFill>
              </a:rPr>
              <a:t>присутсвует</a:t>
            </a:r>
            <a:r>
              <a:rPr lang="ru-RU" sz="2400" dirty="0" smtClean="0">
                <a:solidFill>
                  <a:srgbClr val="E3FAFF"/>
                </a:solidFill>
              </a:rPr>
              <a:t> механические примеси, содержащие </a:t>
            </a:r>
            <a:r>
              <a:rPr lang="en-US" sz="2400" dirty="0" smtClean="0">
                <a:solidFill>
                  <a:srgbClr val="E3FAFF"/>
                </a:solidFill>
              </a:rPr>
              <a:t>Si </a:t>
            </a:r>
            <a:r>
              <a:rPr lang="ru-RU" sz="2400" dirty="0" smtClean="0">
                <a:solidFill>
                  <a:srgbClr val="E3FAFF"/>
                </a:solidFill>
              </a:rPr>
              <a:t>и </a:t>
            </a:r>
            <a:r>
              <a:rPr lang="en-US" sz="2400" dirty="0" smtClean="0">
                <a:solidFill>
                  <a:srgbClr val="E3FAFF"/>
                </a:solidFill>
              </a:rPr>
              <a:t>Al</a:t>
            </a:r>
            <a:r>
              <a:rPr lang="ru-RU" sz="2400" dirty="0" smtClean="0">
                <a:solidFill>
                  <a:srgbClr val="E3FAFF"/>
                </a:solidFill>
              </a:rPr>
              <a:t>. Количество главных примесей измеряется сотыми долями процента, что свидетельствует об относительно высокой чистоте минерала. </a:t>
            </a:r>
            <a:endParaRPr lang="ru-RU" sz="2400" baseline="-25000" dirty="0">
              <a:solidFill>
                <a:srgbClr val="E3FA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1609860"/>
            <a:ext cx="3734874" cy="45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5823"/>
            <a:ext cx="10803744" cy="1507067"/>
          </a:xfrm>
        </p:spPr>
        <p:txBody>
          <a:bodyPr/>
          <a:lstStyle/>
          <a:p>
            <a:r>
              <a:rPr lang="ru-RU" dirty="0" smtClean="0"/>
              <a:t>Месторождения исландского шпата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712890"/>
            <a:ext cx="9863585" cy="4997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E3FAFF"/>
                </a:solidFill>
              </a:rPr>
              <a:t>По геологическим условиям образования и минеральным </a:t>
            </a:r>
            <a:r>
              <a:rPr lang="ru-RU" dirty="0">
                <a:solidFill>
                  <a:srgbClr val="E3FAFF"/>
                </a:solidFill>
              </a:rPr>
              <a:t>а</a:t>
            </a:r>
            <a:r>
              <a:rPr lang="ru-RU" dirty="0" smtClean="0">
                <a:solidFill>
                  <a:srgbClr val="E3FAFF"/>
                </a:solidFill>
              </a:rPr>
              <a:t>ссоциациям внутри низкотемпературных гидротермальных месторождений можно выделить две генетические группы: 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rgbClr val="E3FAFF"/>
                </a:solidFill>
              </a:rPr>
              <a:t>Месторождения трапповых формаций, связанные с эффузивными покровами, гипабиссальными </a:t>
            </a:r>
            <a:r>
              <a:rPr lang="ru-RU" dirty="0" err="1" smtClean="0">
                <a:solidFill>
                  <a:srgbClr val="E3FAFF"/>
                </a:solidFill>
              </a:rPr>
              <a:t>интрузиями</a:t>
            </a:r>
            <a:r>
              <a:rPr lang="ru-RU" dirty="0" smtClean="0">
                <a:solidFill>
                  <a:srgbClr val="E3FAFF"/>
                </a:solidFill>
              </a:rPr>
              <a:t> долеритов и их туфами. 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solidFill>
                  <a:srgbClr val="E3FAFF"/>
                </a:solidFill>
              </a:rPr>
              <a:t>Месторождения исландского шпата в карбонатных породах. Вмещающими породами являются известняки и лишь в редких случаях мергели.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E3FAFF"/>
                </a:solidFill>
              </a:rPr>
              <a:t>Крупное месторождение исландского шпата расположено около г. </a:t>
            </a:r>
            <a:r>
              <a:rPr lang="ru-RU" dirty="0" err="1">
                <a:solidFill>
                  <a:srgbClr val="E3FAFF"/>
                </a:solidFill>
              </a:rPr>
              <a:t>Хельгастадир</a:t>
            </a:r>
            <a:r>
              <a:rPr lang="ru-RU" dirty="0">
                <a:solidFill>
                  <a:srgbClr val="E3FAFF"/>
                </a:solidFill>
              </a:rPr>
              <a:t> </a:t>
            </a:r>
            <a:r>
              <a:rPr lang="ru-RU" dirty="0" smtClean="0">
                <a:solidFill>
                  <a:srgbClr val="E3FAFF"/>
                </a:solidFill>
              </a:rPr>
              <a:t>в </a:t>
            </a:r>
            <a:r>
              <a:rPr lang="ru-RU" dirty="0">
                <a:solidFill>
                  <a:srgbClr val="E3FAFF"/>
                </a:solidFill>
              </a:rPr>
              <a:t>Исландии, где кристаллы оптического качества добывали из полостей в базальте. Известны также месторождения в ЮАР, </a:t>
            </a:r>
            <a:r>
              <a:rPr lang="ru-RU" dirty="0" smtClean="0">
                <a:solidFill>
                  <a:srgbClr val="E3FAFF"/>
                </a:solidFill>
              </a:rPr>
              <a:t>Мексике, </a:t>
            </a:r>
            <a:r>
              <a:rPr lang="ru-RU" dirty="0">
                <a:solidFill>
                  <a:srgbClr val="E3FAFF"/>
                </a:solidFill>
              </a:rPr>
              <a:t>Якутии, </a:t>
            </a:r>
            <a:r>
              <a:rPr lang="ru-RU" dirty="0" smtClean="0">
                <a:solidFill>
                  <a:srgbClr val="E3FAFF"/>
                </a:solidFill>
              </a:rPr>
              <a:t>Средней </a:t>
            </a:r>
            <a:r>
              <a:rPr lang="ru-RU" dirty="0">
                <a:solidFill>
                  <a:srgbClr val="E3FAFF"/>
                </a:solidFill>
              </a:rPr>
              <a:t>Азии и на </a:t>
            </a:r>
            <a:r>
              <a:rPr lang="ru-RU" dirty="0" smtClean="0">
                <a:solidFill>
                  <a:srgbClr val="E3FAFF"/>
                </a:solidFill>
              </a:rPr>
              <a:t>Кавказе.</a:t>
            </a:r>
            <a:endParaRPr lang="ru-RU" dirty="0">
              <a:solidFill>
                <a:srgbClr val="E3F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7919"/>
            <a:ext cx="9786312" cy="1507067"/>
          </a:xfrm>
        </p:spPr>
        <p:txBody>
          <a:bodyPr/>
          <a:lstStyle/>
          <a:p>
            <a:r>
              <a:rPr lang="ru-RU" dirty="0" smtClean="0"/>
              <a:t>Применение исландского шпата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06828"/>
            <a:ext cx="7416599" cy="5009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E3FAFF"/>
                </a:solidFill>
              </a:rPr>
              <a:t>Благодаря высокому двойному лучепреломлению света (0,172) и хорошей прозрачности в видимой и ультрафиолетовой области спектра используется в оптических и оптоэлектронных системах для поляризации света и управления световыми потоками, например, в поляризующей призме Николя. Применяются монокристаллы без трещин и содержащий малое число инородных включений. Выделяют две группы сырья: А — для работы в широком световом диапазоне; В — только в красном и инфракрасном </a:t>
            </a:r>
            <a:r>
              <a:rPr lang="ru-RU" sz="2400" dirty="0" smtClean="0">
                <a:solidFill>
                  <a:srgbClr val="E3FAFF"/>
                </a:solidFill>
              </a:rPr>
              <a:t>свете. </a:t>
            </a:r>
            <a:endParaRPr lang="ru-RU" sz="2400" dirty="0">
              <a:solidFill>
                <a:srgbClr val="E3FA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7" y="2494208"/>
            <a:ext cx="3909453" cy="2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dirty="0" smtClean="0"/>
              <a:t>горный хрусталь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60620"/>
            <a:ext cx="8534400" cy="436546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E3FAFF"/>
                </a:solidFill>
              </a:rPr>
              <a:t>Минерал</a:t>
            </a:r>
            <a:r>
              <a:rPr lang="ru-RU" dirty="0">
                <a:solidFill>
                  <a:srgbClr val="E3FAFF"/>
                </a:solidFill>
              </a:rPr>
              <a:t>, чистый природный диоксид кремния, бесцветная, прозрачная разновидность кварца, одна из кристаллических модификаций кремнезёма (SiO</a:t>
            </a:r>
            <a:r>
              <a:rPr lang="ru-RU" baseline="-25000" dirty="0">
                <a:solidFill>
                  <a:srgbClr val="E3FAFF"/>
                </a:solidFill>
              </a:rPr>
              <a:t>2</a:t>
            </a:r>
            <a:r>
              <a:rPr lang="ru-RU" dirty="0">
                <a:solidFill>
                  <a:srgbClr val="E3FAFF"/>
                </a:solidFill>
              </a:rPr>
              <a:t>). Чистые бездефектные кристаллы горного хрусталя встречаются относительно редко и высоко ценятся. Практическое значение имеют кристаллы размером от 3—5 см. По форме кристаллы призматические, тригонально-трапециевидные. Характерны кристаллы-двойники по нескольким двойниковым законам.</a:t>
            </a:r>
          </a:p>
        </p:txBody>
      </p:sp>
    </p:spTree>
    <p:extLst>
      <p:ext uri="{BB962C8B-B14F-4D97-AF65-F5344CB8AC3E}">
        <p14:creationId xmlns:p14="http://schemas.microsoft.com/office/powerpoint/2010/main" val="222756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51163"/>
              </p:ext>
            </p:extLst>
          </p:nvPr>
        </p:nvGraphicFramePr>
        <p:xfrm>
          <a:off x="684212" y="1042558"/>
          <a:ext cx="6283258" cy="489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5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Физические </a:t>
                      </a:r>
                      <a:r>
                        <a:rPr lang="ru-RU" sz="2000" dirty="0" smtClean="0">
                          <a:effectLst/>
                        </a:rPr>
                        <a:t>свойства горного хрусталя</a:t>
                      </a:r>
                      <a:endParaRPr lang="ru-RU" sz="200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Цвет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Бесцветный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Блеск</a:t>
                      </a:r>
                      <a:endParaRPr lang="ru-RU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Стеклянный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Прозрачность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Прозрачный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Твёрдость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Спайность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Неясная по ромбоэдру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35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Излом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Неровный, иногда раковистый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Плотность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2,6 г/см³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57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Сингония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Тригональная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85" y="911982"/>
            <a:ext cx="39014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70" y="30316"/>
            <a:ext cx="10662074" cy="1393714"/>
          </a:xfrm>
        </p:spPr>
        <p:txBody>
          <a:bodyPr/>
          <a:lstStyle/>
          <a:p>
            <a:pPr algn="ctr"/>
            <a:r>
              <a:rPr lang="ru-RU" dirty="0" smtClean="0"/>
              <a:t>Разновидности горного </a:t>
            </a:r>
            <a:r>
              <a:rPr lang="ru-RU" dirty="0"/>
              <a:t>х</a:t>
            </a:r>
            <a:r>
              <a:rPr lang="ru-RU" dirty="0" smtClean="0"/>
              <a:t>русталя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1" y="1470054"/>
            <a:ext cx="3213798" cy="32137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5" y="1898917"/>
            <a:ext cx="3881037" cy="2587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363" y="3208641"/>
            <a:ext cx="2988342" cy="338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3" y="2350275"/>
            <a:ext cx="2843550" cy="42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689" y="4567327"/>
            <a:ext cx="236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Аметист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20635" y="2821209"/>
            <a:ext cx="215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Морион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77579" y="4775901"/>
            <a:ext cx="203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Цитрин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4599" y="1304119"/>
            <a:ext cx="295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Раухтопаз</a:t>
            </a:r>
            <a:r>
              <a:rPr lang="ru-RU" dirty="0" smtClean="0"/>
              <a:t> </a:t>
            </a:r>
            <a:r>
              <a:rPr lang="ru-RU" sz="2400" dirty="0" smtClean="0"/>
              <a:t>(дымчатый кварц)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206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63" y="237304"/>
            <a:ext cx="9296915" cy="1507067"/>
          </a:xfrm>
        </p:spPr>
        <p:txBody>
          <a:bodyPr/>
          <a:lstStyle/>
          <a:p>
            <a:r>
              <a:rPr lang="ru-RU" dirty="0" smtClean="0"/>
              <a:t>Месторождения горного хрусталя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364" y="1378040"/>
            <a:ext cx="9837828" cy="52541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3FAFF"/>
                </a:solidFill>
              </a:rPr>
              <a:t>Горный хрусталь встречается главным образом в пустотах гидротермальных жил, большинство промышленных месторождений и находок крупных кристаллов — в </a:t>
            </a:r>
            <a:r>
              <a:rPr lang="ru-RU" dirty="0" err="1">
                <a:solidFill>
                  <a:srgbClr val="E3FAFF"/>
                </a:solidFill>
              </a:rPr>
              <a:t>хрусталеносных</a:t>
            </a:r>
            <a:r>
              <a:rPr lang="ru-RU" dirty="0">
                <a:solidFill>
                  <a:srgbClr val="E3FAFF"/>
                </a:solidFill>
              </a:rPr>
              <a:t> жилах «альпийского типа». Встречается также в пустотах пегматитовых жил и контактово-метаморфических месторождений различного типа. В осадочных породах весьма распространён, но крупных кристаллов не образует, а находится в виде кристаллических щёток на стенках трещин и в форме жеод, преимущественно среди известняков и в осадочно-карбонатных толщах.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3FAFF"/>
                </a:solidFill>
              </a:rPr>
              <a:t>В России крупные месторождения есть на Урале (</a:t>
            </a:r>
            <a:r>
              <a:rPr lang="ru-RU" dirty="0" err="1">
                <a:solidFill>
                  <a:srgbClr val="E3FAFF"/>
                </a:solidFill>
              </a:rPr>
              <a:t>Астафьевское</a:t>
            </a:r>
            <a:r>
              <a:rPr lang="ru-RU" dirty="0">
                <a:solidFill>
                  <a:srgbClr val="E3FAFF"/>
                </a:solidFill>
              </a:rPr>
              <a:t>, </a:t>
            </a:r>
            <a:r>
              <a:rPr lang="ru-RU" dirty="0" err="1">
                <a:solidFill>
                  <a:srgbClr val="E3FAFF"/>
                </a:solidFill>
              </a:rPr>
              <a:t>Матинское</a:t>
            </a:r>
            <a:r>
              <a:rPr lang="ru-RU" dirty="0">
                <a:solidFill>
                  <a:srgbClr val="E3FAFF"/>
                </a:solidFill>
              </a:rPr>
              <a:t>, </a:t>
            </a:r>
            <a:r>
              <a:rPr lang="ru-RU" dirty="0" err="1">
                <a:solidFill>
                  <a:srgbClr val="E3FAFF"/>
                </a:solidFill>
              </a:rPr>
              <a:t>Пелингичей</a:t>
            </a:r>
            <a:r>
              <a:rPr lang="ru-RU" dirty="0">
                <a:solidFill>
                  <a:srgbClr val="E3FAFF"/>
                </a:solidFill>
              </a:rPr>
              <a:t>, </a:t>
            </a:r>
            <a:r>
              <a:rPr lang="ru-RU" dirty="0" err="1">
                <a:solidFill>
                  <a:srgbClr val="E3FAFF"/>
                </a:solidFill>
              </a:rPr>
              <a:t>Пуйва</a:t>
            </a:r>
            <a:r>
              <a:rPr lang="ru-RU" dirty="0">
                <a:solidFill>
                  <a:srgbClr val="E3FAFF"/>
                </a:solidFill>
              </a:rPr>
              <a:t> и др.), также в Якутии (</a:t>
            </a:r>
            <a:r>
              <a:rPr lang="ru-RU" dirty="0" err="1">
                <a:solidFill>
                  <a:srgbClr val="E3FAFF"/>
                </a:solidFill>
              </a:rPr>
              <a:t>Алданский</a:t>
            </a:r>
            <a:r>
              <a:rPr lang="ru-RU" dirty="0">
                <a:solidFill>
                  <a:srgbClr val="E3FAFF"/>
                </a:solidFill>
              </a:rPr>
              <a:t> щит), Забайкалье и Приморье</a:t>
            </a:r>
            <a:r>
              <a:rPr lang="ru-RU" dirty="0" smtClean="0">
                <a:solidFill>
                  <a:srgbClr val="E3FAFF"/>
                </a:solidFill>
              </a:rPr>
              <a:t>.</a:t>
            </a:r>
            <a:endParaRPr lang="ru-RU" dirty="0">
              <a:solidFill>
                <a:srgbClr val="E3FAFF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3FAFF"/>
                </a:solidFill>
              </a:rPr>
              <a:t>Сопутствующие минералы: полевые шпаты, слюды, глинистые минералы, гётит , лимонит, топаз, берилл, гематит, магнетит, хлорит, рутил, </a:t>
            </a:r>
            <a:r>
              <a:rPr lang="ru-RU" dirty="0" err="1">
                <a:solidFill>
                  <a:srgbClr val="E3FAFF"/>
                </a:solidFill>
              </a:rPr>
              <a:t>брукит</a:t>
            </a:r>
            <a:r>
              <a:rPr lang="ru-RU" dirty="0">
                <a:solidFill>
                  <a:srgbClr val="E3FAFF"/>
                </a:solidFill>
              </a:rPr>
              <a:t>, </a:t>
            </a:r>
            <a:r>
              <a:rPr lang="ru-RU" dirty="0" err="1">
                <a:solidFill>
                  <a:srgbClr val="E3FAFF"/>
                </a:solidFill>
              </a:rPr>
              <a:t>анатаз</a:t>
            </a:r>
            <a:r>
              <a:rPr lang="ru-RU" dirty="0">
                <a:solidFill>
                  <a:srgbClr val="E3FAFF"/>
                </a:solidFill>
              </a:rPr>
              <a:t>, пирит, кальцит, самородное золото и др.</a:t>
            </a:r>
          </a:p>
        </p:txBody>
      </p:sp>
    </p:spTree>
    <p:extLst>
      <p:ext uri="{BB962C8B-B14F-4D97-AF65-F5344CB8AC3E}">
        <p14:creationId xmlns:p14="http://schemas.microsoft.com/office/powerpoint/2010/main" val="105594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4" y="320562"/>
            <a:ext cx="7450181" cy="5573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470" y="5997011"/>
            <a:ext cx="736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E3FAFF"/>
                </a:solidFill>
              </a:rPr>
              <a:t>Астафьевское</a:t>
            </a:r>
            <a:r>
              <a:rPr lang="ru-RU" sz="3200" dirty="0" smtClean="0">
                <a:solidFill>
                  <a:srgbClr val="E3FAFF"/>
                </a:solidFill>
              </a:rPr>
              <a:t> месторождение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809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50183"/>
            <a:ext cx="11009805" cy="1507067"/>
          </a:xfrm>
        </p:spPr>
        <p:txBody>
          <a:bodyPr/>
          <a:lstStyle/>
          <a:p>
            <a:pPr algn="just"/>
            <a:r>
              <a:rPr lang="ru-RU" dirty="0" smtClean="0"/>
              <a:t>Применение горного хрусталя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442434"/>
            <a:ext cx="7159022" cy="51644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E3FAFF"/>
                </a:solidFill>
              </a:rPr>
              <a:t>Горный хрусталь применяется в радиотехнике для получения ультразвуковых колебаний, изготовления призм, спектрографов, линз. Горный хрусталь используется для изготовления украшений и декоративно-прикладных изделий, окрашенные кристаллы горного хрусталя применяются как полудрагоценные камни.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E3FAFF"/>
                </a:solidFill>
              </a:rPr>
              <a:t>Кристаллы чистого горного хрусталя значительных размеров встречаются редко, поэтому он относительно дорог.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6" y="3036565"/>
            <a:ext cx="2777544" cy="2159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4527919"/>
            <a:ext cx="2487326" cy="2208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1312483"/>
            <a:ext cx="2768957" cy="20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6397"/>
            <a:ext cx="8534400" cy="1507067"/>
          </a:xfrm>
        </p:spPr>
        <p:txBody>
          <a:bodyPr/>
          <a:lstStyle/>
          <a:p>
            <a:r>
              <a:rPr lang="ru-RU" dirty="0" smtClean="0"/>
              <a:t>флюорит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815922"/>
            <a:ext cx="8534400" cy="4494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E3FAFF"/>
                </a:solidFill>
              </a:rPr>
              <a:t>Минерал</a:t>
            </a:r>
            <a:r>
              <a:rPr lang="ru-RU" sz="2400" dirty="0">
                <a:solidFill>
                  <a:srgbClr val="E3FAFF"/>
                </a:solidFill>
              </a:rPr>
              <a:t>, фторид кальция CaF2. Хрупок, окрашен в различные цвета: жёлтый, зелёный, синий, голубой, красновато-розовый, фиолетовый, иногда фиолетово-чёрный; бесцветные кристаллы редки. Характерна зональность окраски. Окраска вызвана дефектами кристаллической структуры, которая весьма тонко реагирует на радиоактивное облучение и нагревание. Иногда содержит примеси редкоземельных элементов, в некоторых месторождениях — урана и тория.</a:t>
            </a:r>
          </a:p>
        </p:txBody>
      </p:sp>
    </p:spTree>
    <p:extLst>
      <p:ext uri="{BB962C8B-B14F-4D97-AF65-F5344CB8AC3E}">
        <p14:creationId xmlns:p14="http://schemas.microsoft.com/office/powerpoint/2010/main" val="251455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62754"/>
              </p:ext>
            </p:extLst>
          </p:nvPr>
        </p:nvGraphicFramePr>
        <p:xfrm>
          <a:off x="684213" y="685796"/>
          <a:ext cx="7300688" cy="576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61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</a:rPr>
                        <a:t>Физические </a:t>
                      </a:r>
                      <a:r>
                        <a:rPr lang="ru-RU" sz="2000" dirty="0" smtClean="0">
                          <a:effectLst/>
                        </a:rPr>
                        <a:t>свойства флюорита</a:t>
                      </a:r>
                      <a:endParaRPr lang="ru-RU" sz="200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590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Цвет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Белый или бесцветный, фиолетовый, синий, сине-зелёный, жёлтый, коричнево-жёлтый или красный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Цвет черты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Белая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Блеск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Стеклянный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Твёрдость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Спайность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Совершенная по {111}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Излом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Ступенчатый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Плотность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3,18 г/см³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Сингония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Кубическая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14" y="1876151"/>
            <a:ext cx="3754460" cy="37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568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</TotalTime>
  <Words>879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Wingdings 3</vt:lpstr>
      <vt:lpstr>Сектор</vt:lpstr>
      <vt:lpstr>Пьезооптическое сырье</vt:lpstr>
      <vt:lpstr>горный хрусталь</vt:lpstr>
      <vt:lpstr>Презентация PowerPoint</vt:lpstr>
      <vt:lpstr>Разновидности горного хрусталя</vt:lpstr>
      <vt:lpstr>Месторождения горного хрусталя </vt:lpstr>
      <vt:lpstr>Презентация PowerPoint</vt:lpstr>
      <vt:lpstr>Применение горного хрусталя</vt:lpstr>
      <vt:lpstr>флюорит</vt:lpstr>
      <vt:lpstr>Презентация PowerPoint</vt:lpstr>
      <vt:lpstr>Разновидности флюорита </vt:lpstr>
      <vt:lpstr>Месторождения флюорита</vt:lpstr>
      <vt:lpstr>Применение флюорита</vt:lpstr>
      <vt:lpstr>Исландский шпат</vt:lpstr>
      <vt:lpstr>Месторождения исландского шпата</vt:lpstr>
      <vt:lpstr>Применение исландского шпата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Пьезооптическое сырье</dc:title>
  <dc:creator>Максим Изофатов</dc:creator>
  <cp:lastModifiedBy>Таня</cp:lastModifiedBy>
  <cp:revision>17</cp:revision>
  <dcterms:created xsi:type="dcterms:W3CDTF">2017-03-06T13:56:18Z</dcterms:created>
  <dcterms:modified xsi:type="dcterms:W3CDTF">2017-05-18T05:02:36Z</dcterms:modified>
</cp:coreProperties>
</file>