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3" r:id="rId10"/>
    <p:sldId id="266" r:id="rId11"/>
    <p:sldId id="262" r:id="rId12"/>
    <p:sldId id="268" r:id="rId13"/>
    <p:sldId id="269" r:id="rId14"/>
    <p:sldId id="270" r:id="rId15"/>
    <p:sldId id="267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1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1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973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605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8237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67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675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30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59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45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3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5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1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8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3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ECF3-DBED-462B-88DC-946F5B680861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08E8E6-0069-4A33-AAF7-47ED4C5E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1820" y="395785"/>
            <a:ext cx="1079537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Учреждение образования</a:t>
            </a:r>
          </a:p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«Гомельский государственный университет</a:t>
            </a:r>
          </a:p>
          <a:p>
            <a:pPr algn="ctr"/>
            <a:r>
              <a:rPr lang="ru-RU" sz="2000" dirty="0">
                <a:latin typeface="Arial Black" panose="020B0A04020102020204" pitchFamily="34" charset="0"/>
              </a:rPr>
              <a:t>и</a:t>
            </a:r>
            <a:r>
              <a:rPr lang="ru-RU" sz="2000" dirty="0" smtClean="0">
                <a:latin typeface="Arial Black" panose="020B0A04020102020204" pitchFamily="34" charset="0"/>
              </a:rPr>
              <a:t>мени Франциска Скорины»</a:t>
            </a:r>
          </a:p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Геолого-географический факультет</a:t>
            </a:r>
          </a:p>
          <a:p>
            <a:pPr algn="ctr"/>
            <a:r>
              <a:rPr lang="ru-RU" sz="2000" dirty="0" smtClean="0">
                <a:latin typeface="Arial Black" panose="020B0A04020102020204" pitchFamily="34" charset="0"/>
              </a:rPr>
              <a:t>Кафедра геологии и географии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25386" y="5063319"/>
            <a:ext cx="338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Выполнил: 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старший преподаватель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Мележ Т.А.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3887" y="6387152"/>
            <a:ext cx="328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Гомель, 2017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1503" y="3234520"/>
            <a:ext cx="9376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КЛАССИФИКАЦИЯ ПОЧВ БЕЛАРУСИ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0252" y="235894"/>
            <a:ext cx="10266947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Дерново-подзолистые заболоченные почвы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подзолювисоли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в системе ФАО, </a:t>
            </a:r>
            <a:r>
              <a:rPr lang="ru-RU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альбелювисоли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в системе WRB) имеют широкое распространение на территории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Беларуси. </a:t>
            </a:r>
          </a:p>
          <a:p>
            <a:pPr indent="449263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формировании почв участвуют дерновый, подзолистый и болотный почвообразовательные процессы в условиях продолжительного периодического переувлажнения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449263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степени выраженности болотного процесса почвы делятся на виды: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слабоглееватые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(с признаками временного заболачивания),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глееватые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(с пятнами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оглеения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признаки заболачивания прослеживаются в нескольких генетических горизонтах),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глеевые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(с сильно выраженным сплошным глеевым горизонтом).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характеру водного режима дерново-подзолистые заболоченные почвы делятся на две группы: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почвы, заболачиваемые поверхностными водами;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почвы нижних частей склонов, заболачиваемые и поверхностно натекающими, и грунтовыми водами.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0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1916" y="931585"/>
            <a:ext cx="1020277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6100" algn="just"/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Болотно-подзолистые почвы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развиваются в понижениях рельефа или приурочены к плоским равнинам, где накапливаются поверхностные воды. На рыхлых почвообразующих породах Полесья они образуются в местах близкого залегания грунтовых вод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546100" algn="just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Почвообразование происходит под воздействием болотного и подзолистого процессов. Генетический профиль имеет вид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– Т – (А</a:t>
            </a:r>
            <a:r>
              <a:rPr lang="ru-RU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g) – А</a:t>
            </a:r>
            <a:r>
              <a:rPr lang="ru-RU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g –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Вg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– G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546100" algn="just"/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Подзолистые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заболоченные почвы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встречаются довольно редко, формируются на рыхлых бедных породах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слабодренируемых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водоразделов и понижений под хвойно-мшистыми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лесами. </a:t>
            </a:r>
          </a:p>
          <a:p>
            <a:pPr indent="546100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дерново-подзолистых заболоченных почв отличаются почти полным отсутствием дернового процесса почвообразования.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6100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Генетический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профиль имеет вид 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–А</a:t>
            </a:r>
            <a:r>
              <a:rPr lang="ru-RU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g – 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Вg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– G(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Сg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7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1916" y="144757"/>
            <a:ext cx="10395284" cy="2924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Дерновые заболоченные почвы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глейсоли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системе ФАО) образуются под воздействием двух процессов почвообразования: дернового 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болотного.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Формирование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этих почв происходит преимущественно под луговой, а также под лесной растительностью особого состава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степени выраженности болотного процесса почвы делятся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слабоглееватые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глееватые, глеевые.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Генетический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профиль дерново-глеевых и глееватых почв имеет вид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– А</a:t>
            </a:r>
            <a:r>
              <a:rPr lang="ru-RU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Вg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– G(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Сg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1238" y="3518455"/>
            <a:ext cx="1103596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/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Дерново-карбонатные 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заболоченные 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почвы</a:t>
            </a:r>
          </a:p>
          <a:p>
            <a:pPr indent="449263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Профиль почв имеет строение 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3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таких почв характерны: высокая насыщенность основаниями по всему профилю, реакция среды от нейтральной до щелочной, значительное количество гумуса (до 15 %)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фульватно-гуматного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гуматного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состава</a:t>
            </a:r>
            <a:endParaRPr lang="ru-RU" sz="2000" b="1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3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337" y="326268"/>
            <a:ext cx="102188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Торфяно-болотные почвы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занимают примерно пятую часть территории Беларуси, приурочены к пониженным элементам рельефа. Торфяно-болотные почвы – это почвы гидроморфного ряда. </a:t>
            </a: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Основным почвообразовательным процессом в формировании торфяно-болотных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почв является болотный. В результате его происходит накопление органического вещества (торфа)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оглеение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подстилающей минеральной части почвы. Важное значение имеет характер водного питания почв, в зависимости от которого почвы делятся на верховые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олиготрофные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), низинные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эвтрофные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и переходные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мезотрофные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30442" y="3188590"/>
            <a:ext cx="10796337" cy="3286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Торфяно-болотные почвы низинного типа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гистосоли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терриковые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в Беларуси распространены достаточно широко и занимают, по разным данным от 11 до 18 % территории. Примерно половина из них осушена. Самые значительные площади торфяно-болотные низинные почвы занимают в районах Полесья и центральной части Беларуси, меньше их в районах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Поозерья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Торфяно-болотные почвы низинного типа делятся на четыре подтипа: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торфяно-глеевые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(торфянисто-глеевые и торфяно-глеевые с мощностью торфа до 30 см и 30-50 см соответственно),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торфяные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(мало-, среднемощные и мощные с мощностью торфа 50-100 см, 100-200 см и более 200 см, соответственно),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торфяно-глеевые освоенные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торфяные освоенные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0252" y="404469"/>
            <a:ext cx="10459451" cy="2387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Торфяно-болотные почвы верхового типа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гистосоли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ферриковые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занимают 2,1% территории Беларуси. Распространены преимущественно в северной части страны, где приурочены к замкнутым котловинам водоразделов, пологим склонам террас с близким от поверхности уровнем грунтовых вод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Торфяные почвы верхового типа обладают чрезвычайно кислой реакцией среды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рН</a:t>
            </a:r>
            <a:r>
              <a:rPr lang="ru-RU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KCl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3,2-4,2, а иногда и 2,5), обеднены кальцием и питательными элементами (содержание азота всего 1-2 %), имеют очень слабую насыщенность основаниями (10-20 %).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38988" y="2791661"/>
            <a:ext cx="10940715" cy="416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Аллювиальные дерновые и дерново-карбонатные заболоченные и аллювиальные болотные почвы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формируются в условиях речных пойм под воздействием дернового и болотного процессов почвообразования и их сочетаний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Пойменные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почвы Беларуси согласно номенклатурному списку объединены в два типа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аллювиальные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дерновые и дерновые заболоченные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аллювиальные болотные.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Аллювиальные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(пойменные) дерновые и дерновые заболоченные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почвы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системе ФАО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флювисоли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занимают свыше 60 % от общей площади всех пойменных почв в республике (около 3,7 % площади сельскохозяйственных земель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 Приурочены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преимущественно к прирусловой и центральной частям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пойм. Среди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аллювиальных почв на уровне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подтипа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выделяются следующие почвы: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аллювиальные неразвитые, аллювиальные дерновые оподзоленные, аллювиальные дерновые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слабоглееватые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, аллювиальные дерновые глееватые и аллювиальные дерновые глеевые.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отдельный подтип выделены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аллювиальные дерновые глееватые и глеевые осушенные почвы.</a:t>
            </a:r>
          </a:p>
          <a:p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874" y="612184"/>
            <a:ext cx="10331116" cy="5845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Типичный генетический профиль 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аллювиальной дерновой глееватой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почвы имеет вид </a:t>
            </a:r>
            <a:r>
              <a:rPr lang="ru-RU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2400" b="1" baseline="-250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– Al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– Al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Вg – Al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 – Al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Аллювиальные болотные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почвы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(в системе ФАО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флювисоли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гистиковые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составляют примерно 40 % всех пойменных почв Беларуси и отличаются от других торфяно-болотных почв значительным приносом илистых частиц талыми водами, поэтому их иногда называют иловато-болотными. Они формируются на наиболее пониженных участках притеррасной и, реже, центральной поймы (на месте заросших стариц).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Среди аллювиальных болотных на уровне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подтипа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выделяются следующие почвы: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иловато-перегнойно-глеевые, иловато-торфяно-глеевые, иловато-торфяные, а также иловато-перегнойно-глеевые осушенные, иловато-торфяно-глеевые осушенные и иловато-торфяные осушенные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6506" y="272261"/>
            <a:ext cx="1009048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Антропогенно-преобразованные почвы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8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антросоли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формируются при воздействии человека на почву.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indent="449263" algn="just"/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антропогенно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-преобразованным почвам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относят окультуренные и нарушенные почвы. Согласно номенклатурному списку на уровне подтипа к ним относятся следующие почвы: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рекультивированные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деградированные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(дренированные: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дегроторфяные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дегродерновые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деградированные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эродированные;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(при добыче полезных ископаемых и в результате других земляных работ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засоленные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(в том числе загрязненные),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вторично-заболоченные.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19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i.yaklass.by/res/9f7069f3-bf24-49a7-8485-557b1435da87/%D0%9F%D0%BE%D1%87%D0%B2%D1%8B%2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49" y="0"/>
            <a:ext cx="6267450" cy="678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2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ok-t.ru/cozyhomesteadru/baza1/961339018983.files/image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336" y="0"/>
            <a:ext cx="9128125" cy="675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2968" y="208547"/>
            <a:ext cx="8566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Почвенный покров Гомельской области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2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26737"/>
              </p:ext>
            </p:extLst>
          </p:nvPr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757558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812111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72415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2931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154052"/>
                  </a:ext>
                </a:extLst>
              </a:tr>
            </a:tbl>
          </a:graphicData>
        </a:graphic>
      </p:graphicFrame>
      <p:pic>
        <p:nvPicPr>
          <p:cNvPr id="13" name="Picture 6" descr="http://www.studfiles.ru/html/2706/313/html_fzWXvHse9Q.JUGh/img-eDgK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81" y="564983"/>
            <a:ext cx="222885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www.studfiles.ru/html/2706/313/html_fzWXvHse9Q.JUGh/img-4bEX9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4" y="564983"/>
            <a:ext cx="251460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www.studfiles.ru/html/2706/313/html_fzWXvHse9Q.JUGh/img-Wb44u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902" y="564983"/>
            <a:ext cx="2600325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://www.studfiles.ru/html/2706/313/html_fzWXvHse9Q.JUGh/img-sAa56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203" y="564983"/>
            <a:ext cx="2486025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0776" y="41763"/>
            <a:ext cx="972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ПОЧВЕННЫЕ ПРОФИЛИ</a:t>
            </a:r>
            <a:endParaRPr lang="ru-RU" sz="2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362601"/>
              </p:ext>
            </p:extLst>
          </p:nvPr>
        </p:nvGraphicFramePr>
        <p:xfrm>
          <a:off x="248652" y="6260933"/>
          <a:ext cx="1169469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931">
                  <a:extLst>
                    <a:ext uri="{9D8B030D-6E8A-4147-A177-3AD203B41FA5}">
                      <a16:colId xmlns:a16="http://schemas.microsoft.com/office/drawing/2014/main" val="2353169579"/>
                    </a:ext>
                  </a:extLst>
                </a:gridCol>
                <a:gridCol w="2793031">
                  <a:extLst>
                    <a:ext uri="{9D8B030D-6E8A-4147-A177-3AD203B41FA5}">
                      <a16:colId xmlns:a16="http://schemas.microsoft.com/office/drawing/2014/main" val="3046615269"/>
                    </a:ext>
                  </a:extLst>
                </a:gridCol>
                <a:gridCol w="2915751">
                  <a:extLst>
                    <a:ext uri="{9D8B030D-6E8A-4147-A177-3AD203B41FA5}">
                      <a16:colId xmlns:a16="http://schemas.microsoft.com/office/drawing/2014/main" val="3326474181"/>
                    </a:ext>
                  </a:extLst>
                </a:gridCol>
                <a:gridCol w="2994983">
                  <a:extLst>
                    <a:ext uri="{9D8B030D-6E8A-4147-A177-3AD203B41FA5}">
                      <a16:colId xmlns:a16="http://schemas.microsoft.com/office/drawing/2014/main" val="1576914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Дерново-карбонатная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Дерново-подзолистая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Дерново-подзолистая глееватая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Торфяно-болотная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96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3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8582" y="346753"/>
            <a:ext cx="10723418" cy="608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Номенклатурный список почв Беларуси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включает </a:t>
            </a: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основных типов почв.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Генетический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выделяется по ведущему процессу почвообразования, который находит отражение в строении почвенного профиля. На более низком таксономическом уровне последовательно определяют подтип, род, вид, разновидность и разряд почв.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Деление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почв на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подтипы</a:t>
            </a:r>
            <a:r>
              <a:rPr lang="ru-RU" sz="2400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обусловлено проявлением дополнительных почвообразовательных процессов, которые накладываются на ведущий. </a:t>
            </a:r>
            <a:endParaRPr lang="ru-RU" sz="24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уровне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рода</a:t>
            </a:r>
            <a:r>
              <a:rPr lang="ru-RU" sz="2400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почвы группируются по генезису и характеру строения почвообразующих пород, на уровне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</a:t>
            </a:r>
            <a:r>
              <a:rPr lang="ru-RU" sz="2400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 степени проявления процессов почвообразования, </a:t>
            </a:r>
            <a:r>
              <a:rPr 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разновидности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по гранулометрическому составу почвообразующих и подстилающих пород.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55846" y="192796"/>
            <a:ext cx="103450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</a:t>
            </a:r>
            <a:r>
              <a:rPr lang="ru-RU" dirty="0" smtClean="0"/>
              <a:t>оменклатура основных типов почв Беларуси, а также соответствующих им «почвенных единиц» легенды Почвенной карты мира (классификация почв ФАО – продовольственная и с/х организация ООН) приведена в таблице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190"/>
              </p:ext>
            </p:extLst>
          </p:nvPr>
        </p:nvGraphicFramePr>
        <p:xfrm>
          <a:off x="1091821" y="1285506"/>
          <a:ext cx="10713493" cy="506564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85556">
                  <a:extLst>
                    <a:ext uri="{9D8B030D-6E8A-4147-A177-3AD203B41FA5}">
                      <a16:colId xmlns:a16="http://schemas.microsoft.com/office/drawing/2014/main" val="2826195369"/>
                    </a:ext>
                  </a:extLst>
                </a:gridCol>
                <a:gridCol w="4457665">
                  <a:extLst>
                    <a:ext uri="{9D8B030D-6E8A-4147-A177-3AD203B41FA5}">
                      <a16:colId xmlns:a16="http://schemas.microsoft.com/office/drawing/2014/main" val="126171346"/>
                    </a:ext>
                  </a:extLst>
                </a:gridCol>
                <a:gridCol w="5570272">
                  <a:extLst>
                    <a:ext uri="{9D8B030D-6E8A-4147-A177-3AD203B41FA5}">
                      <a16:colId xmlns:a16="http://schemas.microsoft.com/office/drawing/2014/main" val="5220796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Тип почв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Подтип почв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225328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Дерново-карбонатные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ru-RU" sz="1800" b="1" dirty="0" err="1">
                          <a:effectLst/>
                        </a:rPr>
                        <a:t>регосоли</a:t>
                      </a:r>
                      <a:r>
                        <a:rPr lang="ru-RU" sz="1800" b="1" dirty="0">
                          <a:effectLst/>
                        </a:rPr>
                        <a:t>, </a:t>
                      </a:r>
                      <a:r>
                        <a:rPr lang="ru-RU" sz="1800" b="1" dirty="0" err="1">
                          <a:effectLst/>
                        </a:rPr>
                        <a:t>рендзины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Типичные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Выщелоченные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Оподзоленные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794258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Бурые лесные </a:t>
                      </a: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ru-RU" sz="1800" b="1" dirty="0" err="1">
                          <a:effectLst/>
                        </a:rPr>
                        <a:t>камбисоли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Остаточно карбонатные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492980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Подзолистые </a:t>
                      </a: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ru-RU" sz="1800" b="1" dirty="0" err="1">
                          <a:effectLst/>
                        </a:rPr>
                        <a:t>подзосоли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Собственно подзолистые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061122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Дерново-подзолистые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ru-RU" sz="1800" b="1" dirty="0" err="1">
                          <a:effectLst/>
                        </a:rPr>
                        <a:t>лювисоли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Дерново-палево-подзолистые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Дерново-подзолистые (белесые)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Дерново-подзолистые эродированные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Дерново-подзолистые окультуренные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257332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Подзолистые заболоченные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Подзолистые заболоченные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919744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Дерново-подзолистые заболоченные (</a:t>
                      </a:r>
                      <a:r>
                        <a:rPr lang="ru-RU" sz="1800" b="1" dirty="0" err="1">
                          <a:effectLst/>
                        </a:rPr>
                        <a:t>подзолювисоли</a:t>
                      </a:r>
                      <a:r>
                        <a:rPr lang="ru-RU" sz="1800" b="1" dirty="0">
                          <a:effectLst/>
                        </a:rPr>
                        <a:t>, </a:t>
                      </a:r>
                      <a:r>
                        <a:rPr lang="ru-RU" sz="1800" b="1" dirty="0" err="1">
                          <a:effectLst/>
                        </a:rPr>
                        <a:t>альбелювисоли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Поверхностно-оглеенные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Грунтово-оглеенные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Поверхностно-оглеенные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Грунтово-оглееные осушенные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090920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Болотно-подзолистые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Торфянисто-подзолисто-глеевые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Торфянисто-подзолисто-глеевые осушенные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95233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29107"/>
              </p:ext>
            </p:extLst>
          </p:nvPr>
        </p:nvGraphicFramePr>
        <p:xfrm>
          <a:off x="1062252" y="1280047"/>
          <a:ext cx="10805899" cy="440245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91469">
                  <a:extLst>
                    <a:ext uri="{9D8B030D-6E8A-4147-A177-3AD203B41FA5}">
                      <a16:colId xmlns:a16="http://schemas.microsoft.com/office/drawing/2014/main" val="3056067318"/>
                    </a:ext>
                  </a:extLst>
                </a:gridCol>
                <a:gridCol w="4496113">
                  <a:extLst>
                    <a:ext uri="{9D8B030D-6E8A-4147-A177-3AD203B41FA5}">
                      <a16:colId xmlns:a16="http://schemas.microsoft.com/office/drawing/2014/main" val="2432340906"/>
                    </a:ext>
                  </a:extLst>
                </a:gridCol>
                <a:gridCol w="5618317">
                  <a:extLst>
                    <a:ext uri="{9D8B030D-6E8A-4147-A177-3AD203B41FA5}">
                      <a16:colId xmlns:a16="http://schemas.microsoft.com/office/drawing/2014/main" val="2342033725"/>
                    </a:ext>
                  </a:extLst>
                </a:gridCol>
              </a:tblGrid>
              <a:tr h="85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Дерновые заболоченные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глейсоли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Дерново-поверхностно-глееватые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Дерново-поверхностно-глеевые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Дерново-грунтово-глееватые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Дерново-грунтово-глеевые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Дерново-поверхностно-глеев(ат)ые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Дерново-грунтово-глеев(ат)ые осушенные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7" marR="49437" marT="0" marB="0"/>
                </a:tc>
                <a:extLst>
                  <a:ext uri="{0D108BD9-81ED-4DB2-BD59-A6C34878D82A}">
                    <a16:rowId xmlns:a16="http://schemas.microsoft.com/office/drawing/2014/main" val="387128141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Торфяно-болотные низинные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гистосоли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терриковые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Торфяно-глеевые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Торфяные осушенные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7" marR="49437" marT="0" marB="0"/>
                </a:tc>
                <a:extLst>
                  <a:ext uri="{0D108BD9-81ED-4DB2-BD59-A6C34878D82A}">
                    <a16:rowId xmlns:a16="http://schemas.microsoft.com/office/drawing/2014/main" val="2187334395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Торфяно-болотные верховые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гистосоли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ферриковые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" marR="6448" marT="6448" marB="644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Торфяно-глеевые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Торфяные осушенные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7" marR="49437" marT="0" marB="0"/>
                </a:tc>
                <a:extLst>
                  <a:ext uri="{0D108BD9-81ED-4DB2-BD59-A6C34878D82A}">
                    <a16:rowId xmlns:a16="http://schemas.microsoft.com/office/drawing/2014/main" val="111760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6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28128"/>
              </p:ext>
            </p:extLst>
          </p:nvPr>
        </p:nvGraphicFramePr>
        <p:xfrm>
          <a:off x="1056775" y="1306637"/>
          <a:ext cx="10782298" cy="494411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89959">
                  <a:extLst>
                    <a:ext uri="{9D8B030D-6E8A-4147-A177-3AD203B41FA5}">
                      <a16:colId xmlns:a16="http://schemas.microsoft.com/office/drawing/2014/main" val="1869447501"/>
                    </a:ext>
                  </a:extLst>
                </a:gridCol>
                <a:gridCol w="4486293">
                  <a:extLst>
                    <a:ext uri="{9D8B030D-6E8A-4147-A177-3AD203B41FA5}">
                      <a16:colId xmlns:a16="http://schemas.microsoft.com/office/drawing/2014/main" val="632261520"/>
                    </a:ext>
                  </a:extLst>
                </a:gridCol>
                <a:gridCol w="5606046">
                  <a:extLst>
                    <a:ext uri="{9D8B030D-6E8A-4147-A177-3AD203B41FA5}">
                      <a16:colId xmlns:a16="http://schemas.microsoft.com/office/drawing/2014/main" val="3279602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Аллювиальные дерновые и дерновые заболоченные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флювисоли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Неразвитые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Оподзоленные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Слабоглееватые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Глееватые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Глееватые и глеевые осушенные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179987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Аллювиальные болотные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флювисоли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гистиковые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Иловато-перегнойно-глеевые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Иловато-торфяно-глеевые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Иловато-торфяные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Иловато-перегнойно-глеевые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Иловато-торфяно-глеевые осушенные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Иловато-торфяные осушенные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2532814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Антропогенно-преобразованные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почвы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</a:rPr>
                        <a:t>антросоли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и др.)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Рекультивированные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Антропогенно-деградированные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Антропогенно-нарушенные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Антропогенно-засоленные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Вторично-заболоченные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06272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4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6294" y="408270"/>
            <a:ext cx="10299031" cy="2617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Дерново-карбонатные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почвы (</a:t>
            </a:r>
            <a:r>
              <a:rPr lang="ru-RU" sz="20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регосоли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рендзины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системе ФАО) формируются на карбонатных породах в результате дернового процесса почвообразования. Распространены в Беларуси повсеместно небольшими участками среди дерново-подзолистых почв.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Развиваются в автоморфных условиях при промывном типе водного режима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Исходя из особенностей почвообразования дерново-карбонатные почвы на уровне подтипа делят на типичные, выщелоченные и оподзоленные.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0653" y="3026166"/>
            <a:ext cx="1092467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Бурые лесные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почвы (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камбисоли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системе ФАО) в Беларуси встречаются небольшими массивами и занимают повышенные, хорошо дренированные участки на рыхлых моренных или водно-ледниковых песчаных, песчано-гравийных породах. Формируются бурые почвы преимущественно под широколиственными и смешанными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лесами.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Почвы развиваются лишь на рыхлых породах, чаще на песках и супесях, с высокой водоудерживающей способностью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морфологического строения почв характерны постепенные переходы между горизонтами и монотонная бурая окраска.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имеет обычно вид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Ао-A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-B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-(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)-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15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9622" y="1003229"/>
            <a:ext cx="1034715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Подзолистые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почвы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подзосоли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образуются под хвойной растительностью с моховым покровом в условиях промывного водного режима. В условиях Беларуси встречаются редко, приурочены к хорошо дренируемым участкам водоразделов, склонов надпойменных террас и зандровых равнин, сложенных кварцевыми песками. Формируются под ельниками, реже сосняками черничными и мшистыми, чаще в северной и восточной частях страны. </a:t>
            </a: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подзолистых почв имеет вид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-А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-А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-В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-В</a:t>
            </a:r>
            <a:r>
              <a:rPr lang="ru-RU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-С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Подзолистые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почвы отличаются низким содержанием гумуса с преобладанием в его составе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фульвокислот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кислой реакцией среды и невысокой насыщенностью основаниями верхних горизонтов.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большинстве западноевропейских классификаций почв подзолистыми называют лишь почвы с наличием диагностического горизонта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сподик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обозначаемого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то есть иллювиально-гумусового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альфегумусового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), залегающего под светлым элювиальным горизонтом (подзолистым).</a:t>
            </a:r>
          </a:p>
          <a:p>
            <a:pPr indent="449263"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0253" y="289900"/>
            <a:ext cx="10363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 algn="just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смешанных лесах с травянистым и мохово-травянистым наземным покровом подзолистый и дерновый процессы почвообразования протекают одновременно, что приводит к формированию 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дерново-подзолистых почв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лювисоли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системе ФАО).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1262" y="1526463"/>
            <a:ext cx="11710738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Характерной 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морфологической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особенностью дерново-подзолистых почв является их четкая дифференциация на генетические горизонты: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А</a:t>
            </a:r>
            <a:r>
              <a:rPr lang="ru-RU" sz="2000" b="1" i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ru-RU" sz="2000" baseline="-25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лесная подстилка. Состоит из растительных остатков различной степени разложения, ее мощность – от нескольких миллиметров до нескольких сантиметров.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А</a:t>
            </a:r>
            <a:r>
              <a:rPr lang="ru-RU" sz="2000" b="1" i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- гумусовый горизонт. Окрашен органикой в темно-серый или серый цвет, с глубиной по мере уменьшения гумуса окраска светлеет.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А</a:t>
            </a:r>
            <a:r>
              <a:rPr lang="ru-RU" sz="2000" b="1" i="1" baseline="-25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– подзолистый горизонт. Сильно выщелочен, содержит повышенное количество кремнезема, который придает горизонту белесую окраску. Часто горизонт бывает окрашен в п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левый цвет за счет образования вторичных глинистых минералов.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Его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мощность в зависимости от степени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оподзоленности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изменяется от нескольких до десятков сантиметров.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В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иллювиальный горизонт. Представляет собой почвенный слой, в котором закрепляются вещества, выносимые из верхних горизонтов. Вследствие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обогащенности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железом и органическим веществом имеет красно-бурую окраску или темно-желтую, значительную плотность и твердость, на легких породах характеризуется наличием ржавых пятен и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орштейнов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– почвообразующая порода.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0251" y="128337"/>
            <a:ext cx="10411328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Внутритиповые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различия морфологических, химических и физических свойств дерново-подзолистых почв Беларуси в значительной мере обусловлены характером их почвообразующих пород.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8358" y="1497391"/>
            <a:ext cx="110209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Дерново-подзолистые почвы на глинах и тяжелых суглинках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распространены преимущественно в Белорусском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Поозерье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3600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западной и центральной частях Беларуси под еловыми и смешанными лесами широко распространены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дерново-палево-подзолистые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почвы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60000" algn="just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почвы, развиваются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на лессах и лессовидных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суглинках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Приурочены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высоким эродированным водоразделам, занимают около 10 % территории Беларуси. Широко распространены на Минской,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Ошмянской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Новогрудской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возвышенностях,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Копыльской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гряде,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Оршано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-Могилевской равнине.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почвы, развитые на моренных суглинках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приурочены к наиболее высоким грядам с типичным холмисто-моренным рельефом и широким моренным равнинам с волнистым рельефом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3600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Наиболее распространены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почвы, развитые на водно-ледниковых супесях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подстилаемых мореной или песком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Приурочены такие почвы к волнистым и слабоволнистым пониженным равнинам, встречаются повсеместно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60000" algn="just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почвы на древнеаллювиальных песках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относятся к самым бедным почвам страны и занимают на сельскохозяйственных землях около 0,2 млн. га.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Неразвитые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дерново-подзолистые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рыхлопесчаные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почвы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на бугристых дюнных песках занимают 1,0-1,5 % территории Беларуси. </a:t>
            </a:r>
          </a:p>
        </p:txBody>
      </p:sp>
    </p:spTree>
    <p:extLst>
      <p:ext uri="{BB962C8B-B14F-4D97-AF65-F5344CB8AC3E}">
        <p14:creationId xmlns:p14="http://schemas.microsoft.com/office/powerpoint/2010/main" val="33411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1316</Words>
  <Application>Microsoft Office PowerPoint</Application>
  <PresentationFormat>Широкоэкранный</PresentationFormat>
  <Paragraphs>162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Bookman Old Style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1</cp:revision>
  <dcterms:modified xsi:type="dcterms:W3CDTF">2017-05-14T09:25:12Z</dcterms:modified>
</cp:coreProperties>
</file>