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73" r:id="rId11"/>
    <p:sldId id="265" r:id="rId12"/>
    <p:sldId id="272" r:id="rId13"/>
    <p:sldId id="282" r:id="rId14"/>
    <p:sldId id="274" r:id="rId15"/>
    <p:sldId id="277" r:id="rId16"/>
    <p:sldId id="267" r:id="rId17"/>
    <p:sldId id="269" r:id="rId18"/>
    <p:sldId id="268" r:id="rId19"/>
    <p:sldId id="276" r:id="rId20"/>
    <p:sldId id="283" r:id="rId21"/>
    <p:sldId id="284" r:id="rId22"/>
    <p:sldId id="270" r:id="rId23"/>
    <p:sldId id="275" r:id="rId24"/>
    <p:sldId id="278" r:id="rId25"/>
    <p:sldId id="279" r:id="rId26"/>
    <p:sldId id="280" r:id="rId27"/>
    <p:sldId id="27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7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960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151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616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9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99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51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796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15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84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110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49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8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2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73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61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0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ABC153E-3447-45B9-883A-EFF4F0243845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B0D91-90B1-493E-B1A8-7B38227391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41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3384" y="72112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Владимир Маяковский 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Стихотворение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«Прозаседавшиеся»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29673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Презентация по русской литературе для слушателей подготовительного отделения, подготовительных курсов и абитуриентов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76471" y="4659547"/>
            <a:ext cx="73265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Составитель: </a:t>
            </a:r>
          </a:p>
          <a:p>
            <a:r>
              <a:rPr lang="ru-RU" sz="2000" dirty="0"/>
              <a:t>старший преподаватель кафедры </a:t>
            </a:r>
            <a:r>
              <a:rPr lang="ru-RU" sz="2000" dirty="0" err="1"/>
              <a:t>довузовской</a:t>
            </a:r>
            <a:r>
              <a:rPr lang="ru-RU" sz="2000" dirty="0"/>
              <a:t> подготовки и профориентации </a:t>
            </a:r>
            <a:r>
              <a:rPr lang="ru-RU" sz="2000" b="1" i="1" dirty="0"/>
              <a:t>Королёва Е.А.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74707" y="5944805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2023 год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952" y="1422313"/>
            <a:ext cx="23907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8404" y="897308"/>
            <a:ext cx="45805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 просителя, обозначенного как «Я», уже словно двоится в глазах. Во втором четверостишии вступления зарифмованы «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дела бумажные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и 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«полсотни – / самые важные!» –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уже в самой рифме заключена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ирония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455" y="897308"/>
            <a:ext cx="4101847" cy="53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8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0396" y="464897"/>
            <a:ext cx="90329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Проситель, обивающий пороги этого учреждения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«со времени </a:t>
            </a:r>
            <a:r>
              <a:rPr lang="ru-RU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óна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т. е. с таких давних времен, когда выражались подобным образом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«аудиенции»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(слово из области придворного церемониала) у одного из его работников, некого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«Ивана </a:t>
            </a:r>
            <a:r>
              <a:rPr lang="ru-RU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Ваныча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никак не может его застать на месте, так как неуловимый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«Иван </a:t>
            </a:r>
            <a:r>
              <a:rPr lang="ru-RU" sz="24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Ваныч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постоянно на каких-то заседаниях.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807" y="3777241"/>
            <a:ext cx="4886014" cy="29759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3724" y="367655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Заявишься:</a:t>
            </a:r>
          </a:p>
          <a:p>
            <a:r>
              <a:rPr lang="ru-RU" sz="2400" dirty="0"/>
              <a:t>«Не могут ли аудиенцию дать?</a:t>
            </a:r>
          </a:p>
          <a:p>
            <a:r>
              <a:rPr lang="ru-RU" sz="2400" dirty="0"/>
              <a:t>Хожу со времени она».-</a:t>
            </a:r>
          </a:p>
          <a:p>
            <a:r>
              <a:rPr lang="ru-RU" sz="2400" dirty="0"/>
              <a:t>«Товарищ Иван </a:t>
            </a:r>
            <a:r>
              <a:rPr lang="ru-RU" sz="2400" dirty="0" err="1"/>
              <a:t>Ваныч</a:t>
            </a:r>
            <a:r>
              <a:rPr lang="ru-RU" sz="2400" dirty="0"/>
              <a:t> ушли заседать —</a:t>
            </a:r>
          </a:p>
          <a:p>
            <a:r>
              <a:rPr lang="ru-RU" sz="2400" dirty="0"/>
              <a:t>объединение Тео и </a:t>
            </a:r>
            <a:r>
              <a:rPr lang="ru-RU" sz="2400" dirty="0" err="1"/>
              <a:t>Гукона</a:t>
            </a:r>
            <a:r>
              <a:rPr lang="ru-RU" sz="24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39917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114" y="275122"/>
            <a:ext cx="9562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Следующая строфа начинается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гиперболой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«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Исколесишь сто лестниц. Свет не мил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(именно такие ощущения вызывает у Маяковского необходимость искать очередного чиновника, который оказывается настолько неуловимым, что застать на месте в рабочее время его попросту не представляется возможным). 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290" y="2315910"/>
            <a:ext cx="7096125" cy="420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4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8583" y="591604"/>
            <a:ext cx="88363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/>
            <a:r>
              <a:rPr lang="ru-RU" sz="2800" dirty="0"/>
              <a:t>И заканчивается противоположной стилистической фигурой – литотой: «Заседают:/ покупка склянки чернил // </a:t>
            </a:r>
            <a:r>
              <a:rPr lang="ru-RU" sz="2800" dirty="0" err="1"/>
              <a:t>Губкооперативом</a:t>
            </a:r>
            <a:r>
              <a:rPr lang="ru-RU" sz="2800" dirty="0"/>
              <a:t>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220" y="2073735"/>
            <a:ext cx="6186265" cy="42672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11" y="2963700"/>
            <a:ext cx="4144710" cy="33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2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657" y="484968"/>
            <a:ext cx="507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Третья строфа о похождениях героя констатирует отсутствие на месте секретарей-комсомольцев, которые тоже заседают.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5610" y="484968"/>
            <a:ext cx="6091690" cy="62405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2031" y="3508967"/>
            <a:ext cx="43085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Через час:</a:t>
            </a:r>
          </a:p>
          <a:p>
            <a:r>
              <a:rPr lang="ru-RU" sz="2400" dirty="0"/>
              <a:t>ни секретаря,</a:t>
            </a:r>
          </a:p>
          <a:p>
            <a:r>
              <a:rPr lang="ru-RU" sz="2400" dirty="0"/>
              <a:t>ни секретарши нет —</a:t>
            </a:r>
          </a:p>
          <a:p>
            <a:r>
              <a:rPr lang="ru-RU" sz="2400" dirty="0"/>
              <a:t>голо!</a:t>
            </a:r>
          </a:p>
          <a:p>
            <a:r>
              <a:rPr lang="ru-RU" sz="2400" dirty="0"/>
              <a:t>Все до 22-х лет</a:t>
            </a:r>
          </a:p>
          <a:p>
            <a:r>
              <a:rPr lang="ru-RU" sz="2400" dirty="0"/>
              <a:t>на заседании комсомола.</a:t>
            </a:r>
          </a:p>
        </p:txBody>
      </p:sp>
    </p:spTree>
    <p:extLst>
      <p:ext uri="{BB962C8B-B14F-4D97-AF65-F5344CB8AC3E}">
        <p14:creationId xmlns:p14="http://schemas.microsoft.com/office/powerpoint/2010/main" val="4256148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481" y="483467"/>
            <a:ext cx="666571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Выслушивая очередные отговорки секретаря и ссылки на то, что требуемая персона ушла на очередное заседание, поэт вынужден вновь бегать по коридорам учреждения в надежде всё же разыскать пропажу. И когда рабочий день уже близится к завершению, оказывается, что поинтересоваться дислокацией до сих пор не вернувшегося чиновника уже просто не у кого. «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Через час ни секретаря, ни секретарши нет – голо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!» – с сарказмом отмечает поэт, сообщая читателю, что даже люди, призванные отвечать на вопросы многочисленных посетителей, вынуждены уйти на заседание.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580" y="2478281"/>
            <a:ext cx="3290132" cy="41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4220" y="333464"/>
            <a:ext cx="91012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 четвёртой речь идёт об учреждении совершенно обезличенном, уже совершенно невообразимом и в то же время всеохватном, о «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заседании / А-</a:t>
            </a:r>
            <a:r>
              <a:rPr lang="ru-RU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-де-е-же-</a:t>
            </a:r>
            <a:r>
              <a:rPr lang="ru-RU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зе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-кома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817" y="3461046"/>
            <a:ext cx="5230024" cy="32644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0817" y="2767249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Снова взбираюсь, глядя на ночь,</a:t>
            </a:r>
          </a:p>
          <a:p>
            <a:r>
              <a:rPr lang="ru-RU" sz="2800" dirty="0"/>
              <a:t>на верхний этаж семиэтажного дома.</a:t>
            </a:r>
          </a:p>
          <a:p>
            <a:r>
              <a:rPr lang="ru-RU" sz="2800" dirty="0"/>
              <a:t>«Пришел товарищ Иван </a:t>
            </a:r>
            <a:r>
              <a:rPr lang="ru-RU" sz="2800" dirty="0" err="1"/>
              <a:t>Ваныч</a:t>
            </a:r>
            <a:r>
              <a:rPr lang="ru-RU" sz="2800" dirty="0"/>
              <a:t>?» —</a:t>
            </a:r>
          </a:p>
          <a:p>
            <a:r>
              <a:rPr lang="ru-RU" sz="2800" dirty="0"/>
              <a:t>«На заседании</a:t>
            </a:r>
          </a:p>
          <a:p>
            <a:r>
              <a:rPr lang="ru-RU" sz="2800" dirty="0"/>
              <a:t>А-</a:t>
            </a:r>
            <a:r>
              <a:rPr lang="ru-RU" sz="2800" dirty="0" err="1"/>
              <a:t>бе</a:t>
            </a:r>
            <a:r>
              <a:rPr lang="ru-RU" sz="2800" dirty="0"/>
              <a:t>-</a:t>
            </a:r>
            <a:r>
              <a:rPr lang="ru-RU" sz="2800" dirty="0" err="1"/>
              <a:t>ве</a:t>
            </a:r>
            <a:r>
              <a:rPr lang="ru-RU" sz="2800" dirty="0"/>
              <a:t>-</a:t>
            </a:r>
            <a:r>
              <a:rPr lang="ru-RU" sz="2800" dirty="0" err="1"/>
              <a:t>ге</a:t>
            </a:r>
            <a:r>
              <a:rPr lang="ru-RU" sz="2800" dirty="0"/>
              <a:t>-де-е-же-</a:t>
            </a:r>
            <a:r>
              <a:rPr lang="ru-RU" sz="2800" dirty="0" err="1"/>
              <a:t>зе</a:t>
            </a:r>
            <a:r>
              <a:rPr lang="ru-RU" sz="2800" dirty="0"/>
              <a:t>-кома».</a:t>
            </a:r>
          </a:p>
        </p:txBody>
      </p:sp>
    </p:spTree>
    <p:extLst>
      <p:ext uri="{BB962C8B-B14F-4D97-AF65-F5344CB8AC3E}">
        <p14:creationId xmlns:p14="http://schemas.microsoft.com/office/powerpoint/2010/main" val="273091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4758" y="344018"/>
            <a:ext cx="92636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>
              <a:spcAft>
                <a:spcPts val="0"/>
              </a:spcAft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поисков 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«Ивана </a:t>
            </a:r>
            <a:r>
              <a:rPr lang="ru-RU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Ваныча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показана гротескная картина, которую видит «лавиной» ворвавшийся на заседание «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взъярённый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посетитель, «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дикие проклятья на ходу изрыгая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07" y="3050849"/>
            <a:ext cx="7250356" cy="34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8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840" y="453104"/>
            <a:ext cx="97336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вот мы уже видим, как бюрократы заседают по двадцать раз в день, решая пустопорожние вопросы, 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«разрываются»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пополам, и уже 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«людей половины»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присутствуют одновременно на двух заседаниях.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47" y="2768124"/>
            <a:ext cx="6475308" cy="353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07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8384" y="718927"/>
            <a:ext cx="678988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уточняется, какие именно «</a:t>
            </a:r>
            <a:r>
              <a:rPr lang="ru-RU" sz="28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людей половины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он видит там – верхние или нижние. Очевидно, это не имеет значения. Бюрократы всё равно фактически трупы, так их и воспринимает нормальный человек: </a:t>
            </a:r>
            <a:r>
              <a:rPr lang="ru-RU" sz="28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«"Зарезали! Убили"/ Мечусь, оря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 Можно предположить, что половины нижние, поскольку объяснение даёт секретарь, а не кто-нибудь из заседающих.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368" y="3398145"/>
            <a:ext cx="4645555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6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7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202" y="443983"/>
            <a:ext cx="58453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Секретарь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 выполняет своих обязанностей, не выпроваживает скандального посетителя, а 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спокойнейшим голоском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вполне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доброжелательно объясняет ситуацию. Фраза 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Они на двух заседаниях сразу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 относится, возможно, к кому-то одному. Неологизм «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раздвояться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 здесь выглядит как признак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непрофессионализма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секретаря, который горд своей причастностью к деятельности начальства и на словах не отделяет себя от него: 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В день / заседаний на двадцать // надо поспеть нам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17" y="4783959"/>
            <a:ext cx="1657350" cy="142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236" y="1034041"/>
            <a:ext cx="3401227" cy="57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46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7488" y="802906"/>
            <a:ext cx="89987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Картина, которая предстает перед поэтом, описана автором с особым сарказмом, приправленным мистическим ужасом, так как в помещении он видит только половинки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людей.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Умышленный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гиперболический приём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использованный автором, признан подчеркнуть, что даже рабочего дня чиновникам не хватает на то, чтобы поспеть на все запланированные заседания, которых в день проводится не менее двадцати. Некоторые мероприятия и вовсе совпадают по времени. «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Страшная картина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 – сидящие половинки людей. </a:t>
            </a:r>
          </a:p>
        </p:txBody>
      </p:sp>
    </p:spTree>
    <p:extLst>
      <p:ext uri="{BB962C8B-B14F-4D97-AF65-F5344CB8AC3E}">
        <p14:creationId xmlns:p14="http://schemas.microsoft.com/office/powerpoint/2010/main" val="2014359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1114" y="266917"/>
            <a:ext cx="104173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Художественный приём, к которому прибегает в данном случае поэт, – один из самых распространённый во всей сатирической практике Маяковского и применяется на протяжении всего его творческого пути – начиная от сатирических «гимнов» и заканчивая пьесами «Клоп» и «Баня». Речь идёт 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сатирическом гротеске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построенном на предельной гиперболизации обличаемых черт, что нарушает естественные пропорции и внешнее правдоподобие, придаёт изображаемому условность, часто явно фантастический характер, деформирует образ, выводя его за грани вероятного, допустимого. 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476" y="3683237"/>
            <a:ext cx="5608445" cy="317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25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7148" y="849458"/>
            <a:ext cx="83150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Несмотря </a:t>
            </a:r>
            <a:r>
              <a:rPr lang="ru-RU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внешнее неправдоподобие,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гротесковый образ </a:t>
            </a:r>
            <a:r>
              <a:rPr lang="ru-RU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обладает огромными возможностями правдиво передать главное – нелепость обличаемого явления, выявить основное в нём, показать это основное выпукло, как бы через увеличительное стекло.</a:t>
            </a:r>
            <a:endParaRPr lang="ru-RU" sz="3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42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0218" y="489691"/>
            <a:ext cx="525566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Понимая всю беспочвенность и ненужность культивируемых общественных дебатов, автор отдаёт себе отчёт, что эта относительно новая система будет искореняться десятилетиями. В результате же страдают самые обычные люди, которые вынуждены тратить на решение банальных вопросов колоссальное количество времени.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182" y="2027489"/>
            <a:ext cx="4173196" cy="45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6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3324" y="1309162"/>
            <a:ext cx="85116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Четырежды за день взбираясь на «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верхний этаж семиэтажного дома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», несчастный проситель так и не может застать 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«Ивана </a:t>
            </a:r>
            <a:r>
              <a:rPr lang="ru-RU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Ваныча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каждый раз он слышит один и тот же ответ: 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«Заседают».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Но главное не в том, что 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«Иван </a:t>
            </a:r>
            <a:r>
              <a:rPr lang="ru-RU" sz="28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Ваныч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заседает, а в том, на каких заседаниях он приводит своё служебное время, так как именно здесь и выявляется бюрократическая сущность «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прозаседавшегося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5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4778" y="927848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последние строчки этого стихотворения Маяковский вложил всю свою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иронию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Кошмарное видение с раздвоением чиновников мучило его всю ночь, и в итоге рассвет поэт встретил с единственной мечтой: </a:t>
            </a:r>
          </a:p>
          <a:p>
            <a:pPr indent="358775" algn="just">
              <a:spcAft>
                <a:spcPts val="0"/>
              </a:spcAft>
            </a:pP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8775" algn="just">
              <a:spcAft>
                <a:spcPts val="0"/>
              </a:spcAft>
            </a:pP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Мечтой встречаю рассвет ранний: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8775" algn="just">
              <a:spcAft>
                <a:spcPts val="0"/>
              </a:spcAft>
            </a:pP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«О, хотя бы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8775" algn="just">
              <a:spcAft>
                <a:spcPts val="0"/>
              </a:spcAft>
            </a:pP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ещё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8775" algn="just">
              <a:spcAft>
                <a:spcPts val="0"/>
              </a:spcAft>
            </a:pP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одно заседание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8775" algn="just">
              <a:spcAft>
                <a:spcPts val="0"/>
              </a:spcAft>
            </a:pP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относительно искоренения всех заседаний!»</a:t>
            </a:r>
            <a:endParaRPr lang="ru-RU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358775" algn="just"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84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9499" y="1095806"/>
            <a:ext cx="4657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808" y="1280472"/>
            <a:ext cx="5316415" cy="50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99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2389" y="444272"/>
            <a:ext cx="9793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1922 г. в «Известиях» было напечатано сатирическое стихотворение В. Маяковского «Прозаседавшиеся», направленное против бюрократизма и волокиты в государственных учреждениях – вторая стержневая тема его послеоктябрьской сатиры-борьбы с бюрократизмом. Основные принципы построения сатирического образа – гипербола и гротеск, точнее фантастический гротеск.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528" y="3121928"/>
            <a:ext cx="7620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91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199" y="446038"/>
            <a:ext cx="99900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самом названии стихотворения кроется гипербола. Маяковский нашёл точный неологизм –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«прозаседавшиеся»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построенный по образцу таких слов, как </a:t>
            </a:r>
            <a:r>
              <a:rPr lang="ru-RU" sz="2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прогнившие, прокисшие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indent="538163" algn="just"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хотя панорама «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бюрократиады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впоследствии нашла отражение в большом количестве произведений поэта,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«Прозаседавшиеся»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остались одним из лучших образцов сатиры Маяковского на эту тему.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8553" y="2862841"/>
            <a:ext cx="6913948" cy="387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808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6394" y="454872"/>
            <a:ext cx="56573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3888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произведении нет строгого размера стиха, наоборот, в нём слышны интонации разговорной речи. 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3888"/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Существенной особенностью произведения Маяковского о бюрократах является то, что в нём нет конкретного образа бюрократа, зато есть обобщённая картина заседающих бюрократов. </a:t>
            </a:r>
            <a:endParaRPr lang="ru-RU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623888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764" y="598206"/>
            <a:ext cx="3904182" cy="60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2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843" y="414569"/>
            <a:ext cx="92550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Используя приём </a:t>
            </a:r>
            <a:r>
              <a:rPr lang="ru-RU" sz="28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гиперболы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поэт высмеивает «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разнообразия заседаний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 </a:t>
            </a:r>
            <a:endParaRPr lang="ru-RU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538163" algn="just">
              <a:spcAft>
                <a:spcPts val="0"/>
              </a:spcAft>
            </a:pP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Сатирический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эффект в «Прозаседавшихся» нарастает постепенно. 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195" y="2230451"/>
            <a:ext cx="7163244" cy="45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1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9122" y="466663"/>
            <a:ext cx="96652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Гротескный прием раздвоения персонажей-бюрократов художественно предварен во вступлении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22" y="1606609"/>
            <a:ext cx="6520441" cy="47343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05459" y="2968704"/>
            <a:ext cx="40108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Имеются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виду какой-то главный комитет и полит-просвет, два учреждения, но в стихах они предстают как четыре. </a:t>
            </a:r>
          </a:p>
        </p:txBody>
      </p:sp>
    </p:spTree>
    <p:extLst>
      <p:ext uri="{BB962C8B-B14F-4D97-AF65-F5344CB8AC3E}">
        <p14:creationId xmlns:p14="http://schemas.microsoft.com/office/powerpoint/2010/main" val="124852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3682" y="598383"/>
            <a:ext cx="8665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8163" algn="just">
              <a:spcAft>
                <a:spcPts val="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начале стихотворения мало что предвещает сатирическое звучание: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люди идут на работу.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133" y="1863545"/>
            <a:ext cx="9848316" cy="47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7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8942" y="372659"/>
            <a:ext cx="93832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3888" algn="just">
              <a:spcAft>
                <a:spcPts val="0"/>
              </a:spcAft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 затем Маяковский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подчёркивает явно бюрократический характер проводимых заседаний. Речь идёт о бюрократических заседаниях, то есть таких, которые в полном соответствии с сущностью бюрократизма живое дело подменяют разговорами, решениями, резолюциями, да и сама тематика этих заседаний, собраний, совещаний надуманная. </a:t>
            </a:r>
            <a:endParaRPr lang="ru-RU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256" y="2945902"/>
            <a:ext cx="7628546" cy="366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249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125</TotalTime>
  <Words>1212</Words>
  <Application>Microsoft Office PowerPoint</Application>
  <PresentationFormat>Широкоэкранный</PresentationFormat>
  <Paragraphs>59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Century Gothic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Malina</dc:creator>
  <cp:lastModifiedBy>Admin</cp:lastModifiedBy>
  <cp:revision>22</cp:revision>
  <dcterms:created xsi:type="dcterms:W3CDTF">2023-01-31T08:17:08Z</dcterms:created>
  <dcterms:modified xsi:type="dcterms:W3CDTF">2023-02-20T05:58:52Z</dcterms:modified>
</cp:coreProperties>
</file>