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73" r:id="rId13"/>
    <p:sldId id="271" r:id="rId14"/>
    <p:sldId id="267" r:id="rId15"/>
    <p:sldId id="264" r:id="rId16"/>
    <p:sldId id="266" r:id="rId17"/>
    <p:sldId id="269" r:id="rId18"/>
    <p:sldId id="268" r:id="rId19"/>
    <p:sldId id="274" r:id="rId20"/>
    <p:sldId id="275" r:id="rId21"/>
    <p:sldId id="279" r:id="rId22"/>
    <p:sldId id="276" r:id="rId23"/>
    <p:sldId id="277" r:id="rId24"/>
    <p:sldId id="280" r:id="rId25"/>
    <p:sldId id="281" r:id="rId26"/>
    <p:sldId id="283" r:id="rId27"/>
    <p:sldId id="284" r:id="rId28"/>
    <p:sldId id="285" r:id="rId29"/>
    <p:sldId id="290" r:id="rId30"/>
    <p:sldId id="286" r:id="rId31"/>
    <p:sldId id="293" r:id="rId32"/>
    <p:sldId id="303" r:id="rId33"/>
    <p:sldId id="287" r:id="rId34"/>
    <p:sldId id="288" r:id="rId35"/>
    <p:sldId id="289" r:id="rId36"/>
    <p:sldId id="294" r:id="rId37"/>
    <p:sldId id="300" r:id="rId38"/>
    <p:sldId id="298" r:id="rId39"/>
    <p:sldId id="295" r:id="rId40"/>
    <p:sldId id="296" r:id="rId41"/>
    <p:sldId id="297" r:id="rId42"/>
    <p:sldId id="299" r:id="rId43"/>
    <p:sldId id="302" r:id="rId44"/>
    <p:sldId id="301" r:id="rId45"/>
    <p:sldId id="291" r:id="rId46"/>
    <p:sldId id="292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5%D1%87%D0%B5%D1%81%D0%BA%D0%B8%D0%B9_%D1%8F%D0%B7%D1%8B%D0%BA" TargetMode="External"/><Relationship Id="rId13" Type="http://schemas.openxmlformats.org/officeDocument/2006/relationships/hyperlink" Target="http://ru.wikipedia.org/wiki/%D0%A1%D0%B0%D0%BD%D1%82%D0%BE%D1%80%D0%B8%D0%BD_(%D0%B2%D1%83%D0%BB%D0%BA%D0%B0%D0%BD)" TargetMode="External"/><Relationship Id="rId3" Type="http://schemas.openxmlformats.org/officeDocument/2006/relationships/hyperlink" Target="http://ru.wikipedia.org/wiki/%D0%9A%D0%BD%D0%BE%D1%81%D1%81" TargetMode="External"/><Relationship Id="rId7" Type="http://schemas.openxmlformats.org/officeDocument/2006/relationships/hyperlink" Target="http://ru.wikipedia.org/wiki/%D0%9C%D0%B8%D0%BD%D0%BE%D0%B9%D1%86%D1%8B" TargetMode="External"/><Relationship Id="rId12" Type="http://schemas.openxmlformats.org/officeDocument/2006/relationships/hyperlink" Target="http://ru.wikipedia.org/wiki/%D0%A4%D0%B8%D0%BD%D0%B8%D0%BA%D0%B8%D1%8F" TargetMode="External"/><Relationship Id="rId2" Type="http://schemas.openxmlformats.org/officeDocument/2006/relationships/hyperlink" Target="http://ru.wikipedia.org/wiki/II_%D1%82%D1%8B%D1%81%D1%8F%D1%87%D0%B5%D0%BB%D0%B5%D1%82%D0%B8%D0%B5_%D0%B4%D0%BE_%D0%BD._%D1%8D.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7%D0%B0%D0%BA%D1%80%D0%BE%D1%81" TargetMode="External"/><Relationship Id="rId11" Type="http://schemas.openxmlformats.org/officeDocument/2006/relationships/hyperlink" Target="http://ru.wikipedia.org/wiki/%D0%9A%D0%B0%D1%80%D0%B8%D1%8F" TargetMode="External"/><Relationship Id="rId5" Type="http://schemas.openxmlformats.org/officeDocument/2006/relationships/hyperlink" Target="http://ru.wikipedia.org/wiki/%D0%9C%D0%B0%D0%BB%D1%8C%D1%8F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://ru.wikipedia.org/wiki/%D0%9F%D0%B5%D0%BB%D0%B0%D1%81%D0%B3%D0%B8" TargetMode="External"/><Relationship Id="rId4" Type="http://schemas.openxmlformats.org/officeDocument/2006/relationships/hyperlink" Target="http://ru.wikipedia.org/wiki/%D0%A4%D0%B5%D1%81%D1%82_(%D0%B3%D0%BE%D1%80%D0%BE%D0%B4)" TargetMode="External"/><Relationship Id="rId9" Type="http://schemas.openxmlformats.org/officeDocument/2006/relationships/hyperlink" Target="http://ru.wikipedia.org/wiki/%D0%9A%D0%B8%D0%B4%D0%BE%D0%BD%D1%8B" TargetMode="External"/><Relationship Id="rId14" Type="http://schemas.openxmlformats.org/officeDocument/2006/relationships/hyperlink" Target="http://ru.wikipedia.org/wiki/%D0%A2%D0%B8%D1%80%D0%B0_(%D0%BE%D1%81%D1%82%D1%80%D0%BE%D0%B2)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465757"/>
            <a:ext cx="8563297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Минойская (Критская) и Ахейская (Микенская) цивилизации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Минойская цивилизация: возникновение, расцвет, падение.</a:t>
            </a:r>
          </a:p>
          <a:p>
            <a:pPr algn="just"/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1.1 Возникновение Минойской (Критской) цивилизации (рубеж 3–2 тыс. до н.э.). </a:t>
            </a:r>
          </a:p>
          <a:p>
            <a:pPr algn="just"/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1.2 Расцвет Минойской цивилизации (16 – 1-я пол. 15 в. до н.э.).</a:t>
            </a:r>
          </a:p>
          <a:p>
            <a:pPr algn="just"/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1.3 Упадок критской морской державы (сер. 15 в. до н.э.) и гибель минойской цивилизации.</a:t>
            </a:r>
          </a:p>
          <a:p>
            <a:pPr algn="just">
              <a:tabLst>
                <a:tab pos="630555" algn="l"/>
              </a:tabLs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.4	Культура Минойского Крита.</a:t>
            </a:r>
          </a:p>
          <a:p>
            <a:pPr marL="457200" indent="-457200" algn="just">
              <a:buAutoNum type="arabicPlain" startAt="2"/>
              <a:tabLst>
                <a:tab pos="450215" algn="l"/>
              </a:tabLst>
            </a:pPr>
            <a:r>
              <a:rPr lang="ru-RU" sz="2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Микенская цивилизация: возникновение, расцвет, падение.</a:t>
            </a:r>
          </a:p>
          <a:p>
            <a:pPr algn="just">
              <a:tabLst>
                <a:tab pos="450215" algn="l"/>
              </a:tabLs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Возникновение микенской цивилизации. </a:t>
            </a:r>
          </a:p>
          <a:p>
            <a:pPr algn="just">
              <a:tabLst>
                <a:tab pos="450215" algn="l"/>
              </a:tabLs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 </a:t>
            </a: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Расцвет микенской цивилизации: государственно-политическое устройство, хозяйство, внешние контакты ахейцев.</a:t>
            </a:r>
          </a:p>
          <a:p>
            <a:pPr algn="just">
              <a:tabLst>
                <a:tab pos="450215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 Гибель Микенской цивилизации.</a:t>
            </a:r>
            <a:endParaRPr kumimoji="0" lang="be-BY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осс. Лабири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74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1"/>
            <a:ext cx="1285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Богиня со змеями (малая),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Археологическ-ий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музей,  г.Ираклион</a:t>
            </a:r>
            <a:endParaRPr lang="be-B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огиня со змея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29124" cy="6858001"/>
          </a:xfrm>
          <a:prstGeom prst="rect">
            <a:avLst/>
          </a:prstGeom>
        </p:spPr>
      </p:pic>
      <p:pic>
        <p:nvPicPr>
          <p:cNvPr id="4" name="Рисунок 3" descr="Богиня со змеями (большая)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0"/>
            <a:ext cx="33575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585789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Богиня со змеями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(большая).</a:t>
            </a:r>
            <a:endParaRPr lang="be-B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42852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Фреска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Кносского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дворца «Царевич с лилиями», датированная примерно 1550 г.  до н.э.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царевич с лилия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0"/>
            <a:ext cx="31432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египетских фресках времени знаменитой царицы Хатшепсут и Тутмоса III (первая половина XV в. до н. э.) представлены послы страны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Кефтиу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(так египтяне называли Крит) в типично минойской одежде (передниках и высоких полусапожках) и с характерными прическами, несущие дары фараону. Среди даров -минойские вазы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ритоны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изысканной формы, наподобие тех, что сегодня можно увидеть в Археологическом музее г. Ираклиона. 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инойцы с дар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5500" cy="6858000"/>
          </a:xfrm>
          <a:prstGeom prst="rect">
            <a:avLst/>
          </a:prstGeom>
        </p:spPr>
      </p:pic>
      <p:pic>
        <p:nvPicPr>
          <p:cNvPr id="4" name="Рисунок 3" descr="рит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857496"/>
            <a:ext cx="2643206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. Санто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786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Санторин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действующий щитовидный вулкан на острове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Эгейском море, извержение которого привело к гибели эгейских городов и поселений на островах Крит,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Фера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побережье Средиземного моря. Извержение датируется 1645 до н.э - 1600 до н.э по разным оценкам. Извержение уничтожило минойскую цивилизацию Крита и вызвало гигантское цунами высотой около 18 м.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 другим оценкам до 100 м.).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Облако пепла простиралось на 200-1000 км.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Галерея фресок из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Акротири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собраний разных музеев</a:t>
            </a:r>
          </a:p>
        </p:txBody>
      </p:sp>
      <p:pic>
        <p:nvPicPr>
          <p:cNvPr id="4" name="Рисунок 3" descr="Изображение города Акроти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496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Акротири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Фреска караван кораблей или флотилия. Из Западного Дома</a:t>
            </a:r>
            <a:endParaRPr lang="be-B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лерея фресок из Акротири (из разных музеев мира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28934"/>
          </a:xfrm>
          <a:prstGeom prst="rect">
            <a:avLst/>
          </a:prstGeom>
        </p:spPr>
      </p:pic>
      <p:pic>
        <p:nvPicPr>
          <p:cNvPr id="4" name="Рисунок 3" descr="Боксирующие юноши (из Акротири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43248"/>
            <a:ext cx="2428859" cy="3714752"/>
          </a:xfrm>
          <a:prstGeom prst="rect">
            <a:avLst/>
          </a:prstGeom>
        </p:spPr>
      </p:pic>
      <p:pic>
        <p:nvPicPr>
          <p:cNvPr id="5" name="Рисунок 4" descr="Рыбак (из Акротири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143248"/>
            <a:ext cx="2143140" cy="3714752"/>
          </a:xfrm>
          <a:prstGeom prst="rect">
            <a:avLst/>
          </a:prstGeom>
        </p:spPr>
      </p:pic>
      <p:pic>
        <p:nvPicPr>
          <p:cNvPr id="6" name="Рисунок 5" descr="Голубые обезьяны (из Акротири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143248"/>
            <a:ext cx="2643174" cy="3714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2857496"/>
            <a:ext cx="1997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обезьяны</a:t>
            </a:r>
            <a:endParaRPr lang="be-B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6286520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Рыбак</a:t>
            </a:r>
            <a:endParaRPr lang="be-B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6215082"/>
            <a:ext cx="175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Боксирующие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юноши</a:t>
            </a:r>
            <a:endParaRPr lang="be-B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личка с линейным письмом Б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2" y="3643314"/>
            <a:ext cx="7306056" cy="2428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6143644"/>
            <a:ext cx="871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Табличка с надписью Линейным письмом Б (Археологический музей Ираклиона, о. Крит)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инейное письмо 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"/>
            <a:ext cx="3500462" cy="3286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3" y="428604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Надпись Линейным письмом А на внутренней поверхности чаши Третьего Среднеминойского периода.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стский ди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580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9520" y="571480"/>
            <a:ext cx="20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Фестский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диск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Ахейская (Микенская) цивилизация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В 3–2 тыс. до н.э. в Балканской Греции, по словам Геродота, обитали пеласги,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лелеги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карийцы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Поздние греческие историки считали эти народы варварами, хотя в действительности их культура находилась на более высоком уровне развития (об этом свидетельствуют археологические данные), чем культура греков-ахейцев, вторгшихся на территорию Греции на рубеже 3-2 тыс. до н.э.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			Периодизация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Раннеэлладский период (30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 вв. до н.э.)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время господства в Балканской Греции первобытных отношений в среде догреческого населения и появления первых крупных поселений и протодворцовых комплексов;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Среднеэлладский период (20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 вв. до н.э.)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расселение на территории  юга Балканского полуострова первых волн носителей собственно греческого языка – ахейцев, сопровождавшееся некоторым понижением общего уровня социально-экономического развития Балканской Греции, началом разложения в среде ахейцев первобытных отношений;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Позднеэлладский (или микенский) период (16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 вв. до н.э.)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возникновение раннеклассового общества и государства, формирование производящей экономики в сельском хозяйстве, появление государственных объединений с центрами в Микенах,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Тиринфе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Пилосе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Фивах и др., обретение греками-ахейцами собственной письменности. Расцвет микенской культуры.</a:t>
            </a:r>
          </a:p>
          <a:p>
            <a:pPr marL="342900" indent="-342900">
              <a:buAutoNum type="arabicPeriod"/>
            </a:pPr>
            <a:endParaRPr lang="be-B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35824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Минойская цивилизация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Основными очагами культуры и цивилизации были так называемые дворцы — сложные экономико-политические комплексы, крупнейшие из которых существовали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Кноссе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Закросе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Като-Закро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Культура названа в честь мифического царя Крита Миноса — владельца лабиринта, построенного, по легенде, Дедалом.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       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Периодизация  критской истории:</a:t>
            </a:r>
          </a:p>
          <a:p>
            <a:pPr marL="722313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Раннеминойский период (30-23 вв. до н.э.)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22313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Среднеминойский период (22-18 вв. до н.э.) – эпоха «старых дворцов»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27063" indent="-247650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расцвета минойской цивилизации (17-15 вв. до н.э.) – эпоха «новых дворцов»;</a:t>
            </a:r>
          </a:p>
          <a:p>
            <a:pPr marL="722313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Позднеминойский период (14-12 вв. до н.э.) –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последворцовый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ile:Labrys-symbo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00570"/>
            <a:ext cx="2071702" cy="17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6286520"/>
            <a:ext cx="4509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Лабрис</a:t>
            </a:r>
            <a:r>
              <a:rPr lang="ru-RU" sz="1200" dirty="0"/>
              <a:t>  (двухсторонний топор) как символ минойской культуры</a:t>
            </a:r>
            <a:endParaRPr lang="be-BY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0282" y="285728"/>
            <a:ext cx="37862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Иог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анн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Людвиг Генрих Юлий Шлиман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января 1822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26 декабря 1890)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немецкий предприниматель и археолог-любитель, прославившийся своими находками в Малой Азии, на месте античной (гомеров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ской) Трои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в Греции (Микены). </a:t>
            </a: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енрих Шлим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442915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5009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валины Мик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20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Развалины Микен.</a:t>
            </a:r>
            <a:endParaRPr lang="be-BY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.Шлиман и В.Дёпрфельд на раскопках в Микен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97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29322" y="642918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Генрих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Шлиман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Вильгельм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Дёрпфельд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раскопках в Микенах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кены. Шахтные гробн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8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Микены. Шахтные гробницы</a:t>
            </a:r>
            <a:endParaRPr lang="be-BY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Сокровищница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Атрея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Гробница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Атрея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устаревшее название 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Гробница Агамемнона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условное наименование крупной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подкурганной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гробницы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ульевого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типа («толос») в Микенах на холме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Панагица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сооружённой около 1250 года до н.э. Срок, в течение которого использовалась гробница, неизвестен. В 1879 г. Генрих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Шлиман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исследовал данную гробницу вместе с другими захоронениями микенского акрополя.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обница Атрея в разрезе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ход в гробницу Атр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245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Вход в гробницу </a:t>
            </a:r>
            <a:r>
              <a:rPr lang="ru-RU" dirty="0" err="1"/>
              <a:t>Атрея</a:t>
            </a:r>
            <a:r>
              <a:rPr lang="ru-RU" dirty="0"/>
              <a:t>.</a:t>
            </a:r>
            <a:endParaRPr lang="be-BY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Гробница глубоко врезана в склон холма, к ней ведёт открытый коридор –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дромос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длиной 36 м. и шириной 6 м. Десятиметровой высоты вход в гробницу когда-то украшали колонны из зелёного известняка и облицовка из красного порфира.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омос в гробницу Атрея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Внутри – круглое помещение усыпальницы диаметром 14,5 м, перекрытое куполом диаметром 13,2 м. «Сокровищница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Атрея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вплоть до сооружения римского Пантеона (II в. н. э.) являлась самым большим купольным сооружением древнего мира.</a:t>
            </a:r>
            <a:endParaRPr lang="be-BY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пол гробницы Атр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бница Атрея. Вид изнутри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072"/>
            <a:ext cx="9144000" cy="6109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282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Толос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Вид изнутри.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 началу </a:t>
            </a:r>
            <a:r>
              <a:rPr lang="ru-RU" dirty="0">
                <a:hlinkClick r:id="rId2" tooltip="II тысячелетие до н. э."/>
              </a:rPr>
              <a:t>II тысячелетия до н. э.</a:t>
            </a:r>
            <a:r>
              <a:rPr lang="ru-RU" dirty="0"/>
              <a:t> на острове Крит сложилось четыре местных царства с центрами в городах </a:t>
            </a:r>
            <a:r>
              <a:rPr lang="ru-RU" dirty="0" err="1">
                <a:hlinkClick r:id="rId3" tooltip="Кносс"/>
              </a:rPr>
              <a:t>Кноссе</a:t>
            </a:r>
            <a:r>
              <a:rPr lang="ru-RU" dirty="0"/>
              <a:t>, </a:t>
            </a:r>
            <a:r>
              <a:rPr lang="ru-RU" dirty="0" err="1">
                <a:hlinkClick r:id="rId4" tooltip="Фест (город)"/>
              </a:rPr>
              <a:t>Фесте</a:t>
            </a:r>
            <a:r>
              <a:rPr lang="ru-RU" dirty="0"/>
              <a:t>, </a:t>
            </a:r>
            <a:r>
              <a:rPr lang="ru-RU" dirty="0" err="1">
                <a:hlinkClick r:id="rId5" tooltip="Малья"/>
              </a:rPr>
              <a:t>Маллии</a:t>
            </a:r>
            <a:r>
              <a:rPr lang="ru-RU" dirty="0"/>
              <a:t> и </a:t>
            </a:r>
            <a:r>
              <a:rPr lang="ru-RU" dirty="0">
                <a:hlinkClick r:id="rId6" tooltip="Закрос"/>
              </a:rPr>
              <a:t>Като </a:t>
            </a:r>
            <a:r>
              <a:rPr lang="ru-RU" dirty="0" err="1">
                <a:hlinkClick r:id="rId6" tooltip="Закрос"/>
              </a:rPr>
              <a:t>Закро</a:t>
            </a:r>
            <a:r>
              <a:rPr lang="ru-RU" dirty="0">
                <a:hlinkClick r:id="rId6" tooltip="Закрос"/>
              </a:rPr>
              <a:t> (</a:t>
            </a:r>
            <a:r>
              <a:rPr lang="ru-RU" dirty="0" err="1">
                <a:hlinkClick r:id="rId6" tooltip="Закрос"/>
              </a:rPr>
              <a:t>Закрос</a:t>
            </a:r>
            <a:r>
              <a:rPr lang="ru-RU" dirty="0">
                <a:hlinkClick r:id="rId6" tooltip="Закрос"/>
              </a:rPr>
              <a:t>)</a:t>
            </a:r>
            <a:r>
              <a:rPr lang="ru-RU" dirty="0"/>
              <a:t>. Население острова составляли </a:t>
            </a:r>
            <a:r>
              <a:rPr lang="ru-RU" dirty="0" err="1">
                <a:hlinkClick r:id="rId7" tooltip="Минойцы"/>
              </a:rPr>
              <a:t>минойцы</a:t>
            </a:r>
            <a:r>
              <a:rPr lang="ru-RU" dirty="0"/>
              <a:t> (</a:t>
            </a:r>
            <a:r>
              <a:rPr lang="ru-RU" dirty="0">
                <a:hlinkClick r:id="rId8" tooltip="Греческий язык"/>
              </a:rPr>
              <a:t>греч.</a:t>
            </a:r>
            <a:r>
              <a:rPr lang="ru-RU" dirty="0"/>
              <a:t> </a:t>
            </a:r>
            <a:r>
              <a:rPr lang="ru-RU" dirty="0" err="1"/>
              <a:t>ετεόκρητες</a:t>
            </a:r>
            <a:r>
              <a:rPr lang="ru-RU" dirty="0"/>
              <a:t>), </a:t>
            </a:r>
            <a:r>
              <a:rPr lang="ru-RU" dirty="0" err="1">
                <a:hlinkClick r:id="rId9" tooltip="Кидоны"/>
              </a:rPr>
              <a:t>кидоны</a:t>
            </a:r>
            <a:r>
              <a:rPr lang="ru-RU" dirty="0"/>
              <a:t> (</a:t>
            </a:r>
            <a:r>
              <a:rPr lang="ru-RU" dirty="0">
                <a:hlinkClick r:id="rId8" tooltip="Греческий язык"/>
              </a:rPr>
              <a:t>греч.</a:t>
            </a:r>
            <a:r>
              <a:rPr lang="ru-RU" dirty="0"/>
              <a:t> </a:t>
            </a:r>
            <a:r>
              <a:rPr lang="ru-RU" dirty="0" err="1"/>
              <a:t>κύδνες</a:t>
            </a:r>
            <a:r>
              <a:rPr lang="ru-RU" dirty="0"/>
              <a:t>), а также мигрировавшие с материка </a:t>
            </a:r>
            <a:r>
              <a:rPr lang="ru-RU" dirty="0">
                <a:hlinkClick r:id="rId10" tooltip="Пеласги"/>
              </a:rPr>
              <a:t>пеласги</a:t>
            </a:r>
            <a:r>
              <a:rPr lang="ru-RU" dirty="0"/>
              <a:t>, </a:t>
            </a:r>
            <a:r>
              <a:rPr lang="ru-RU" dirty="0" err="1">
                <a:hlinkClick r:id="rId11" tooltip="Кария"/>
              </a:rPr>
              <a:t>карийцы</a:t>
            </a:r>
            <a:r>
              <a:rPr lang="ru-RU" dirty="0"/>
              <a:t> и </a:t>
            </a:r>
            <a:r>
              <a:rPr lang="ru-RU" dirty="0">
                <a:hlinkClick r:id="rId12" tooltip="Финикия"/>
              </a:rPr>
              <a:t>финикийцы</a:t>
            </a:r>
            <a:r>
              <a:rPr lang="ru-RU" dirty="0"/>
              <a:t>. До извержения вулкана </a:t>
            </a:r>
            <a:r>
              <a:rPr lang="ru-RU" dirty="0">
                <a:hlinkClick r:id="rId13" tooltip="Санторин (вулкан)"/>
              </a:rPr>
              <a:t>Санторин</a:t>
            </a:r>
            <a:r>
              <a:rPr lang="ru-RU" dirty="0"/>
              <a:t> на острове </a:t>
            </a:r>
            <a:r>
              <a:rPr lang="ru-RU" dirty="0">
                <a:hlinkClick r:id="rId14" tooltip="Тира (остров)"/>
              </a:rPr>
              <a:t>Тира</a:t>
            </a:r>
            <a:r>
              <a:rPr lang="ru-RU" dirty="0"/>
              <a:t> на Крите проживал 1 млн. человек, из них 100 тыс. в </a:t>
            </a:r>
            <a:r>
              <a:rPr lang="ru-RU" dirty="0" err="1">
                <a:hlinkClick r:id="rId3" tooltip="Кносс"/>
              </a:rPr>
              <a:t>Кноссе</a:t>
            </a:r>
            <a:r>
              <a:rPr lang="ru-RU" dirty="0"/>
              <a:t>.</a:t>
            </a:r>
            <a:endParaRPr lang="be-BY" dirty="0"/>
          </a:p>
        </p:txBody>
      </p:sp>
      <p:pic>
        <p:nvPicPr>
          <p:cNvPr id="3" name="Рисунок 2" descr="Crete_topographic_map-ru.svg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" y="0"/>
            <a:ext cx="9144000" cy="5217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2863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 началу II тысячелетия до н. э. на острове Крит сложилось четыре местных царства с центрами в городах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Кноссе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Маллии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Като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Население острова составляли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минойцы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кидоны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мигрировавшие с материка пеласги,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карийцы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финикийцы. 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211960" y="3537012"/>
            <a:ext cx="180020" cy="1800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8172400" y="3212976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120172" y="2571756"/>
            <a:ext cx="180020" cy="2091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220072" y="2492896"/>
            <a:ext cx="216024" cy="1834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28084" y="2571756"/>
            <a:ext cx="104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Кносс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91980" y="353236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Фест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2584620"/>
            <a:ext cx="748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Маллия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847855" y="3429000"/>
            <a:ext cx="1044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Като-</a:t>
            </a:r>
            <a:r>
              <a:rPr lang="ru-RU" sz="1200" dirty="0" err="1"/>
              <a:t>Закро</a:t>
            </a:r>
            <a:endParaRPr lang="ru-RU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бница Атр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гребальный круг 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866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0312" y="357166"/>
            <a:ext cx="1656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Погребальный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«круг А».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17–16 вв. до н.э.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Микены.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онструкция могильного круга 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2198" y="214290"/>
            <a:ext cx="38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Реконструкция могильного </a:t>
            </a:r>
          </a:p>
          <a:p>
            <a:r>
              <a:rPr lang="ru-RU" dirty="0"/>
              <a:t>«круга А».</a:t>
            </a:r>
            <a:endParaRPr lang="be-BY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кровища из Микенских гробниц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46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Сокровища из шахтных гробниц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«круга А»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Микены.</a:t>
            </a:r>
            <a:endParaRPr lang="be-BY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кровища из Микенских гробни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маска Агамемно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7865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92" y="50004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Золотая маска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Агамемнона.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нзовые кинжалы. Могилы круга 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6215082"/>
            <a:ext cx="418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Бронзовые кинжалы. Могилы «круга А».</a:t>
            </a:r>
            <a:endParaRPr lang="be-BY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нжал с изображением дикой кошки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00063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Кинжал с изображением дикой кошки.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туальные сосу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5083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Ритуальные сосуды, вазы,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ритоны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Могилы «круга А». Микены.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тон. Могилы круга 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714744" cy="3429000"/>
          </a:xfrm>
          <a:prstGeom prst="rect">
            <a:avLst/>
          </a:prstGeom>
        </p:spPr>
      </p:pic>
      <p:pic>
        <p:nvPicPr>
          <p:cNvPr id="3" name="Рисунок 2" descr="Ритон в виде головы ль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00438"/>
            <a:ext cx="3500430" cy="3357562"/>
          </a:xfrm>
          <a:prstGeom prst="rect">
            <a:avLst/>
          </a:prstGeom>
        </p:spPr>
      </p:pic>
      <p:pic>
        <p:nvPicPr>
          <p:cNvPr id="4" name="Рисунок 3" descr="серебряный сосуд в виде оле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0062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642918"/>
            <a:ext cx="26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Серебряный ритуальный сосуд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виде оленя.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3714752"/>
            <a:ext cx="121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Ритон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виде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головы быка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3000372"/>
            <a:ext cx="2192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Ритон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виде головы льва.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214290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Сэр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Артур Джон Эванс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(1851-1941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гг.)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британский археолог, первооткрыватель Минойской цивилизации. В 1900 г. организовал масштабные раскопки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Кносского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дворца на Крите. Выделил на найденных источниках несколько типов критской письменности, которым дал названия «критские иероглифы», «Линейное письмо А» и «Линейное письмо Б». Надеясь самостоятельно дешифровать критское письмо, долгое время задерживал публикацию критских надписей.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эр Артур Эван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43504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суды из могил круга 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61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834" y="28572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Сосуды из могил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«круга А».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т.ч. и «кубок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Нестора».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ашения из зол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ашения из золота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ашения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9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436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Национальный археологический музей.  Афины. Микенская цивилизация.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Золото шахтных гробниц некрополя Микен (17 - 16 вв. до н.э.). Погребальный «круг А».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ые перст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16" y="2643182"/>
            <a:ext cx="248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Золотые перстни-печати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сценами охоты и войны.</a:t>
            </a:r>
            <a:endParaRPr lang="be-BY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ы круга Б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Погребальный круг Б расположен на территории некрополя, простиравшегося за пределами города. Внутри круга было найдено 24 могилы (17-15 вв. до н.э.).</a:t>
            </a:r>
            <a:endParaRPr lang="be-BY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8992" cy="3714752"/>
          </a:xfrm>
          <a:prstGeom prst="rect">
            <a:avLst/>
          </a:prstGeom>
        </p:spPr>
      </p:pic>
      <p:pic>
        <p:nvPicPr>
          <p:cNvPr id="3" name="Рисунок 2" descr="сосу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80" y="0"/>
            <a:ext cx="4274820" cy="5605446"/>
          </a:xfrm>
          <a:prstGeom prst="rect">
            <a:avLst/>
          </a:prstGeom>
        </p:spPr>
      </p:pic>
      <p:pic>
        <p:nvPicPr>
          <p:cNvPr id="4" name="Рисунок 3" descr="чаша из хрусталя в форме ут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7628"/>
            <a:ext cx="4643438" cy="3000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142852"/>
            <a:ext cx="110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Электровая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маска.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Могилы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курга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Б».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564357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Бронзовые мечи.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6215082"/>
            <a:ext cx="321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Ваза из горного хрусталя в форме утки.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тер  с изображением воинов. Микены. 13 в. до н.э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429264"/>
            <a:ext cx="2970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Кратер с изображением воинов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«дома кратеров воинов».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Микены. 13 в. до н.э</a:t>
            </a:r>
            <a:r>
              <a:rPr lang="ru-RU" sz="1600" dirty="0"/>
              <a:t>.</a:t>
            </a:r>
            <a:endParaRPr lang="be-BY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тер с изображением выезда на колеснице (т. наз. кратер ЯЗевса) из Энкоми. 13 в. до н.э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4363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15074" y="214291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Кратер с изображением выезда на колеснице (так называемый кратер Зевса) из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Энкоми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13 в. до н.э. </a:t>
            </a:r>
            <a:endParaRPr lang="be-BY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"/>
            <a:ext cx="7423667" cy="6522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525344"/>
            <a:ext cx="838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Фреска, изображающая отражение атаки варваров. </a:t>
            </a:r>
            <a:r>
              <a:rPr lang="ru-RU" dirty="0" err="1"/>
              <a:t>Пилосский</a:t>
            </a:r>
            <a:r>
              <a:rPr lang="ru-RU" dirty="0"/>
              <a:t> дворец, 13 в. до н.э.</a:t>
            </a:r>
          </a:p>
        </p:txBody>
      </p:sp>
    </p:spTree>
    <p:extLst>
      <p:ext uri="{BB962C8B-B14F-4D97-AF65-F5344CB8AC3E}">
        <p14:creationId xmlns:p14="http://schemas.microsoft.com/office/powerpoint/2010/main" val="132935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px-Knossos_R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238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Кносский</a:t>
            </a:r>
            <a:r>
              <a:rPr lang="ru-RU" dirty="0"/>
              <a:t> дворец</a:t>
            </a:r>
            <a:endParaRPr lang="be-B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осс-1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осс-1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осс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осс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1371</Words>
  <Application>Microsoft Office PowerPoint</Application>
  <PresentationFormat>Экран (4:3)</PresentationFormat>
  <Paragraphs>101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50</cp:revision>
  <dcterms:created xsi:type="dcterms:W3CDTF">2013-10-23T13:39:03Z</dcterms:created>
  <dcterms:modified xsi:type="dcterms:W3CDTF">2023-02-06T20:08:25Z</dcterms:modified>
</cp:coreProperties>
</file>