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836712"/>
            <a:ext cx="820891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4000" b="1" dirty="0">
                <a:solidFill>
                  <a:srgbClr val="FF0000"/>
                </a:solidFill>
                <a:latin typeface="+mj-lt"/>
              </a:rPr>
              <a:t>ВВЕДЕНИЕ В ИСТОРИЮ </a:t>
            </a:r>
          </a:p>
          <a:p>
            <a:pPr algn="ctr"/>
            <a:r>
              <a:rPr lang="be-BY" sz="4000" b="1" dirty="0">
                <a:solidFill>
                  <a:srgbClr val="FF0000"/>
                </a:solidFill>
                <a:latin typeface="+mj-lt"/>
              </a:rPr>
              <a:t>ЭЛЛИНСКОЙ ЦИВИЛИЗАЦИИ </a:t>
            </a:r>
            <a:endParaRPr lang="ru-RU" sz="4000" b="1" dirty="0">
              <a:solidFill>
                <a:srgbClr val="FF0000"/>
              </a:solidFill>
              <a:latin typeface="+mj-lt"/>
            </a:endParaRPr>
          </a:p>
          <a:p>
            <a:endParaRPr lang="be-BY" sz="3200" dirty="0">
              <a:latin typeface="+mj-lt"/>
            </a:endParaRPr>
          </a:p>
          <a:p>
            <a:pPr marL="514350" indent="-514350" algn="just">
              <a:buAutoNum type="arabicPeriod"/>
              <a:tabLst>
                <a:tab pos="540385" algn="l"/>
                <a:tab pos="630555" algn="l"/>
              </a:tabLs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Понятие «история античности», его </a:t>
            </a:r>
          </a:p>
          <a:p>
            <a:pPr algn="just">
              <a:tabLst>
                <a:tab pos="540385" algn="l"/>
                <a:tab pos="630555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г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еографические и хронологические рамки. </a:t>
            </a:r>
          </a:p>
          <a:p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Особенности географической и природной </a:t>
            </a:r>
          </a:p>
          <a:p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среды Древней Греции.</a:t>
            </a:r>
          </a:p>
          <a:p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Этническая история Древней Греции.</a:t>
            </a:r>
          </a:p>
          <a:p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Периодизация истории Древней Греции. </a:t>
            </a:r>
          </a:p>
        </p:txBody>
      </p:sp>
    </p:spTree>
    <p:extLst>
      <p:ext uri="{BB962C8B-B14F-4D97-AF65-F5344CB8AC3E}">
        <p14:creationId xmlns:p14="http://schemas.microsoft.com/office/powerpoint/2010/main" val="3062478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ist-world.com/images/karta/istoriya-drevnego-mira/5-karty-drevnyaya-greciya-ix-v-v-v-do-n-e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" y="19790"/>
            <a:ext cx="9131167" cy="671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692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apsmaps.ru/wp-content/uploads/2011/01/01Greece87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76"/>
            <a:ext cx="7488832" cy="680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057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Конструкт урока и презентация по ФГОС по истории на тему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93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155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496944" cy="649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B0F0"/>
                </a:solidFill>
              </a:rPr>
              <a:t>       </a:t>
            </a:r>
            <a:r>
              <a:rPr lang="ru-RU" sz="2800" b="1" dirty="0">
                <a:solidFill>
                  <a:srgbClr val="00B0F0"/>
                </a:solidFill>
              </a:rPr>
              <a:t>ПЕРИОДИЗАЦИЯ ИСТОРИИ ДРЕВНЕЙ ГРЕЦИИ</a:t>
            </a:r>
          </a:p>
          <a:p>
            <a:r>
              <a:rPr lang="ru-RU" sz="2200" dirty="0">
                <a:solidFill>
                  <a:srgbClr val="FF0000"/>
                </a:solidFill>
              </a:rPr>
              <a:t>	</a:t>
            </a:r>
            <a:r>
              <a:rPr lang="ru-RU" sz="2200" dirty="0">
                <a:solidFill>
                  <a:srgbClr val="00B0F0"/>
                </a:solidFill>
              </a:rPr>
              <a:t>       </a:t>
            </a:r>
            <a:r>
              <a:rPr lang="en-US" sz="2200" b="1" dirty="0">
                <a:solidFill>
                  <a:srgbClr val="00B0F0"/>
                </a:solidFill>
              </a:rPr>
              <a:t>I</a:t>
            </a:r>
            <a:r>
              <a:rPr lang="ru-RU" sz="2200" b="1" dirty="0">
                <a:solidFill>
                  <a:srgbClr val="00B0F0"/>
                </a:solidFill>
              </a:rPr>
              <a:t>. Крито-микенский этап (30–12 вв. до н.э.)</a:t>
            </a:r>
          </a:p>
          <a:p>
            <a:pPr algn="just"/>
            <a:r>
              <a:rPr lang="ru-RU" sz="2200" b="1" dirty="0">
                <a:solidFill>
                  <a:srgbClr val="00B050"/>
                </a:solidFill>
              </a:rPr>
              <a:t>Критская (Минойская) цивилизация (30 – 12 вв. до н.э.)</a:t>
            </a:r>
          </a:p>
          <a:p>
            <a:pPr algn="just"/>
            <a:r>
              <a:rPr lang="ru-RU" sz="2200" b="1" dirty="0">
                <a:solidFill>
                  <a:srgbClr val="FF0000"/>
                </a:solidFill>
              </a:rPr>
              <a:t>Раннеминойский период (</a:t>
            </a:r>
            <a:r>
              <a:rPr lang="pl-PL" sz="2200" b="1" dirty="0">
                <a:solidFill>
                  <a:srgbClr val="FF0000"/>
                </a:solidFill>
              </a:rPr>
              <a:t>30</a:t>
            </a:r>
            <a:r>
              <a:rPr lang="ru-RU" sz="2200" b="1" dirty="0">
                <a:solidFill>
                  <a:srgbClr val="FF0000"/>
                </a:solidFill>
              </a:rPr>
              <a:t>–</a:t>
            </a:r>
            <a:r>
              <a:rPr lang="pl-PL" sz="2200" b="1" dirty="0">
                <a:solidFill>
                  <a:srgbClr val="FF0000"/>
                </a:solidFill>
              </a:rPr>
              <a:t>23</a:t>
            </a:r>
            <a:r>
              <a:rPr lang="ru-RU" sz="2200" b="1" dirty="0">
                <a:solidFill>
                  <a:srgbClr val="FF0000"/>
                </a:solidFill>
              </a:rPr>
              <a:t>вв. до н.э.) </a:t>
            </a:r>
            <a:r>
              <a:rPr lang="ru-RU" sz="2200" dirty="0"/>
              <a:t>— господство доклассовых родовых отношений, начало освоения металлов, сравнительно высокий уровень аграрных отношений, зачатки ремесла, становление обмена и развитие мореплавания;</a:t>
            </a:r>
          </a:p>
          <a:p>
            <a:pPr algn="just"/>
            <a:r>
              <a:rPr lang="ru-RU" sz="2200" b="1" dirty="0">
                <a:solidFill>
                  <a:srgbClr val="FF0000"/>
                </a:solidFill>
              </a:rPr>
              <a:t>Среднеминойский период (период «старых» или «ранних» дворцов (22–18 вв. до н.э.)</a:t>
            </a:r>
            <a:r>
              <a:rPr lang="ru-RU" sz="2200" b="1" dirty="0"/>
              <a:t> </a:t>
            </a:r>
            <a:r>
              <a:rPr lang="ru-RU" sz="2200" dirty="0"/>
              <a:t>– образование государственных структур в разных уголках острова, возникновение различных социальных групп среди его населения, появление ранних форм письменности;</a:t>
            </a:r>
          </a:p>
          <a:p>
            <a:pPr algn="just"/>
            <a:r>
              <a:rPr lang="ru-RU" sz="2200" b="1" dirty="0">
                <a:solidFill>
                  <a:srgbClr val="FF0000"/>
                </a:solidFill>
              </a:rPr>
              <a:t>Позднеминойский период (период «новых» дворцов (17–12 вв. до н.э.) </a:t>
            </a:r>
            <a:r>
              <a:rPr lang="ru-RU" sz="2200" dirty="0"/>
              <a:t>– расцвет критской государственности, культуры, объединение Крита и создание критской морской державы, широкий размах торговой деятельности в бассейне Эгейского моря, расцвет монументального строительства на острове, природная катастрофа середины 15 в. до н.э. и упадок Минойской </a:t>
            </a:r>
            <a:r>
              <a:rPr lang="ru-RU" sz="2200" dirty="0" err="1"/>
              <a:t>йивилизации</a:t>
            </a:r>
            <a:r>
              <a:rPr lang="ru-RU" sz="2200" dirty="0"/>
              <a:t>, завоевание Крита ахейцами и упадок Крита.</a:t>
            </a:r>
          </a:p>
        </p:txBody>
      </p:sp>
    </p:spTree>
    <p:extLst>
      <p:ext uri="{BB962C8B-B14F-4D97-AF65-F5344CB8AC3E}">
        <p14:creationId xmlns:p14="http://schemas.microsoft.com/office/powerpoint/2010/main" val="2219425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20891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B050"/>
                </a:solidFill>
              </a:rPr>
              <a:t>Ахейская (Микенская) Греция (30–12 вв. до н.э.)</a:t>
            </a:r>
          </a:p>
          <a:p>
            <a:endParaRPr lang="ru-RU" dirty="0"/>
          </a:p>
          <a:p>
            <a:pPr algn="just"/>
            <a:r>
              <a:rPr lang="ru-RU" sz="2200" b="1" dirty="0">
                <a:solidFill>
                  <a:srgbClr val="FF0000"/>
                </a:solidFill>
              </a:rPr>
              <a:t>Раннеэлладский период (30–21 вв. до н.э.) </a:t>
            </a:r>
            <a:r>
              <a:rPr lang="ru-RU" sz="2200" dirty="0"/>
              <a:t>– господство первобытных отношений в среде  </a:t>
            </a:r>
            <a:r>
              <a:rPr lang="ru-RU" sz="2200" dirty="0" err="1"/>
              <a:t>догреческого</a:t>
            </a:r>
            <a:r>
              <a:rPr lang="ru-RU" sz="2200" dirty="0"/>
              <a:t> населения и появление первых крупных поселений и </a:t>
            </a:r>
            <a:r>
              <a:rPr lang="ru-RU" sz="2200" dirty="0" err="1"/>
              <a:t>протодворцовых</a:t>
            </a:r>
            <a:r>
              <a:rPr lang="ru-RU" sz="2200" dirty="0"/>
              <a:t> комплексов;</a:t>
            </a:r>
          </a:p>
          <a:p>
            <a:pPr algn="just"/>
            <a:r>
              <a:rPr lang="ru-RU" sz="2200" b="1" dirty="0">
                <a:solidFill>
                  <a:srgbClr val="FF0000"/>
                </a:solidFill>
              </a:rPr>
              <a:t>Среднеэлладский период (20–17 вв. до н.э.) </a:t>
            </a:r>
            <a:r>
              <a:rPr lang="ru-RU" sz="2200" dirty="0"/>
              <a:t>– проникновение на Балканский полуостров и расселение в его южной части греков-ахейцев, начало разложения в среде ахейцев первобытных отношений;</a:t>
            </a:r>
          </a:p>
          <a:p>
            <a:pPr algn="just"/>
            <a:r>
              <a:rPr lang="ru-RU" sz="2200" b="1" dirty="0">
                <a:solidFill>
                  <a:srgbClr val="FF0000"/>
                </a:solidFill>
              </a:rPr>
              <a:t>Позднеэлладский, или микенский (16–12 вв. до н.э.) </a:t>
            </a:r>
            <a:r>
              <a:rPr lang="ru-RU" sz="2200" dirty="0"/>
              <a:t>– возникновение раннеклассового общества и государства, формирование производящей экономики в сельском хозяйстве, появление государственных объединений с центрами в Микенах, </a:t>
            </a:r>
            <a:r>
              <a:rPr lang="ru-RU" sz="2200" dirty="0" err="1"/>
              <a:t>Тиринфе</a:t>
            </a:r>
            <a:r>
              <a:rPr lang="ru-RU" sz="2200" dirty="0"/>
              <a:t>, </a:t>
            </a:r>
            <a:r>
              <a:rPr lang="ru-RU" sz="2200" dirty="0" err="1"/>
              <a:t>Пилосе</a:t>
            </a:r>
            <a:r>
              <a:rPr lang="ru-RU" sz="2200" dirty="0"/>
              <a:t>, Фивах и др., создание ахейцами (носителями греческого языка)  собственной  письменности, расцвет микенской цивилизации и её упадок, вторжение на Балканы греков-дорийцев и гибель микенской цивилизации.</a:t>
            </a:r>
          </a:p>
        </p:txBody>
      </p:sp>
    </p:spTree>
    <p:extLst>
      <p:ext uri="{BB962C8B-B14F-4D97-AF65-F5344CB8AC3E}">
        <p14:creationId xmlns:p14="http://schemas.microsoft.com/office/powerpoint/2010/main" val="2472625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0648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B0F0"/>
                </a:solidFill>
              </a:rPr>
              <a:t>		  </a:t>
            </a:r>
            <a:r>
              <a:rPr lang="en-US" sz="2800" b="1" dirty="0">
                <a:solidFill>
                  <a:srgbClr val="00B0F0"/>
                </a:solidFill>
              </a:rPr>
              <a:t>II.</a:t>
            </a:r>
            <a:r>
              <a:rPr lang="ru-RU" sz="2800" b="1" dirty="0">
                <a:solidFill>
                  <a:srgbClr val="00B0F0"/>
                </a:solidFill>
              </a:rPr>
              <a:t> Полисный этап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0985" y="938115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</a:rPr>
              <a:t>1. Гомеровский (</a:t>
            </a:r>
            <a:r>
              <a:rPr lang="ru-RU" sz="2000" b="1" dirty="0" err="1">
                <a:solidFill>
                  <a:srgbClr val="FF0000"/>
                </a:solidFill>
              </a:rPr>
              <a:t>предполисный</a:t>
            </a:r>
            <a:r>
              <a:rPr lang="ru-RU" sz="2000" b="1" dirty="0">
                <a:solidFill>
                  <a:srgbClr val="FF0000"/>
                </a:solidFill>
              </a:rPr>
              <a:t> или так называемые «</a:t>
            </a:r>
            <a:r>
              <a:rPr lang="ru-RU" sz="2000" b="1" dirty="0" err="1">
                <a:solidFill>
                  <a:srgbClr val="FF0000"/>
                </a:solidFill>
              </a:rPr>
              <a:t>темные</a:t>
            </a:r>
            <a:r>
              <a:rPr lang="ru-RU" sz="2000" b="1" dirty="0">
                <a:solidFill>
                  <a:srgbClr val="FF0000"/>
                </a:solidFill>
              </a:rPr>
              <a:t> века») период (11–9 вв. до н.э.) </a:t>
            </a:r>
            <a:r>
              <a:rPr lang="ru-RU" sz="2000" dirty="0"/>
              <a:t>– окончательное разрушение остатков Микенской (Ахейской) цивилизации, возрождение и господство родоплеменных отношений в Греции;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</a:rPr>
              <a:t>2. Архаический период (8–6 вв. до н.э.)</a:t>
            </a:r>
            <a:r>
              <a:rPr lang="ru-RU" sz="2000" b="1" dirty="0"/>
              <a:t> </a:t>
            </a:r>
            <a:r>
              <a:rPr lang="ru-RU" sz="2000" dirty="0"/>
              <a:t>– формирование классового общества и государства в форме полисов. Расселение греков по берегам Средиземного и Чёрного морей (</a:t>
            </a:r>
            <a:r>
              <a:rPr lang="ru-RU" sz="2000" b="1" dirty="0"/>
              <a:t>Великая греческая колонизация</a:t>
            </a:r>
            <a:r>
              <a:rPr lang="ru-RU" sz="2000" dirty="0"/>
              <a:t>), </a:t>
            </a:r>
            <a:r>
              <a:rPr lang="ru-RU" sz="2000" dirty="0" err="1"/>
              <a:t>раннегреческая</a:t>
            </a:r>
            <a:r>
              <a:rPr lang="ru-RU" sz="2000" dirty="0"/>
              <a:t> (старшая) тирания;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</a:rPr>
              <a:t>3. Классический период греческой истории (5–4 вв. до н.э.) </a:t>
            </a:r>
            <a:r>
              <a:rPr lang="ru-RU" sz="2000" dirty="0"/>
              <a:t>– расцвет древнегреческих полисов и полисного строя, расцвет экономики, наивысшие культурные достижения древних греков; отражение персидской агрессии в первой половине 5 в. до н.э.; нарастание поляризации между двумя типами полисных структур – торгово-ремесленными полисами с преобладанием демократических форм устройства и полисов с аграрной экономикой и олигархическими, как правило, формами государственного устройства; </a:t>
            </a:r>
            <a:r>
              <a:rPr lang="ru-RU" sz="2000" b="1" dirty="0"/>
              <a:t>Пелопоннесская война 431–404 гг. до н.э.</a:t>
            </a:r>
            <a:r>
              <a:rPr lang="ru-RU" sz="2000" dirty="0"/>
              <a:t>, кризиса полисной системы 4 в. до н.э., поздняя (младшая) тирания; утрата Грецией независимости и подчинение её Македонскому царству.</a:t>
            </a:r>
          </a:p>
        </p:txBody>
      </p:sp>
    </p:spTree>
    <p:extLst>
      <p:ext uri="{BB962C8B-B14F-4D97-AF65-F5344CB8AC3E}">
        <p14:creationId xmlns:p14="http://schemas.microsoft.com/office/powerpoint/2010/main" val="1331624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42493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III</a:t>
            </a:r>
            <a:r>
              <a:rPr lang="ru-RU" sz="2800" b="1" dirty="0">
                <a:solidFill>
                  <a:srgbClr val="00B0F0"/>
                </a:solidFill>
              </a:rPr>
              <a:t>. Эпоха эллинизма (последняя треть 4 в. до н.э. – </a:t>
            </a:r>
          </a:p>
          <a:p>
            <a:r>
              <a:rPr lang="ru-RU" sz="2800" b="1" dirty="0">
                <a:solidFill>
                  <a:srgbClr val="00B0F0"/>
                </a:solidFill>
              </a:rPr>
              <a:t>      30 г. до н.э.).</a:t>
            </a:r>
          </a:p>
          <a:p>
            <a:endParaRPr lang="ru-RU" dirty="0"/>
          </a:p>
          <a:p>
            <a:pPr algn="just"/>
            <a:r>
              <a:rPr lang="ru-RU" sz="2200" dirty="0"/>
              <a:t>1. Восточные походы Александра Македонского, создание его «мировой» державы и её распад; образование системы эллинистических государств (334–281 гг. до н.э.);</a:t>
            </a:r>
          </a:p>
          <a:p>
            <a:pPr algn="just"/>
            <a:r>
              <a:rPr lang="ru-RU" sz="2200" dirty="0"/>
              <a:t>2. Расцвет эллинистических обществ и государств (281–150 гг. до н.э.);</a:t>
            </a:r>
          </a:p>
          <a:p>
            <a:pPr algn="just"/>
            <a:r>
              <a:rPr lang="ru-RU" sz="2200" dirty="0"/>
              <a:t>3. Кризис эллинистической системы, угасание творческого потенциала эллинизма, распад эллинистической государственности, завоевание эллинистических государств Римом на Западе и Парфией на Востоке (вторая половина 2 в. до н.э. – 30 г. до н.э.).</a:t>
            </a:r>
          </a:p>
        </p:txBody>
      </p:sp>
    </p:spTree>
    <p:extLst>
      <p:ext uri="{BB962C8B-B14F-4D97-AF65-F5344CB8AC3E}">
        <p14:creationId xmlns:p14="http://schemas.microsoft.com/office/powerpoint/2010/main" val="37290904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689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14</cp:revision>
  <dcterms:created xsi:type="dcterms:W3CDTF">2020-05-20T05:14:45Z</dcterms:created>
  <dcterms:modified xsi:type="dcterms:W3CDTF">2023-02-06T19:14:15Z</dcterms:modified>
</cp:coreProperties>
</file>