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66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30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4" r:id="rId42"/>
    <p:sldId id="295" r:id="rId43"/>
    <p:sldId id="296" r:id="rId44"/>
    <p:sldId id="298" r:id="rId45"/>
    <p:sldId id="297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FB8DAE-DB73-454B-B493-F0922660E440}" type="datetimeFigureOut">
              <a:rPr lang="be-BY"/>
              <a:pPr>
                <a:defRPr/>
              </a:pPr>
              <a:t>01.12.21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e-BY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be-BY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1AEF78-D433-4221-925E-F554E4E5D00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62825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e-BY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BFB258-1A2D-4F75-BF0B-33AFE4D236BD}" type="slidenum">
              <a:rPr lang="be-BY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209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1E11-AD48-4341-BD0B-91E3C12F31DD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0F3D-9942-4F10-89BC-11D1F5E72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C550-49DF-458A-BC35-BD14396098E2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50A6-391D-4CBC-B144-5113EA07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16FC-512C-489B-806E-C357BE7C76A7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3258-A1E0-4A80-A4C3-9037CCDD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F0D3-3116-46C3-B690-3313A2C61BC4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3065-B97E-44BF-ABA9-A5BF98A2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A58B-629F-49F9-8245-0023A7A5C5C8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8DC8-9EC4-4401-AA28-6CD434B39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172B-70C0-44E6-BE19-8D3FD9E72B8A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1B18-D85D-4343-96EE-0B2593943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5207-9F09-48F5-AF5A-3A59BA1B8C78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554B-BE2D-4150-90CC-66CADCD90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9B0C-D38B-475B-B2D1-ACD8299703DD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DFCF-ABBB-42A7-AEC5-87AB194D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4018-2B40-431A-96DA-E51E297CB0C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B5D6-DC73-4699-AE0A-97533B93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8C8A-999A-499F-AED7-1584D837D55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6AEF-1967-49B9-89D4-2EA40539F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29A5-0172-4E31-992D-272A30F06D62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5026-9910-472A-B54F-5BEE1113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be-BY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03121-6465-4B3E-8AB1-A275378EECF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68F5E-FD38-4DE9-B005-C516C1621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28625" y="785813"/>
            <a:ext cx="8429625" cy="2286000"/>
          </a:xfrm>
        </p:spPr>
        <p:txBody>
          <a:bodyPr/>
          <a:lstStyle/>
          <a:p>
            <a:r>
              <a:rPr lang="be-BY" b="1" smtClean="0">
                <a:latin typeface="Times New Roman" pitchFamily="18" charset="0"/>
                <a:cs typeface="Times New Roman" pitchFamily="18" charset="0"/>
              </a:rPr>
              <a:t>Расцвет цивилизации Древнего Египта во 2 тыс. до н.э.</a:t>
            </a:r>
            <a:r>
              <a:rPr lang="be-BY" smtClean="0"/>
              <a:t/>
            </a:r>
            <a:br>
              <a:rPr lang="be-BY" smtClean="0"/>
            </a:br>
            <a:endParaRPr lang="be-BY" sz="1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286125"/>
            <a:ext cx="7858125" cy="2352675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Первый Переходный период.</a:t>
            </a:r>
            <a:b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Подъём экономики и мощи Египта в период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царства.</a:t>
            </a:r>
            <a:b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Проблемы Второго Переходного периода.</a:t>
            </a:r>
            <a:b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Египетская империя эпохи Нового царства: создание, расцвет, падение. 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голова мумии Секенен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28625"/>
            <a:ext cx="7000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79511" y="188641"/>
            <a:ext cx="86787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Камос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(иначе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или, правильнее,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последний из XVII (Фиванской)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династии фараон. Правил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приблизительно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1554–1549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н.э.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Тронное имя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Камеса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Уаджхеперра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Камос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первым из 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Рисунок 2" descr="Камо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94" y="1169072"/>
            <a:ext cx="3590925" cy="52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79512" y="6363180"/>
            <a:ext cx="41061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Камоса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на деревянном саркофаге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4" descr="Золотая модель погребальной ладьи Камес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5767" y="4545085"/>
            <a:ext cx="3286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4110000" y="1169072"/>
            <a:ext cx="48544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фиванских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фараонов совершил победоносную войну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гиксосами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продолжив неудачные до того боевые действия своего родственника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Секененра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Но довести войну до конца он не смог из-за противодействия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номовой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знати. Для подавления устроенного ею мятежа ему пришлось снять осаду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Авариса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отправиться в Верхний Египет. Воевал также в Нубии.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4572001" y="6461444"/>
            <a:ext cx="4286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Золотая модель погребальной ладьи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Камеса</a:t>
            </a:r>
            <a:endParaRPr lang="be-BY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79512" y="214313"/>
            <a:ext cx="878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Яхмос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(также известен как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Яхмес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Ахмос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Амасис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фараон,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1550–1525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основатель XVIII династии. Сын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Секенен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-Ра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царицы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Яххотеп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(Ах-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хатпи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букв. «Луна довольна»), брат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Камоса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отец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Аменхотепа 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Рисунок 2" descr="Яхмос 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28800"/>
            <a:ext cx="3500438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Яхмос I. Мумия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14500"/>
            <a:ext cx="45291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Аменхоте́п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фараон,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1525–1504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гг. 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из XVIII династии. Сын фараона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Яхмоса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царицы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Яхмес-Нефертари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Пришёл к власти после смерти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Яхмоса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 в 1527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будучи несовершеннолетним, поэтому регентом была провозглашена мать Аменхотепа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Яхмес-Нефертари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Аменхотеп продолжил завоевательную политику своего отца. Он совершил крупный победоносный поход в Нубию с целью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«расширить границы Египта»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Успешно воевал также в Ливии.</a:t>
            </a:r>
          </a:p>
        </p:txBody>
      </p:sp>
      <p:pic>
        <p:nvPicPr>
          <p:cNvPr id="26626" name="Рисунок 2" descr="Аменхотеп 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 descr="Аменхотеп I с матерью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86250"/>
            <a:ext cx="328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 rot="10800000" flipV="1">
            <a:off x="5715000" y="6313488"/>
            <a:ext cx="307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400" i="1">
                <a:latin typeface="Times New Roman" pitchFamily="18" charset="0"/>
                <a:cs typeface="Times New Roman" pitchFamily="18" charset="0"/>
              </a:rPr>
              <a:t>Аменхотеп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e-BY" sz="1400" i="1">
                <a:latin typeface="Times New Roman" pitchFamily="18" charset="0"/>
                <a:cs typeface="Times New Roman" pitchFamily="18" charset="0"/>
              </a:rPr>
              <a:t>с матерью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4000500" y="1997075"/>
            <a:ext cx="49291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Поскольку Аменхотеп I умер, не оставив наследников,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Яхмес-Нефертари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возвела на престол мужа своей дочери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Мутнофрет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своего зятя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Тутмоса I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(правил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1506–1494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гг. до н. э.).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результате военных походов первых двух царей Нового царства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Яхмоса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 и Аменхотепа I) Египет достиг рубежей периода расцвета Среднего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Синайского полуострова на севере до Второго Нильского порога на юге. 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Тутмос 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фараон из XVIII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династии,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правивший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1504–1492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Муж сестры Аменхотепа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Яхмес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и, возможно, сын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Яхмоса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 от второстепенной (не главной) жены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Сенисенеб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Имя Тутмос в древнеегипетской транскрипции звучало, предположительно, как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Джехутимесу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Дхаути-маси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букв.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«Рождённый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Тотом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Успешно воевал в Нубии и Передней Азии. Тутмос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прошёл Палестину и Сирию, достигнув Евфрата.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Митанийский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царь был застигнут врасплох; в происшедшем сражении египтяне одержали решительную победу и захватили множество пленных.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2" descr="Тутмос 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3286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 descr="мумия Тутмоса 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43188"/>
            <a:ext cx="27860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Хеттское и Митанийское царств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28625" y="214313"/>
            <a:ext cx="8501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Тутмос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фараон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XVIII династии, 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1492–1479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Муж и сводный брат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отец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Тутмоса 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Тутмос II был сыном фараона Тутмоса I от его второстепенной жены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Мутнофрет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Тем не менее, он стал полноценным наследником трона, женившись на своей сводной сестре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царице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бывшей чисто царского происхождения.</a:t>
            </a:r>
          </a:p>
        </p:txBody>
      </p:sp>
      <p:pic>
        <p:nvPicPr>
          <p:cNvPr id="29698" name="Рисунок 2" descr="Мумия Тутмоса I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14650"/>
            <a:ext cx="60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Тутмос II с богинями Сехмет и Хатхор. Изображение на пилоне в храме Карна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928813"/>
            <a:ext cx="4643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500063" y="6143625"/>
            <a:ext cx="5072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Тутмос II с богинями Сехмет и Хатхор. Изображение на пилоне в храме Карнака</a:t>
            </a:r>
            <a:endParaRPr lang="be-BY" sz="14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Рисунок 5" descr="Мумия Тутмоса I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071688"/>
            <a:ext cx="2071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5929313" y="5500688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Голова мумии Тутмоса II</a:t>
            </a:r>
            <a:endParaRPr lang="be-BY" sz="1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6439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1490/1489–1468 гг. до 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1479–1458 гг. 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 э.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1504–1482 гг. до 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женщина-фараон Нового царства Древнего Египта из XVIII династии. До воцарения носила то же имя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есть «Находящаяся впереди благородных дам»). После восхождения на престол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провозглашена фараоном Египта под тронным именем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Мааткара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Хенеметамон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 всеми регалиями и дочерью Амона-Ра (в образе Тутмоса I).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фараон в Египте был воплощением Хора, он мог быть только мужчиной. Поэтому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часто надевала на официальных церемониях мужские одежды и искусственную бороду, однако далеко не в обязательном порядке.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3214688" y="2500313"/>
            <a:ext cx="571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силами, поддерживающими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были образованные круги египетского жречества и аристократии, а также часть выдающихся военачальников. В их число входил 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Сенмут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Сененмут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зодчий и воспитатель дочери царицы, считавшийся фаворитом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ознаменовало собой небывалое процветание и возвышение Египта. Из всех сфер своей государственной деятельности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проявила себя, прежде всего, как фараон-строитель. Уникальные рельефы храма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Дейр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-эль-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Бахри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потрясающие высочайшим уровнем своего исполнения, повествуют об основных событиях царствования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об экспедицию в страну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Лично возглавляла один из двух совершённых во время её правления военных походов в Нубию, а также контролировала Синайский полуостров, Финикийское побережье, Южную Сирию и Палестину. 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Рисунок 3" descr="Хатшепсут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2559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28625" y="6215063"/>
            <a:ext cx="2643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Times New Roman" pitchFamily="18" charset="0"/>
                <a:cs typeface="Times New Roman" pitchFamily="18" charset="0"/>
              </a:rPr>
              <a:t>Статуя Хатшепсут из Бостонского музея изобразительных искусств</a:t>
            </a:r>
            <a:endParaRPr lang="be-BY" sz="12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00063" y="60721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Заупокойный храм Хатшепсут в Дейр-эль-Бахри. Зодчий - Сенмут.</a:t>
            </a:r>
            <a:endParaRPr lang="be-BY">
              <a:latin typeface="Calibri" pitchFamily="34" charset="0"/>
            </a:endParaRPr>
          </a:p>
        </p:txBody>
      </p:sp>
      <p:pic>
        <p:nvPicPr>
          <p:cNvPr id="31746" name="Рисунок 2" descr="Заупокойный храм Хатшепсут в Дейр-эль-Бахр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296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4211960" y="357188"/>
            <a:ext cx="4717729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Ту́тмос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фараон,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1525–1479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из XVIII династии. Сын Тутмоса II от наложницы Исиды.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Тутмос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является древнегреческим вариантом произношения египетского имени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Джехутимесу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«бог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Тот рождён» (иногда переводится как «рождённый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»). В качестве тронного Тутмос III использовал имя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Менхеперра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После смерти Тутмоса II, двенадцатилетний Тутмос III был провозглашён единоличным фараоном,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регентом. Однако через полтора года малолетний фараон был отстранён от трона легитимистской партией во главе с фиванским жречеством Амона, которая возвела на престол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результате переворота Тутмос III был отправлен на воспитание в храм, чем его планировалось отстранить от египетского престола, по крайней мере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–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регентства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2770" name="Рисунок 4" descr="Тутмос II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6712"/>
            <a:ext cx="37861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Древний Египет. Карт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 descr="Egypt_ancient_nomes_position_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Гранитная статуя Тутмоса I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2148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85750" y="6072188"/>
            <a:ext cx="3500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200" i="1">
                <a:latin typeface="Times New Roman" pitchFamily="18" charset="0"/>
                <a:cs typeface="Times New Roman" pitchFamily="18" charset="0"/>
              </a:rPr>
              <a:t>Гранитная статуя Тутмоса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III</a:t>
            </a:r>
            <a:endParaRPr lang="be-BY" sz="12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714875" y="500063"/>
            <a:ext cx="4071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В ходе военных походов Тутмоса Египет превратился в могущественную мировую державу, вместе с подчинёнными территориями протянувшуюся с севера на юг на 3500 км. За достигнутые при нём рубежи, как на севере, так и на юге, не вышел ни один из его преемников. О его завоевательных походах рассказывают </a:t>
            </a:r>
            <a:r>
              <a:rPr lang="ru-RU" b="1" dirty="0">
                <a:latin typeface="Calibri" pitchFamily="34" charset="0"/>
              </a:rPr>
              <a:t>«Анналы Тутмоса </a:t>
            </a:r>
            <a:r>
              <a:rPr lang="en-US" b="1" dirty="0">
                <a:latin typeface="Calibri" pitchFamily="34" charset="0"/>
              </a:rPr>
              <a:t>III</a:t>
            </a:r>
            <a:r>
              <a:rPr lang="ru-RU" b="1" dirty="0">
                <a:latin typeface="Calibri" pitchFamily="34" charset="0"/>
              </a:rPr>
              <a:t>»</a:t>
            </a:r>
            <a:r>
              <a:rPr lang="ru-RU" dirty="0">
                <a:latin typeface="Calibri" pitchFamily="34" charset="0"/>
              </a:rPr>
              <a:t>. При нём был создан имперский аппарат власти. </a:t>
            </a:r>
          </a:p>
          <a:p>
            <a:r>
              <a:rPr lang="ru-RU" dirty="0">
                <a:latin typeface="Calibri" pitchFamily="34" charset="0"/>
              </a:rPr>
              <a:t>Не останавливались и строительные работы внутри Египта. Самым грандиозным строительным проектом Тутмоса III был </a:t>
            </a:r>
            <a:r>
              <a:rPr lang="ru-RU" b="1" dirty="0" err="1">
                <a:latin typeface="Calibri" pitchFamily="34" charset="0"/>
              </a:rPr>
              <a:t>Карнакский</a:t>
            </a:r>
            <a:r>
              <a:rPr lang="ru-RU" b="1" dirty="0">
                <a:latin typeface="Calibri" pitchFamily="34" charset="0"/>
              </a:rPr>
              <a:t> храм Амона-Ра</a:t>
            </a:r>
            <a:r>
              <a:rPr lang="ru-RU" dirty="0">
                <a:latin typeface="Calibri" pitchFamily="34" charset="0"/>
              </a:rPr>
              <a:t>. Покровительствовал искусствам.</a:t>
            </a:r>
          </a:p>
          <a:p>
            <a:r>
              <a:rPr lang="ru-RU" dirty="0">
                <a:latin typeface="Calibri" pitchFamily="34" charset="0"/>
              </a:rPr>
              <a:t>Организовал очередную экспедицию в страну </a:t>
            </a:r>
            <a:r>
              <a:rPr lang="ru-RU" dirty="0" err="1">
                <a:latin typeface="Calibri" pitchFamily="34" charset="0"/>
              </a:rPr>
              <a:t>Пунт</a:t>
            </a:r>
            <a:r>
              <a:rPr lang="ru-RU" dirty="0">
                <a:latin typeface="Calibri" pitchFamily="34" charset="0"/>
              </a:rPr>
              <a:t>.</a:t>
            </a:r>
            <a:endParaRPr lang="be-BY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Карнак Пилон храма Амона Ра с Анналами Тутмоса I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57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142875" y="5500688"/>
            <a:ext cx="885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e-BY" sz="1400" b="1" dirty="0">
                <a:latin typeface="Times New Roman" pitchFamily="18" charset="0"/>
                <a:cs typeface="Times New Roman" pitchFamily="18" charset="0"/>
              </a:rPr>
              <a:t>Храм Амона в Карнаке.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VI пилоном располагается так называемый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Зал анналов Тутмоса 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Центральную часть зала занимает гранитное святилище ладьи Амона. Между пилоном и входом в святилище Тутмос III установил уникальные гранитные столбы с геральдическими символами Верхнего и Нижнего Египта. На боковых стенах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Зала анналов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записаны результаты усилий великого царя в деле создания империи.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Статуи Тутмоса III в Карнакском храме. VII пилон. 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29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428625" y="6143625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Вдоль северной стены VII пилона выстроились семь царских статуй.</a:t>
            </a:r>
            <a:endParaRPr lang="be-BY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5357813" y="0"/>
            <a:ext cx="378618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Аменхоте́п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фараон,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1428–1397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., из XVIII династии. Сын и наследник самого могущественного фараона Египта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Тутмоса III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его жены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Меритра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дочери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Этот брак особенно укреплял царскую власть и авторитет Аменхотепа, который благодаря этому мог опереться на самые разнообразные слои аристократии и жречества, а также на бывших сторонников царицы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Хатшепсут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временно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оттеснённых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Тутмосе III. Чтобы ещё больше укрепить своё положение, Аменхотеп приблизил к себе соратников своего отца.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Аменхотепа II окружали 323 жены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это были дочери палестинских князей. Наиболее известна из его многочисленных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жён – царица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Тиаа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их сын – фараон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Тутмос IV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правил Египтом приблизительно 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1397–1388 гг.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6866" name="Рисунок 2" descr="Аменхотеп 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4932040" y="260648"/>
            <a:ext cx="385477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Тутмос IV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фараон из XVIII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династии, правивший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приблизительно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1397–1388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до н.э.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Сын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Аменхотепа II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царицы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Тиаа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Тутмос продолжил войну 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Митанни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Сирию. И, в конце концов,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вынужден договориться о мире и разделе сфер влияния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митаннийским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царём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Артадамой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 этому миру Северная Сирия отходила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Митанни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Договор был скреплён браком Тутмоса с дочерью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Артадамы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Также Тутмос поддерживал дружественные регулярные отношения с вавилонским царём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Караиндашем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Рисунок 2" descr="Тутмос I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0" y="260648"/>
            <a:ext cx="4794980" cy="622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Аменхотеп III c женой и дочерью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5643563" y="6000750"/>
            <a:ext cx="3214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Колоссальная статуя Аменхотепа III с его женой царицей </a:t>
            </a:r>
            <a:r>
              <a:rPr lang="ru-RU" sz="1400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Тейе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их дочерью </a:t>
            </a:r>
            <a:r>
              <a:rPr lang="ru-RU" sz="1400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Хенаттэнеб</a:t>
            </a:r>
            <a:r>
              <a:rPr lang="ru-RU" sz="1400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Каирский Музей.</a:t>
            </a:r>
            <a:endParaRPr lang="be-BY" sz="1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5572125" y="58738"/>
            <a:ext cx="3429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Аменхоте́п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1388–1353/1351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фараон XVIII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династии,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правивший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1388–1351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Тутмоса IV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царицы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Мутемуйи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правления Аменхотепа III рассматривается как один из величайших периодов расцвета древнеегипетской цивилизации, о чём свидетельствуют грандиозные храмовые комплексы и превосходные памятники искусства, считающиеся шедеврами.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Однако Аменхотеп III всё ещё остаётся фигурой во многом загадочной и противоречивой. С одной стороны, он как никто другой почитал традиционных египетских богов и сооружал им роскошные храмы, с другой стороны, именно в его эпохе, когда царское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самообожествление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достигло невиданного размаха, лежат корни грядущей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амарнской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4572000" y="332656"/>
            <a:ext cx="4000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Аменхоте́п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(позднее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Эхнато́н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фараон XVIII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династии,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1353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(или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1351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)–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1336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1334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гг. 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выдающийся политик, знаменитый религиозный реформатор, во время правления которого произошли значительные изменения в египетской жизни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политике и в религии. Сын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Аменхотепа III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царицы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Тейе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Рисунок 2" descr="Эхнат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0719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214313" y="5643563"/>
            <a:ext cx="6643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Статуя фараона Эхнатона из храма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Атона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Карнаке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Каирский египетский музей.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Египет.</a:t>
            </a:r>
            <a:endParaRPr lang="be-B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5364088" y="260649"/>
            <a:ext cx="36724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Ато́н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единый бог солнца,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монотеистичес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-кий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культ которого был введён фараоном Эхнатоном.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Эхнатон построил в честь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Атона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великолеп-ный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белокаменный город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Ахетатон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который играл при его реформе возведения Египта к единому богу роль столицы. Изображается в виде солнца, тянущего свои ладони к людям. </a:t>
            </a:r>
          </a:p>
        </p:txBody>
      </p:sp>
      <p:pic>
        <p:nvPicPr>
          <p:cNvPr id="40962" name="Рисунок 2" descr="Эхнатон с семьёй поклоняются Атон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42190"/>
            <a:ext cx="49291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357188" y="6143625"/>
            <a:ext cx="5286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>
                <a:latin typeface="Calibri" pitchFamily="34" charset="0"/>
              </a:rPr>
              <a:t>Фараон Эхнатон со своей семьёй совершают подношения </a:t>
            </a:r>
            <a:r>
              <a:rPr lang="ru-RU" sz="1600" i="1" dirty="0" err="1">
                <a:latin typeface="Calibri" pitchFamily="34" charset="0"/>
              </a:rPr>
              <a:t>Атону</a:t>
            </a:r>
            <a:r>
              <a:rPr lang="ru-RU" sz="1600" i="1" dirty="0">
                <a:latin typeface="Calibri" pitchFamily="34" charset="0"/>
              </a:rPr>
              <a:t>.</a:t>
            </a:r>
            <a:endParaRPr lang="be-BY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4860032" y="260648"/>
            <a:ext cx="40324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Неферти́ти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Нефер-Неферу-Атон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Нефертити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«Прекраснейшая [из] красавиц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Атона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Красавица Пришла»)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«главная супруга» фараона XVIII династии, время правления которого ознаменовалось крупномасштабной религиозной реформой. Роль самой царицы в проведении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солнцепоклоннического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переворота» спорна.</a:t>
            </a:r>
            <a:endParaRPr lang="be-B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Рисунок 2" descr="Нефертит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3857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755575" y="5949280"/>
            <a:ext cx="3096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Бюст царицы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Нефертити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Берлинский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музей.</a:t>
            </a:r>
            <a:endParaRPr lang="be-BY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4644008" y="285750"/>
            <a:ext cx="424847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Тутанхамо́н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Тутанхато́н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 – фараон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династии Нового царства, правивший приблизительно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1332–1323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гг. до н. э. Сын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Эхнатона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(или, возможно, его младший брат)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неидентифицированной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сестры Эхнатона. Вероятно, брат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Сменхкары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Муж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Анхесенамон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третьей дочери Эхнатона. От неё имел двух мертворождённых младенцев, найденных в его гробнице. Вступил на престол в 10-летнем возрасте. За него правили престарелый царедворец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Эйе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полководец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детстве был назван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Тутанхатон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честь бога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культа его отца Эхнатона. Но после смерти его отца и отмены этого культа, взял имя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Тутанхамон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Рисунок 2" descr="Тутанхам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428625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28625" y="58738"/>
            <a:ext cx="8358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Первый переходный период в истории Древнего Египта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(середина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XXIII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середина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21 века 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2250–2050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гг. до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VII–X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династии).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правление VII и VIII династий власть мемфисских фараонов была лишь номинальной, в Египте царила политическая анархия. Власть перешла в руки номархов («градоначальников»). Утрата государственного единства стала причиной развала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общеегипетской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ирригационной системы, вызвавшего экономический кризис и массовый голод. Не поддерживаемые народом, сложное административное устройством приходило в упадок, в стране бродили разбойничьи шайки, чернь, которая грабила заупокойные храмы и усыпальницы. И к началу Первого Переходного периода почти все пирамиды и усыпальницы наследников престола и высоких сановников были разграблены и опустошены. Северные провинции периодически подвергались набегам азиатских кочевников и ливийцев.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28625" y="2500313"/>
            <a:ext cx="8429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Речение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Ипувера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(он же «Папирус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Ипувера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ранее его имя читали как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Ипусер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документ, хранящийся в Лейденском музее в Голландии (приобретён в 1828 году). Текст повествует о социальных бедствиях, обрушившихся на Древний Египет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-й Переходный период его истории. Папирус датируется по палеографическим признакам временем XIX династии. Существуют разные взгляды на время создания и историчность «Речения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Ипувера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Но многие исследователи видят в нём рассказ о гибели Древнего царства и датируют произведение правлением последнего фараона VIII династии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Нефериркара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II.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28625" y="4000500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«Пророчество Неферти»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Находится в Государственном Эрмитаже, г. Санкт-Петербург. Действие этого источника относится еще к эпохе царя Снофру, которому мудрец Неферти возвестил неизбежное вступление Египта в полосу бедствий и потрясений, но сам текст был записан уже по завершении I Переходного периода, в начале правления XII династии (сер. 20 в. до н. э.). </a:t>
            </a:r>
            <a:endParaRPr lang="be-BY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625" y="5072063"/>
            <a:ext cx="8429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«Поучение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гераклеопольского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царя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Ахтоя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Хети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своему сыну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Мерикара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составлено в 21 в. до н.э. в период правления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Гераклеопольского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царского дома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IX–X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династии). Текст известен по трём папирусам середины Нового царства. Наиболее сохранный из них находится в Государственном Эрмитаже, г. Санкт-Петербург. В царствование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Ахтоя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начинается борьба за новое воссоединение страны. Он делиться с сыном жизненным и политическим опытом, приводя в подтверждение факты из недавней египетской смуты.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apress.com/images/cache/a39f57ec4ee696672c75d14d93ca4d13_w750_h440_c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3999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332657"/>
            <a:ext cx="4032448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Печать на гробнице Тутанхамона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Фото 1922 г.</a:t>
            </a:r>
            <a:endParaRPr lang="ru-RU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3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4643438" y="571500"/>
            <a:ext cx="42862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(прав.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Хар-ма-ху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или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Хармхаб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древнеегипетский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сановник и военачальник, впоследствии ставший фараоном Древнего Египта, правивший приблизительно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1319–1292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последний из XVIII династии (по мнению отдельных исследователей, его можно считать первым фараоном XIX династии).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происходит из рода номархов города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Ханиса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главного города 18-го нома Верхнего Египта. В честь местного бога Хора будущий фараон получил имя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Хор-ем-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хеб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(букв.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«Хор, в празднестве»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ему же он приписывал своё возвышение. Родители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известны и сам он в своих надписях никогда не называет их. После смерти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Эйе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опираясь на армию, занял трон фараонов, в чём ему, по всей видимости, усердно помогало жречество бога Амона. Захватив царскую власть в свои руки,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изобразил эту узурпацию как выполнение непосредственной воли богов. </a:t>
            </a:r>
            <a:endParaRPr lang="be-B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Рисунок 2" descr="Хоремхе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40719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4286250" y="428625"/>
            <a:ext cx="457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Рамсес I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фараон,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1292–1290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н. э., основатель XIX династии. Рамсес, вероятно, тождественен временщику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могущественному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военачальнику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верховному сановнику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Парамесс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Риа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масэ-са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По-видимому, его своим преемником избрал сам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Хоремхеб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Что Рамсес был признан законным царём жрецами Амона, явствует из того, что на пилоне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Карнакского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храма есть изображение его торжественного венчания на царство.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По-видимому, царствование Рамсеса I не было ни продолжительно, ни богато замечательными деяниями; слава его заключается в том, что он был отцом знаменитого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Сети 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дедом покрытого славой и воспетого в продолжении многих столетий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Рамсеса 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e-BY" dirty="0">
              <a:latin typeface="Calibri" pitchFamily="34" charset="0"/>
            </a:endParaRPr>
          </a:p>
        </p:txBody>
      </p:sp>
      <p:pic>
        <p:nvPicPr>
          <p:cNvPr id="45058" name="Рисунок 2" descr="Рамсес 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5072063" y="428625"/>
            <a:ext cx="37861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Сети 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фараон XIX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династии, 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1290–1279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Рамсеса 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царицы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 Сети I начинается новый блестящий период Египта; памятники начинают опять рассказывать о победах фараона и воспевать славу его царствования.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285750" y="6000750"/>
            <a:ext cx="4142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Голова статуи Сети I. Метрополитен-музей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Нью-Йорк</a:t>
            </a:r>
            <a:endParaRPr lang="be-B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Рисунок 3" descr="Сети 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42148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4" descr="Голова мумии Сети 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429000"/>
            <a:ext cx="2571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>
            <a:off x="5000625" y="5715000"/>
            <a:ext cx="1071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Голова мумии фараона Сети I</a:t>
            </a:r>
            <a:endParaRPr lang="be-BY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4929188" y="285750"/>
            <a:ext cx="39290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Рамсес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Рамзес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II Великий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фараон XIX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династии,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1279–1213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Сети 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царицы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Туйи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Один из величайших фараонов Древнего Египта. Ему преимущественно присваивался почётный титул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нахту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есть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«Победитель»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Памятники и папирусы нередко называют его и народным прозвищем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Сессу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греков это имя превратилось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Сезостриса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героя легендарных сказаний и всемирного завоевателя. Количество его памятников различной степени сохранности в Египте и Нубии крайне велико.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Рисунок 2" descr="Мумия Рамсеса 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581128"/>
            <a:ext cx="3214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3" descr="Рамсес 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4714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0" y="3857625"/>
            <a:ext cx="4357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Голова статуи Рамсеса II в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Луксорском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Храме.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Египет.</a:t>
            </a:r>
            <a:endParaRPr lang="be-B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58772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Мумия Рамсеса II.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214313" y="5929313"/>
            <a:ext cx="871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Взятие Дапура. Рельеф на стене Рамессеума</a:t>
            </a:r>
            <a:endParaRPr lang="be-BY">
              <a:latin typeface="Calibri" pitchFamily="34" charset="0"/>
            </a:endParaRPr>
          </a:p>
        </p:txBody>
      </p:sp>
      <p:pic>
        <p:nvPicPr>
          <p:cNvPr id="48130" name="Рисунок 2" descr="Рамсес II. Взятие Дапур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Рамессеум с высоты птичьего полё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14313" y="6286500"/>
            <a:ext cx="596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Рамессеум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высоты птичьего полёта.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Абу Симбел. Храм Рамсеса 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357188" y="6357938"/>
            <a:ext cx="6156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Нубия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Абу </a:t>
            </a:r>
            <a:r>
              <a:rPr lang="ru-RU" b="1" dirty="0" err="1">
                <a:latin typeface="Calibri" pitchFamily="34" charset="0"/>
              </a:rPr>
              <a:t>Симбел</a:t>
            </a:r>
            <a:r>
              <a:rPr lang="ru-RU" dirty="0">
                <a:latin typeface="Calibri" pitchFamily="34" charset="0"/>
              </a:rPr>
              <a:t>. Храм </a:t>
            </a:r>
            <a:r>
              <a:rPr lang="ru-RU" b="1" dirty="0">
                <a:latin typeface="Calibri" pitchFamily="34" charset="0"/>
              </a:rPr>
              <a:t>Рамсеса </a:t>
            </a:r>
            <a:r>
              <a:rPr lang="en-US" b="1" dirty="0" smtClean="0">
                <a:latin typeface="Calibri" pitchFamily="34" charset="0"/>
              </a:rPr>
              <a:t>II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be-BY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3851920" y="285750"/>
            <a:ext cx="5040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Мернептах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фараон XIX династии,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1212–1202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н.э.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 времени кончины Рамсеса II, наследному царевичу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Мернептаху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было уже около 60-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лет.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6" name="Рисунок 2" descr="Мернептах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72" y="1340768"/>
            <a:ext cx="4728567" cy="47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3" descr="голова мумии Мернептах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780928"/>
            <a:ext cx="2786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2" descr="Стелла Мернептах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3571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Рисунок 4" descr="текст стелы Мернептах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14313"/>
            <a:ext cx="31432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Прямоугольник 5"/>
          <p:cNvSpPr>
            <a:spLocks noChangeArrowheads="1"/>
          </p:cNvSpPr>
          <p:nvPr/>
        </p:nvSpPr>
        <p:spPr bwMode="auto">
          <a:xfrm>
            <a:off x="357188" y="5000625"/>
            <a:ext cx="8429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Стела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Мернептаха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надпись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фараона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Мернептаха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(от 1213 до 1203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которая нанесена на обратную сторону гранитной стелы, установленной фараоном Аменхотепом III. Ныне хранится в Египетском музее в Каире.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Стела является самым ранним древнеегипетским документом, в котором упоминается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Isiriar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или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Isirial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что толкуется учёными как «Израиль» («Израиль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опустошен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его семени нет»). Большая часть стелы описывает кампанию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Мернептаха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против ливийцев.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79512" y="116633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Среднее царство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эпоха истории Древнего Египта между 2040 и 1785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н. э., на которую приходится правление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манефоновских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XII–XIII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династий фараонов.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-я династия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гг. до н.э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      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Интеф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Антеф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Интеф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Нахтнеб-Тепнефер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номарх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верхнеегипетского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нома (септа) с центром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правивший в начале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Первого переходного периода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2133–2117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 э.). Сын номарха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Интефа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Имя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Манта-хатпи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означает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Монту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умиротворён»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Монту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есть сущность»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Монту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– главный фиванский бог)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Хотя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очевидно, не принимал царского титула, но именно он считается основателем XI (фиванской) династии египетских фараонов.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2040-х гг. 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фиванский номарх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Небхепетра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(2056/2046-2005/1995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 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окончательно разбивает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гераклеопольских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правителей и объединяет Египет в Среднее царство.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Санхкара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III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(2004–1992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 э.) в целом продолжал политику своих предшественников.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Ментухотеп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последний фараон XI династии, правивший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1992–1985 гг. до 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Ментухотепе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восстановлены нарушенные после падения Древнего царства регулярные контакты с южными землями, в частности,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Царский казначей и мореход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8-й год правления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Ментухотепа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IV снарядил и лично возглавил экспедицию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Одним из организаторов этой экспедиции был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(визирь) фараона, будущий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Аменемхет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I, который после смерти предшественника, короновал себя фараоном, возможно в силу отсутствия преемников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Ментухотепа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или даже узурпировав трон.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–я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династия (к.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1785 гг. до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н. э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Правление XII династии в Египте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Аменемхетов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Сенусертов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«Золотой век» Среднего царства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Сенусерте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III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1878–1841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Аменемхете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III (1844–1797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гг. 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.). Завершение централизации в Египте.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Ит-Тауи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Создаются Лабиринт в Эль-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Лахуне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(близ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Файюма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Меридова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озера), храмы Амона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Карнаке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укрепительные сооружения в Восточной Дельте и Нубии.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Подъём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науки. Решения математических задач. Первые египетские школы.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5436096" y="34077"/>
            <a:ext cx="364331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«Народы моря»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группа средиземноморских народов, двинувшаяся в 13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в. 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к границам Египта и государства хеттов, предположительно из региона Эгейского моря (Балканы и Малая Азия). В числе их были племена: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шерданы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тирсены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турша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филистимляне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чаккаль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дануны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фригийцы,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шакалеша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акайваша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(ахейцы),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гараманты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луки,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тевкры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Этнографическими следами их миграций считают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гарамантов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сикулов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филистимлян, фригийцев и этрусков. Троянскую войну также считают эпизодом переселений народов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моря.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Рисунок 3" descr="Народы мор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 descr="Нубийцы, филистимляне и шерден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5214938" y="142875"/>
            <a:ext cx="3643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e-BY" b="1">
                <a:latin typeface="Times New Roman" pitchFamily="18" charset="0"/>
                <a:cs typeface="Times New Roman" pitchFamily="18" charset="0"/>
              </a:rPr>
              <a:t>Нубийский лучник (маджай),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be-BY" b="1">
                <a:latin typeface="Times New Roman" pitchFamily="18" charset="0"/>
                <a:cs typeface="Times New Roman" pitchFamily="18" charset="0"/>
              </a:rPr>
              <a:t>династия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Филистимлянский тяжеловооруженный воин, XX династия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be-BY" b="1">
                <a:latin typeface="Times New Roman" pitchFamily="18" charset="0"/>
                <a:cs typeface="Times New Roman" pitchFamily="18" charset="0"/>
              </a:rPr>
              <a:t>Воин-шерден,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be-BY" b="1">
                <a:latin typeface="Times New Roman" pitchFamily="18" charset="0"/>
                <a:cs typeface="Times New Roman" pitchFamily="18" charset="0"/>
              </a:rPr>
              <a:t>династия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be-BY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7"/>
          <p:cNvSpPr>
            <a:spLocks noChangeArrowheads="1"/>
          </p:cNvSpPr>
          <p:nvPr/>
        </p:nvSpPr>
        <p:spPr bwMode="auto">
          <a:xfrm>
            <a:off x="5000625" y="285750"/>
            <a:ext cx="3857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Сетнахт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(букв.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«Сет Победоносный»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рубеж 12-11 вв. до н. э.)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фараон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Древнего Египта, правивший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1200/1184–1198/1182 гг.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своей деятельности опирался на жречество и способствовал завершению очередного политического кризиса в государстве.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представлениям современной египтологии,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Сетнахт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вступил на престол после смерти царицы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Таусерт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являлся основателем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XX династии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Рамессидов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Возможно, некоторое время правил совместно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сыном –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Рамсесом III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впоследствии стал его преемником.</a:t>
            </a:r>
          </a:p>
        </p:txBody>
      </p:sp>
      <p:pic>
        <p:nvPicPr>
          <p:cNvPr id="56322" name="Рисунок 18" descr="Сетнах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4357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16"/>
          <p:cNvSpPr>
            <a:spLocks noChangeArrowheads="1"/>
          </p:cNvSpPr>
          <p:nvPr/>
        </p:nvSpPr>
        <p:spPr bwMode="auto">
          <a:xfrm>
            <a:off x="321470" y="5959882"/>
            <a:ext cx="4500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e-BY" sz="1600" i="1" dirty="0">
                <a:latin typeface="Times New Roman" pitchFamily="18" charset="0"/>
                <a:cs typeface="Times New Roman" pitchFamily="18" charset="0"/>
              </a:rPr>
              <a:t>Изображение Сетнахта на крышке его</a:t>
            </a:r>
            <a:br>
              <a:rPr lang="be-BY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be-BY" sz="1600" i="1" dirty="0">
                <a:latin typeface="Times New Roman" pitchFamily="18" charset="0"/>
                <a:cs typeface="Times New Roman" pitchFamily="18" charset="0"/>
              </a:rPr>
              <a:t>саркофага из гробницы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4500563" y="214313"/>
            <a:ext cx="45005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Рамсес 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фараон XX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династии,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1185–1153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Сетнахта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царицы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Тейе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Меренисит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правления Рамсеса III стало последним значительным периодом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подъёма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египетской государственности в эпоху Нового царства. Это тридцатилетие, ознаменовалось новыми военными событиями, колоссальным храмовым строительством. Эпоха бурных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междинастических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событий и переворотов миновала, Египет, сумевший сохранить своё фундаментальное богатство, вновь вступил в полосу расцвета царской власти в последний раз на протяжении своей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трехтысячелетней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истории. В народном говоре Рамсес III назывался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Рамсес-па-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нутер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чего греки сделали известного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Рампсинита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Рамсес-па-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означает «Рамсес-бог» и это прозвище кое-где встречается и на памятниках.</a:t>
            </a:r>
          </a:p>
        </p:txBody>
      </p:sp>
      <p:pic>
        <p:nvPicPr>
          <p:cNvPr id="57346" name="Рисунок 2" descr="Рамсес II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42148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142875" y="5857875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Рамсес III на фреске из гробницы одного из своих сыновей в Долине Цариц</a:t>
            </a:r>
            <a:endParaRPr lang="be-BY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142875" y="592931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Рамсес воин. Сцена первого пилона храма </a:t>
            </a:r>
            <a:r>
              <a:rPr lang="ru-RU" dirty="0" err="1">
                <a:latin typeface="Calibri" pitchFamily="34" charset="0"/>
              </a:rPr>
              <a:t>Мединет</a:t>
            </a:r>
            <a:r>
              <a:rPr lang="ru-RU" dirty="0">
                <a:latin typeface="Calibri" pitchFamily="34" charset="0"/>
              </a:rPr>
              <a:t>-Абу </a:t>
            </a:r>
            <a:r>
              <a:rPr lang="ru-RU" dirty="0" smtClean="0">
                <a:latin typeface="Calibri" pitchFamily="34" charset="0"/>
              </a:rPr>
              <a:t>– фараон</a:t>
            </a:r>
            <a:r>
              <a:rPr lang="ru-RU" dirty="0">
                <a:latin typeface="Calibri" pitchFamily="34" charset="0"/>
              </a:rPr>
              <a:t>, прогоняющий врагов </a:t>
            </a:r>
            <a:r>
              <a:rPr lang="ru-RU" dirty="0" smtClean="0">
                <a:latin typeface="Calibri" pitchFamily="34" charset="0"/>
              </a:rPr>
              <a:t>Египта.</a:t>
            </a:r>
            <a:endParaRPr lang="be-BY" dirty="0">
              <a:latin typeface="Calibri" pitchFamily="34" charset="0"/>
            </a:endParaRPr>
          </a:p>
        </p:txBody>
      </p:sp>
      <p:pic>
        <p:nvPicPr>
          <p:cNvPr id="58370" name="Рисунок 2" descr="Рамсес III - воин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" descr="Рамсес III. Мединет Абу. Битва против народов мор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285750" y="6072188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Отражение нашествия «народов моря». Прорисовка рельефа храма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-Абу.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Рисунок 2" descr="Битва Рамсеса III с народами моря. Прорисовк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3"/>
            <a:ext cx="7572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2849563" y="5969000"/>
            <a:ext cx="3937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Calibri" pitchFamily="34" charset="0"/>
              </a:rPr>
              <a:t> </a:t>
            </a:r>
            <a:r>
              <a:rPr lang="be-BY">
                <a:latin typeface="Times New Roman" pitchFamily="18" charset="0"/>
                <a:cs typeface="Times New Roman" pitchFamily="18" charset="0"/>
              </a:rPr>
              <a:t>Пленные воины «народов моря»</a:t>
            </a:r>
          </a:p>
        </p:txBody>
      </p:sp>
      <p:pic>
        <p:nvPicPr>
          <p:cNvPr id="61442" name="Рисунок 2" descr="пленные воины народов мор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6858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2" descr="Голова мумии Рамсеса III.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714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Прямоугольник 3"/>
          <p:cNvSpPr>
            <a:spLocks noChangeArrowheads="1"/>
          </p:cNvSpPr>
          <p:nvPr/>
        </p:nvSpPr>
        <p:spPr bwMode="auto">
          <a:xfrm>
            <a:off x="4429125" y="5691188"/>
            <a:ext cx="4500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Осирические статуи Рамсеса III в его храме в Карнаке (в первом дворе храма Амона).</a:t>
            </a:r>
            <a:endParaRPr lang="be-BY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Рисунок 4" descr="Осирические статуи Рамсеса III в его храме в Карнак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8"/>
            <a:ext cx="4857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Прямоугольник 5"/>
          <p:cNvSpPr>
            <a:spLocks noChangeArrowheads="1"/>
          </p:cNvSpPr>
          <p:nvPr/>
        </p:nvSpPr>
        <p:spPr bwMode="auto">
          <a:xfrm>
            <a:off x="214313" y="5286375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Голова мумии Рамсеса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III</a:t>
            </a:r>
            <a:endParaRPr lang="be-BY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3581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Падение Нового царства.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18 или 19 год правления Рамсеса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(фараон Египта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1105–1078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гг. 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 в Фивах по инициативе фараона установилась власть полководца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Херихора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подавил в Фиваиде смуту и изгнал из Фив нубийцев.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провозгласил себя верховным жрецом Амона и в 19 год объявил начало особой эры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«Возрождения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Одним из первых решений, принятых в эру «Возрождения», было создание трибунала по делам об ограблении царских усыпальниц: преступники проникли даже в гробницы Сети I и Рамсеса II. Сохранившиеся царские мумии были на скорую руку отреставрированы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-Абу. Шесть лет спустя, другими словами, на 6-м году «Возрождения», мумии Сети I и Рамсеса II, лишённые практически всех ювелирных изделий и драгоценных амулетов, были положены в новые скромные деревянные саркофаги и перезахоронены в тайнике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Дейр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эль-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Бахри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Реставрация коснулась всех областей жизни страны: на 5-м году «Возрождения» старейшина Зала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Унуамон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отправился в город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благородным ливанским кедром для восстановления великой парадной ладьи бога Амона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Усерхет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захватил всю полноту власти в Фивах и принял царскую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титулатуру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первом картуше которой выписывался только его титул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«Первый пророк Амона»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во втором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«Сын Амона,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Херихор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других городах Египта никаких упоминаний 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найдено.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происхождении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почти ничего не известно. Неизвестно, как и когда завершился его жизненный путь: погребение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обнаружено.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Ментухотеп 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43576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 descr="Ментухотеп II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00063"/>
            <a:ext cx="1500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 flipV="1">
            <a:off x="2286000" y="4860925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e-BY">
              <a:latin typeface="Calibri" pitchFamily="34" charset="0"/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642938" y="5786438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Ментухотеп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>
                <a:latin typeface="Calibri" pitchFamily="34" charset="0"/>
              </a:rPr>
              <a:t>					</a:t>
            </a:r>
            <a:endParaRPr lang="be-BY">
              <a:latin typeface="Calibri" pitchFamily="34" charset="0"/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6357938" y="5461000"/>
            <a:ext cx="192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Ментухотеп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</a:t>
            </a:r>
            <a:endParaRPr lang="be-BY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www.faraon-history.ru/images/stories/img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рямоугольник 4"/>
          <p:cNvSpPr>
            <a:spLocks noChangeArrowheads="1"/>
          </p:cNvSpPr>
          <p:nvPr/>
        </p:nvSpPr>
        <p:spPr bwMode="auto">
          <a:xfrm>
            <a:off x="3714750" y="214313"/>
            <a:ext cx="52149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Смендес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(греческая форма египетского имени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Несубанебджед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тронное имя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Хеджкхеперра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Сетепенра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фараон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династии, правивший на протяжении 26 лет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Танисе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-Рамсесе), начиная примерно с 1070 до н. э. С него начинается Третий переходный период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упадка египетской цивилизации после её возвышения в период Нового царства.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Провозгласил себя фараоном ещё при жизни последнего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Рамсеса XI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Уроженец Дельты,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Смендес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Рамессидах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занимал здесь высокие административные посты. Сначала правил параллельно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Херихором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верховным жрецом Амона-Ра в Фивах, также прибравшим к рукам фактически царскую власть. Однако после смерти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Херихора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Смендес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объединил Египет под своей властью, о чём свидетельствует реставрация им обвалившейся стены храма Тутмоса III в Луксоре.</a:t>
            </a:r>
            <a:r>
              <a:rPr lang="ru-RU" dirty="0">
                <a:latin typeface="Calibri" pitchFamily="34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5"/>
          <p:cNvSpPr>
            <a:spLocks noChangeArrowheads="1"/>
          </p:cNvSpPr>
          <p:nvPr/>
        </p:nvSpPr>
        <p:spPr bwMode="auto">
          <a:xfrm>
            <a:off x="214313" y="5214938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Смендеса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фигурирует в одном из известнейших ныне древнеегипетских литературных произведений, известном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-Амона»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(хранится в Московском Музее изобразительных искусств имени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Пушкина).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Сенусерт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фараон Древнего Египта, правивший приблизительно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1872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1853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из XII династии (Среднее царство). Сын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Сенусерта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II. Тронным именем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Сенусерта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III было Ха-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-Ра –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«Сияющие души Ра»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Рисунок 2" descr="Сенусерт I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46250"/>
            <a:ext cx="37861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857750" y="1444625"/>
            <a:ext cx="38576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Сенусерт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успешно провёл внутренние реформы в Египте: ограничил власть номархов, чрезмерная независимость которых бросала вызов власти фараона.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Сенусерт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создал новую систему управления, в результате страна была разделена на три административных центра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Север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Юг и Главу Юга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Элефантина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 Нижняя Нубия), каждый из которых управлялся советом старшин, а последние подчинялись визирю царя.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 того, как внутри государства был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наведён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порядок,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Сенусерт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смог заняться внешней политикой.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воевал в Нубии (Куше) и Передней Азии (Палестина 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Юж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Сирия)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07504" y="116632"/>
            <a:ext cx="87507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Аменемхет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(греч.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Лахарес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фараон,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правивший приблизительно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1853–1806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гг.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н.э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., из XII династии (Среднее царство). Сын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Сенусерта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III. Тронное имя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Ни-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Маат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«В Истине Ра»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Рисунок 2" descr="Аменемхет I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3859074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995936" y="1285876"/>
            <a:ext cx="486231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правление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Аменемхета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царская власть в эпоху Среднего царства достигла апогея. Важно отметить, что с воцарением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Аменемхета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III цепь гробниц номархов, дотоле непрерывная, внезапно пресекается. Видимо,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Аменемхету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 помощи крутых мер и при опоре на незнатных служилых людей, составлявших костяк армии, удалось значительно ограничить могущество номархов. Правление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Аменемхета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-лось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интенсивной строительной деятельностью. При нём были завершены большие ирригационные работы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Файюмском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оазисе, начатые ещё его предшественниками.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Пирамида Аменемхета III в Хаваре близ Крокодилопо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4000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 descr="Тёмная пирамида Аменемхета I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14375"/>
            <a:ext cx="39290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42938" y="285750"/>
            <a:ext cx="807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Аменемхет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впервые со времён Снофру построил себе 2 пирамиды: </a:t>
            </a:r>
            <a:endParaRPr lang="be-BY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71437" y="3357563"/>
            <a:ext cx="4786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Пирамида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Хаваре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близ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Крокодилополя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5004048" y="3416300"/>
            <a:ext cx="3711327" cy="4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«Тёмная пирамида» в Дахшуре.</a:t>
            </a:r>
          </a:p>
        </p:txBody>
      </p:sp>
      <p:pic>
        <p:nvPicPr>
          <p:cNvPr id="21510" name="Рисунок 10" descr="руины заупокойного храма Аменемхета III в Фаюм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857625"/>
            <a:ext cx="54292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11"/>
          <p:cNvSpPr>
            <a:spLocks noChangeArrowheads="1"/>
          </p:cNvSpPr>
          <p:nvPr/>
        </p:nvSpPr>
        <p:spPr bwMode="auto">
          <a:xfrm>
            <a:off x="6012160" y="5517232"/>
            <a:ext cx="29889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Хавара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Руины «Лабиринта»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заупокойного храма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Аменемхета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III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Фаюме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358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Второй переходный период в истории Древнего Египта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(1785 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около 15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80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г. до н. э., XI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II –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династии).</a:t>
            </a:r>
            <a:endParaRPr lang="be-BY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57188" y="1071563"/>
            <a:ext cx="8358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Египет распадается на самостоятельные номы. Претендующая на звание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общеегипетской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XIV династия, утвердившаяся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Ксоисе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фактически контролирует лишь часть Дельты.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Около 1675 до н. э. в Египет вторгаются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гиксосы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создавшие в середине 17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обширный племенной союз на территории Палестины и северной Аравии, и подвергают его страшному разгрому. Они захватывают Дельту и делают своей столицей крепость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Аварис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восточной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части. Их успеху способствовало то, что они, в отличие от египтян, использовали в военном деле коней.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Гиксосские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цари: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Салитис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Бнон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Апахнан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Апопис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Ианнас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Ассис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гиксосском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вторжении пишет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Манефон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другие античные авторы.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57188" y="4143375"/>
            <a:ext cx="83581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Секененра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II Храбрый)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фараон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правивший приблизительно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1569– 1554 гг.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из XVII (Фиванской) династии.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Секененра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начал борьбу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гиксосами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одного из сражений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ними этот фараон,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судя по ранам, нанесённым копьём и боевым топорам азиатского типа (следы сохранились на его мумии), был убит.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Борьбу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гиксосами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продолжил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(конец 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нач. 16 в. до н.э.)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Секененра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последний фараон XVII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династии. 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1791</Words>
  <Application>Microsoft Office PowerPoint</Application>
  <PresentationFormat>Экран (4:3)</PresentationFormat>
  <Paragraphs>121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Тема Office</vt:lpstr>
      <vt:lpstr>Расцвет цивилизации Древнего Египта во 2 тыс. до н.э.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Ирина Кротова</cp:lastModifiedBy>
  <cp:revision>119</cp:revision>
  <dcterms:created xsi:type="dcterms:W3CDTF">2013-09-02T16:52:34Z</dcterms:created>
  <dcterms:modified xsi:type="dcterms:W3CDTF">2021-12-01T10:44:26Z</dcterms:modified>
</cp:coreProperties>
</file>