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4"/>
  </p:notesMasterIdLst>
  <p:sldIdLst>
    <p:sldId id="256" r:id="rId2"/>
    <p:sldId id="263" r:id="rId3"/>
    <p:sldId id="281" r:id="rId4"/>
    <p:sldId id="265" r:id="rId5"/>
    <p:sldId id="279" r:id="rId6"/>
    <p:sldId id="266" r:id="rId7"/>
    <p:sldId id="269" r:id="rId8"/>
    <p:sldId id="285" r:id="rId9"/>
    <p:sldId id="286" r:id="rId10"/>
    <p:sldId id="287" r:id="rId11"/>
    <p:sldId id="288" r:id="rId12"/>
    <p:sldId id="28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82201" autoAdjust="0"/>
  </p:normalViewPr>
  <p:slideViewPr>
    <p:cSldViewPr>
      <p:cViewPr varScale="1">
        <p:scale>
          <a:sx n="83" d="100"/>
          <a:sy n="83" d="100"/>
        </p:scale>
        <p:origin x="1454" y="-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D0F37-9EB8-4306-A29E-4D0DB6727D23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4D391-A6EB-4C3C-85DD-3BE8D877D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12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4D391-A6EB-4C3C-85DD-3BE8D877DD2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19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67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82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194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713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324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133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27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11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82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91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45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40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86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210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989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0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6522646-46BA-43BE-B771-8FAC73C30C72}" type="datetimeFigureOut">
              <a:rPr lang="ru-RU" smtClean="0"/>
              <a:t>10.02.2022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167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8208912" cy="5976664"/>
          </a:xfrm>
        </p:spPr>
        <p:txBody>
          <a:bodyPr>
            <a:normAutofit/>
          </a:bodyPr>
          <a:lstStyle/>
          <a:p>
            <a:r>
              <a:rPr lang="ru-RU" sz="3600" b="1" dirty="0" err="1">
                <a:solidFill>
                  <a:srgbClr val="FF0000"/>
                </a:solidFill>
              </a:rPr>
              <a:t>Тэма</a:t>
            </a:r>
            <a:r>
              <a:rPr lang="ru-RU" sz="3600" b="1" dirty="0">
                <a:solidFill>
                  <a:srgbClr val="FF0000"/>
                </a:solidFill>
              </a:rPr>
              <a:t>:</a:t>
            </a:r>
            <a:r>
              <a:rPr lang="ru-RU" sz="3600" b="1" dirty="0"/>
              <a:t> </a:t>
            </a:r>
            <a:r>
              <a:rPr lang="be-BY" sz="3300" b="1" cap="all" dirty="0">
                <a:solidFill>
                  <a:srgbClr val="FFFF00"/>
                </a:solidFill>
              </a:rPr>
              <a:t>Агульныя рысы абсалютызму. Фарміраванне абсалютызму ў францыі</a:t>
            </a:r>
            <a:br>
              <a:rPr lang="ru-RU" sz="3200" dirty="0"/>
            </a:br>
            <a:br>
              <a:rPr lang="ru-RU" sz="3200" dirty="0"/>
            </a:br>
            <a:r>
              <a:rPr lang="be-BY" sz="3100" dirty="0"/>
              <a:t>1. Характэрныя рысы абсалютнай манархіі як формы праўлення.</a:t>
            </a:r>
            <a:br>
              <a:rPr lang="ru-RU" sz="3100" dirty="0"/>
            </a:br>
            <a:br>
              <a:rPr lang="ru-RU" sz="3100" dirty="0"/>
            </a:br>
            <a:r>
              <a:rPr lang="be-BY" sz="3100" dirty="0"/>
              <a:t>2. Фарміраванне абсалютнай манархіі ў Францыі ў канцы 15–16 стст.</a:t>
            </a:r>
            <a:br>
              <a:rPr lang="ru-RU" sz="3100" dirty="0"/>
            </a:br>
            <a:br>
              <a:rPr lang="ru-RU" sz="3100" dirty="0"/>
            </a:br>
            <a:r>
              <a:rPr lang="be-BY" sz="3100" dirty="0"/>
              <a:t>3. Умацаванне абсалютызму пры Генрыху </a:t>
            </a:r>
            <a:r>
              <a:rPr lang="en-US" sz="3100" dirty="0"/>
              <a:t>IV </a:t>
            </a:r>
            <a:r>
              <a:rPr lang="be-BY" sz="3100" dirty="0"/>
              <a:t>і</a:t>
            </a:r>
            <a:r>
              <a:rPr lang="ru-RU" sz="3100" dirty="0"/>
              <a:t> Р</a:t>
            </a:r>
            <a:r>
              <a:rPr lang="be-BY" sz="3100" dirty="0"/>
              <a:t>ы</a:t>
            </a:r>
            <a:r>
              <a:rPr lang="ru-RU" sz="3100" dirty="0"/>
              <a:t>ш</a:t>
            </a:r>
            <a:r>
              <a:rPr lang="be-BY" sz="3100" dirty="0"/>
              <a:t>а</a:t>
            </a:r>
            <a:r>
              <a:rPr lang="ru-RU" sz="3100" dirty="0"/>
              <a:t>лье. </a:t>
            </a:r>
            <a:r>
              <a:rPr lang="be-BY" sz="3100" dirty="0"/>
              <a:t>Фронда.</a:t>
            </a:r>
            <a:endParaRPr lang="ru-RU" sz="3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259632" y="6597352"/>
            <a:ext cx="6400800" cy="72008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6"/>
    </mc:Choice>
    <mc:Fallback xmlns="">
      <p:transition spd="slow" advTm="66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1440160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Фронда</a:t>
            </a:r>
            <a:r>
              <a:rPr lang="ru-RU" sz="3200" dirty="0"/>
              <a:t> – </a:t>
            </a:r>
            <a:r>
              <a:rPr lang="ru-RU" sz="3200" b="1" dirty="0" err="1">
                <a:solidFill>
                  <a:srgbClr val="FFC000"/>
                </a:solidFill>
              </a:rPr>
              <a:t>масавы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сацыяльна-палітычны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антыабсалютысцкі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рух</a:t>
            </a:r>
            <a:r>
              <a:rPr lang="ru-RU" sz="3200" b="1" dirty="0">
                <a:solidFill>
                  <a:srgbClr val="FFC000"/>
                </a:solidFill>
              </a:rPr>
              <a:t>, </a:t>
            </a:r>
            <a:r>
              <a:rPr lang="ru-RU" sz="3200" b="1" dirty="0" err="1">
                <a:solidFill>
                  <a:srgbClr val="FFC000"/>
                </a:solidFill>
              </a:rPr>
              <a:t>які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ахапіў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Францыю</a:t>
            </a:r>
            <a:r>
              <a:rPr lang="ru-RU" sz="3200" b="1" dirty="0">
                <a:solidFill>
                  <a:srgbClr val="FFC000"/>
                </a:solidFill>
              </a:rPr>
              <a:t> ў 1648–1653 гадах. </a:t>
            </a:r>
            <a:br>
              <a:rPr lang="ru-RU" sz="3200" b="1" dirty="0">
                <a:solidFill>
                  <a:srgbClr val="FFC000"/>
                </a:solidFill>
              </a:rPr>
            </a:br>
            <a:br>
              <a:rPr lang="ru-RU" sz="3200" b="1" dirty="0">
                <a:solidFill>
                  <a:srgbClr val="FFC000"/>
                </a:solidFill>
              </a:rPr>
            </a:br>
            <a:r>
              <a:rPr lang="ru-RU" sz="3200" b="1" dirty="0" err="1">
                <a:solidFill>
                  <a:srgbClr val="C00000"/>
                </a:solidFill>
              </a:rPr>
              <a:t>Мазарыні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2336" y="1268760"/>
            <a:ext cx="6155082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be-BY" sz="2800" b="1" dirty="0"/>
          </a:p>
          <a:p>
            <a:pPr marL="0" indent="0">
              <a:buNone/>
            </a:pPr>
            <a:r>
              <a:rPr lang="be-BY" sz="2800" b="1" dirty="0"/>
              <a:t>1648–1649 гг. </a:t>
            </a:r>
            <a:r>
              <a:rPr lang="be-BY" sz="2800" dirty="0"/>
              <a:t>–  першы этап </a:t>
            </a:r>
            <a:r>
              <a:rPr lang="be-BY" sz="2800" cap="all" dirty="0"/>
              <a:t>ф</a:t>
            </a:r>
            <a:r>
              <a:rPr lang="be-BY" sz="2800" dirty="0"/>
              <a:t>ронды –  парламенцкая Фронда, бо яе ўзначальваў </a:t>
            </a:r>
            <a:r>
              <a:rPr lang="be-BY" sz="2800" cap="all" dirty="0"/>
              <a:t>п</a:t>
            </a:r>
            <a:r>
              <a:rPr lang="be-BY" sz="2800" dirty="0"/>
              <a:t>арыжскі парламент.</a:t>
            </a:r>
          </a:p>
          <a:p>
            <a:pPr marL="0" indent="0">
              <a:buNone/>
            </a:pPr>
            <a:endParaRPr lang="be-BY" dirty="0"/>
          </a:p>
          <a:p>
            <a:pPr marL="0" indent="0">
              <a:buNone/>
            </a:pPr>
            <a:r>
              <a:rPr lang="be-BY" sz="2800" b="1" dirty="0"/>
              <a:t>1650–1653 гг.</a:t>
            </a:r>
            <a:r>
              <a:rPr lang="be-BY" sz="2800" dirty="0"/>
              <a:t> - другі этап Фронды –  Фронда прынцаў, бо кіраўніцтва рухам перайшло да вышэйшай арыстакратыі.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6" y="2492896"/>
            <a:ext cx="2773910" cy="34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58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8479778" cy="720080"/>
          </a:xfrm>
        </p:spPr>
        <p:txBody>
          <a:bodyPr/>
          <a:lstStyle/>
          <a:p>
            <a:r>
              <a:rPr lang="be-BY" sz="3600" b="1" dirty="0">
                <a:solidFill>
                  <a:srgbClr val="FFC000"/>
                </a:solidFill>
              </a:rPr>
              <a:t>Прычыны і сутнасць Фронды</a:t>
            </a:r>
            <a:endParaRPr lang="ru-RU" sz="36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710" y="1052736"/>
            <a:ext cx="8335762" cy="561662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- </a:t>
            </a:r>
            <a:r>
              <a:rPr lang="ru-RU" sz="2800" dirty="0" err="1"/>
              <a:t>Барацьба</a:t>
            </a:r>
            <a:r>
              <a:rPr lang="ru-RU" sz="2800" dirty="0"/>
              <a:t> старых </a:t>
            </a:r>
            <a:r>
              <a:rPr lang="ru-RU" sz="2800" dirty="0" err="1"/>
              <a:t>уладных</a:t>
            </a:r>
            <a:r>
              <a:rPr lang="ru-RU" sz="2800" dirty="0"/>
              <a:t> </a:t>
            </a:r>
            <a:r>
              <a:rPr lang="ru-RU" sz="2800" dirty="0" err="1"/>
              <a:t>карпарацый</a:t>
            </a:r>
            <a:r>
              <a:rPr lang="ru-RU" sz="2800" dirty="0"/>
              <a:t> на </a:t>
            </a:r>
            <a:r>
              <a:rPr lang="be-BY" sz="2800" dirty="0"/>
              <a:t>чале з парламентам Парыжа супраць пераходу ўладных паўнамоцтваў у рукі каралеўскай бюракратыі.</a:t>
            </a:r>
          </a:p>
          <a:p>
            <a:pPr marL="0" indent="0">
              <a:buNone/>
            </a:pPr>
            <a:r>
              <a:rPr lang="be-BY" sz="2800" dirty="0"/>
              <a:t>- Барацьба вышэйшай арыстакратыі супраць адхілення яе ад улады.</a:t>
            </a:r>
          </a:p>
          <a:p>
            <a:pPr marL="0" indent="0">
              <a:buNone/>
            </a:pPr>
            <a:r>
              <a:rPr lang="be-BY" sz="2800" dirty="0"/>
              <a:t>- Барацьба гарадоў супраць наступлення каралеўскай улады на іх прывілеі.</a:t>
            </a:r>
          </a:p>
          <a:p>
            <a:pPr marL="0" indent="0">
              <a:buNone/>
            </a:pPr>
            <a:r>
              <a:rPr lang="be-BY" sz="2800" dirty="0"/>
              <a:t>- Рух супраць імклівага росту падаткаў ва ўмовах Трыцацігадовай вайны.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32366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16632"/>
            <a:ext cx="8551786" cy="1296144"/>
          </a:xfrm>
        </p:spPr>
        <p:txBody>
          <a:bodyPr/>
          <a:lstStyle/>
          <a:p>
            <a:r>
              <a:rPr lang="be-BY" sz="3200" b="1" dirty="0">
                <a:solidFill>
                  <a:srgbClr val="FFC000"/>
                </a:solidFill>
              </a:rPr>
              <a:t>Характэрныя рысы французскага абсалютызму.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2565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e-BY" sz="2800" dirty="0"/>
              <a:t>-Ранні час фарміравання. </a:t>
            </a:r>
          </a:p>
          <a:p>
            <a:pPr marL="0" indent="0">
              <a:buNone/>
            </a:pPr>
            <a:r>
              <a:rPr lang="be-BY" sz="2800" dirty="0"/>
              <a:t>-Павольнае выцясненне старых органаў дзяржаўнага кіравання новымі, іх паралельнае існаванне працяглы час.</a:t>
            </a:r>
          </a:p>
          <a:p>
            <a:pPr marL="0" indent="0">
              <a:buNone/>
            </a:pPr>
            <a:r>
              <a:rPr lang="be-BY" sz="2800" dirty="0"/>
              <a:t>-Выключна вялікая роля бюракратыі ў сістэме дзяржаўнага кіравання (бюракратычны абсалютызм).</a:t>
            </a:r>
          </a:p>
          <a:p>
            <a:pPr marL="0" indent="0">
              <a:buNone/>
            </a:pPr>
            <a:r>
              <a:rPr lang="be-BY" sz="2800" dirty="0"/>
              <a:t>- Актыўная пратэкцыянісцкая палітыка.</a:t>
            </a:r>
          </a:p>
          <a:p>
            <a:pPr marL="0" indent="0">
              <a:buNone/>
            </a:pPr>
            <a:r>
              <a:rPr lang="be-BY" sz="2800" dirty="0"/>
              <a:t>- Вялікая рэгулярная армія як важнейшая апора каралеўскай улады. </a:t>
            </a:r>
          </a:p>
          <a:p>
            <a:pPr marL="0" indent="0">
              <a:buNone/>
            </a:pPr>
            <a:r>
              <a:rPr lang="be-BY" sz="2800" dirty="0"/>
              <a:t>- Актыўная экспансіянісцкая знешняя палітыка.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6337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3124"/>
            <a:ext cx="7055380" cy="817604"/>
          </a:xfrm>
        </p:spPr>
        <p:txBody>
          <a:bodyPr/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Літаратура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760640"/>
          </a:xfrm>
        </p:spPr>
        <p:txBody>
          <a:bodyPr>
            <a:normAutofit/>
          </a:bodyPr>
          <a:lstStyle/>
          <a:p>
            <a:pPr marL="0" indent="361950">
              <a:buNone/>
            </a:pPr>
            <a:r>
              <a:rPr lang="ru-RU" sz="2800" spc="-70" dirty="0" err="1"/>
              <a:t>Люблинская</a:t>
            </a:r>
            <a:r>
              <a:rPr lang="ru-RU" sz="2800" spc="-70" dirty="0"/>
              <a:t>, А. Д. Французские крестьяне в ХVI–ХVIІІ вв. / А. Д. </a:t>
            </a:r>
            <a:r>
              <a:rPr lang="ru-RU" sz="2800" spc="-70" dirty="0" err="1"/>
              <a:t>Люблинская</a:t>
            </a:r>
            <a:r>
              <a:rPr lang="ru-RU" sz="2800" spc="-70" dirty="0"/>
              <a:t>. – </a:t>
            </a:r>
            <a:r>
              <a:rPr lang="ru-RU" sz="2800" spc="-70" dirty="0" err="1"/>
              <a:t>Лн</a:t>
            </a:r>
            <a:r>
              <a:rPr lang="ru-RU" sz="2800" spc="-70" dirty="0"/>
              <a:t>., 1978.</a:t>
            </a:r>
          </a:p>
          <a:p>
            <a:pPr marL="0" indent="361950">
              <a:buNone/>
            </a:pPr>
            <a:r>
              <a:rPr lang="ru-RU" sz="2800" spc="-70" dirty="0"/>
              <a:t>История Франции. В 3 т. Т. 1. – М., 1972.</a:t>
            </a:r>
          </a:p>
          <a:p>
            <a:pPr marL="0" indent="361950">
              <a:buNone/>
            </a:pPr>
            <a:r>
              <a:rPr lang="ru-RU" sz="2800" spc="-70" dirty="0"/>
              <a:t>История Европы. В 8 т. Т. 3, 4. – М., 1990, 1994.</a:t>
            </a:r>
          </a:p>
          <a:p>
            <a:pPr marL="0" indent="361950">
              <a:buNone/>
            </a:pPr>
            <a:r>
              <a:rPr lang="ru-RU" sz="2800" spc="-70" dirty="0" err="1"/>
              <a:t>Ролинская</a:t>
            </a:r>
            <a:r>
              <a:rPr lang="ru-RU" sz="2800" spc="-70" dirty="0"/>
              <a:t>, А. Е. Очерки по истории Франции XVII–XVIII вв. / А. Е. </a:t>
            </a:r>
            <a:r>
              <a:rPr lang="ru-RU" sz="2800" spc="-70" dirty="0" err="1"/>
              <a:t>Ролинская</a:t>
            </a:r>
            <a:r>
              <a:rPr lang="ru-RU" sz="2800" spc="-70" dirty="0"/>
              <a:t> – М., 1958.</a:t>
            </a:r>
          </a:p>
          <a:p>
            <a:pPr marL="0" indent="361950">
              <a:buNone/>
            </a:pPr>
            <a:r>
              <a:rPr lang="ru-RU" sz="2800" spc="-70" dirty="0"/>
              <a:t>Малов, В. Н. Жан Батист </a:t>
            </a:r>
            <a:r>
              <a:rPr lang="ru-RU" sz="2800" spc="-70" dirty="0" err="1"/>
              <a:t>Кольбер</a:t>
            </a:r>
            <a:r>
              <a:rPr lang="ru-RU" sz="2800" spc="-70" dirty="0"/>
              <a:t> / В. Н. Малов // Новая и новейшая история. – 2000 – № 5.</a:t>
            </a:r>
          </a:p>
          <a:p>
            <a:pPr marL="0" indent="361950">
              <a:buNone/>
            </a:pPr>
            <a:r>
              <a:rPr lang="be-BY" sz="2800" cap="all" dirty="0"/>
              <a:t>М</a:t>
            </a:r>
            <a:r>
              <a:rPr lang="be-BY" sz="2800" dirty="0"/>
              <a:t>язга, М.М. Еўрапейскі абсалютызм у канцы </a:t>
            </a:r>
            <a:r>
              <a:rPr lang="en-US" sz="2800" dirty="0"/>
              <a:t>XV</a:t>
            </a:r>
            <a:r>
              <a:rPr lang="ru-RU" sz="2800" dirty="0"/>
              <a:t> – </a:t>
            </a:r>
            <a:r>
              <a:rPr lang="en-US" sz="2800" dirty="0"/>
              <a:t>XVIII </a:t>
            </a:r>
            <a:r>
              <a:rPr lang="be-BY" sz="2800" dirty="0"/>
              <a:t>стст. – Гомель: ГДУ імя Ф. Скарыны, 2012. – 80 с.</a:t>
            </a:r>
            <a:endParaRPr lang="ru-RU" sz="2800" spc="-70" dirty="0"/>
          </a:p>
          <a:p>
            <a:pPr marL="0" indent="0">
              <a:buNone/>
            </a:pPr>
            <a:endParaRPr lang="be-BY" sz="2800" spc="-70" dirty="0"/>
          </a:p>
        </p:txBody>
      </p:sp>
    </p:spTree>
    <p:extLst>
      <p:ext uri="{BB962C8B-B14F-4D97-AF65-F5344CB8AC3E}">
        <p14:creationId xmlns:p14="http://schemas.microsoft.com/office/powerpoint/2010/main" val="4238300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8724" y="130019"/>
            <a:ext cx="4032448" cy="113874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b="1" dirty="0">
                <a:solidFill>
                  <a:schemeClr val="bg1"/>
                </a:solidFill>
              </a:rPr>
              <a:t>Дваранства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52020" y="260648"/>
            <a:ext cx="4104456" cy="100811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b="1" dirty="0">
                <a:solidFill>
                  <a:schemeClr val="bg1"/>
                </a:solidFill>
              </a:rPr>
              <a:t>Буржуазія (бюргерства)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5229200"/>
            <a:ext cx="8712968" cy="11521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3200" b="1" dirty="0">
                <a:solidFill>
                  <a:srgbClr val="7030A0"/>
                </a:solidFill>
              </a:rPr>
              <a:t>Каралеўская ўлада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10" name="Стрелка: вниз 9"/>
          <p:cNvSpPr/>
          <p:nvPr/>
        </p:nvSpPr>
        <p:spPr>
          <a:xfrm>
            <a:off x="6660232" y="1268758"/>
            <a:ext cx="2196244" cy="41764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be-BY" sz="2400" b="1" dirty="0">
                <a:solidFill>
                  <a:srgbClr val="002060"/>
                </a:solidFill>
              </a:rPr>
              <a:t>Грошы, узброенае апалчэнне, згода на страту прывілеяў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1" name="Стрелка: вниз 10"/>
          <p:cNvSpPr/>
          <p:nvPr/>
        </p:nvSpPr>
        <p:spPr>
          <a:xfrm flipV="1">
            <a:off x="4283968" y="1241650"/>
            <a:ext cx="2520280" cy="406632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be-BY" sz="2400" b="1" dirty="0">
                <a:solidFill>
                  <a:srgbClr val="7030A0"/>
                </a:solidFill>
              </a:rPr>
              <a:t>Падтрымка супраць</a:t>
            </a:r>
            <a:r>
              <a:rPr lang="be-BY" sz="2000" b="1" dirty="0">
                <a:solidFill>
                  <a:srgbClr val="7030A0"/>
                </a:solidFill>
              </a:rPr>
              <a:t> </a:t>
            </a:r>
            <a:r>
              <a:rPr lang="be-BY" sz="2400" b="1" dirty="0">
                <a:solidFill>
                  <a:srgbClr val="7030A0"/>
                </a:solidFill>
              </a:rPr>
              <a:t>дваранства і </a:t>
            </a:r>
            <a:r>
              <a:rPr lang="be-BY" sz="2400" b="1" spc="-150" dirty="0">
                <a:solidFill>
                  <a:srgbClr val="7030A0"/>
                </a:solidFill>
              </a:rPr>
              <a:t>замежных</a:t>
            </a:r>
            <a:r>
              <a:rPr lang="be-BY" sz="2400" b="1" spc="-130" dirty="0">
                <a:solidFill>
                  <a:srgbClr val="7030A0"/>
                </a:solidFill>
              </a:rPr>
              <a:t> </a:t>
            </a:r>
            <a:r>
              <a:rPr lang="be-BY" sz="2400" b="1" spc="-150" dirty="0">
                <a:solidFill>
                  <a:srgbClr val="7030A0"/>
                </a:solidFill>
              </a:rPr>
              <a:t>канкурэнтаў</a:t>
            </a:r>
            <a:r>
              <a:rPr lang="be-BY" sz="2000" b="1" spc="-150" dirty="0">
                <a:solidFill>
                  <a:srgbClr val="7030A0"/>
                </a:solidFill>
              </a:rPr>
              <a:t> </a:t>
            </a:r>
            <a:endParaRPr lang="ru-RU" sz="2000" b="1" spc="-150" dirty="0">
              <a:solidFill>
                <a:srgbClr val="7030A0"/>
              </a:solidFill>
            </a:endParaRPr>
          </a:p>
        </p:txBody>
      </p:sp>
      <p:sp>
        <p:nvSpPr>
          <p:cNvPr id="12" name="Стрелка: вниз 11"/>
          <p:cNvSpPr/>
          <p:nvPr/>
        </p:nvSpPr>
        <p:spPr>
          <a:xfrm>
            <a:off x="2195736" y="1268759"/>
            <a:ext cx="2166190" cy="396044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be-BY" sz="2400" b="1" dirty="0">
                <a:solidFill>
                  <a:srgbClr val="002060"/>
                </a:solidFill>
              </a:rPr>
              <a:t>Ахвяруе палітычныя прывілеі </a:t>
            </a:r>
          </a:p>
          <a:p>
            <a:pPr algn="ctr"/>
            <a:r>
              <a:rPr lang="be-BY" sz="2400" b="1" dirty="0">
                <a:solidFill>
                  <a:srgbClr val="002060"/>
                </a:solidFill>
              </a:rPr>
              <a:t>і прытэнзіі на ўладу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Стрелка: вниз 12"/>
          <p:cNvSpPr/>
          <p:nvPr/>
        </p:nvSpPr>
        <p:spPr>
          <a:xfrm flipV="1">
            <a:off x="4862" y="1268759"/>
            <a:ext cx="2550914" cy="460851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be-BY" sz="2400" b="1" dirty="0">
                <a:solidFill>
                  <a:srgbClr val="7030A0"/>
                </a:solidFill>
              </a:rPr>
              <a:t>Пенсіі</a:t>
            </a:r>
            <a:r>
              <a:rPr lang="be-BY" sz="2000" b="1" dirty="0">
                <a:solidFill>
                  <a:srgbClr val="7030A0"/>
                </a:solidFill>
              </a:rPr>
              <a:t>, </a:t>
            </a:r>
            <a:r>
              <a:rPr lang="be-BY" sz="2400" b="1" dirty="0">
                <a:solidFill>
                  <a:srgbClr val="7030A0"/>
                </a:solidFill>
              </a:rPr>
              <a:t>добра </a:t>
            </a:r>
            <a:r>
              <a:rPr lang="be-BY" sz="2400" b="1" spc="-100" dirty="0">
                <a:solidFill>
                  <a:srgbClr val="7030A0"/>
                </a:solidFill>
              </a:rPr>
              <a:t>аплочваемыя</a:t>
            </a:r>
            <a:r>
              <a:rPr lang="be-BY" sz="2400" b="1" dirty="0">
                <a:solidFill>
                  <a:srgbClr val="7030A0"/>
                </a:solidFill>
              </a:rPr>
              <a:t> </a:t>
            </a:r>
            <a:r>
              <a:rPr lang="be-BY" sz="2400" b="1" spc="-100" dirty="0">
                <a:solidFill>
                  <a:srgbClr val="7030A0"/>
                </a:solidFill>
              </a:rPr>
              <a:t>афіцэрскія </a:t>
            </a:r>
            <a:r>
              <a:rPr lang="be-BY" sz="2000" b="1" spc="-100" dirty="0">
                <a:solidFill>
                  <a:srgbClr val="7030A0"/>
                </a:solidFill>
              </a:rPr>
              <a:t>і</a:t>
            </a:r>
            <a:r>
              <a:rPr lang="be-BY" sz="2000" b="1" dirty="0">
                <a:solidFill>
                  <a:srgbClr val="7030A0"/>
                </a:solidFill>
              </a:rPr>
              <a:t> </a:t>
            </a:r>
            <a:r>
              <a:rPr lang="be-BY" sz="2400" b="1" dirty="0">
                <a:solidFill>
                  <a:srgbClr val="7030A0"/>
                </a:solidFill>
              </a:rPr>
              <a:t>прыдворныя пасады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84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84710" y="116632"/>
            <a:ext cx="8335762" cy="1008112"/>
          </a:xfrm>
        </p:spPr>
        <p:txBody>
          <a:bodyPr/>
          <a:lstStyle/>
          <a:p>
            <a:pPr algn="ctr"/>
            <a:r>
              <a:rPr lang="be-BY" sz="3200" b="1" dirty="0">
                <a:solidFill>
                  <a:srgbClr val="FFC000"/>
                </a:solidFill>
              </a:rPr>
              <a:t>Адрозненні саслоўна-прадстаўнічай і абсалютнай манархій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404119" y="1268760"/>
            <a:ext cx="3871266" cy="360040"/>
          </a:xfrm>
        </p:spPr>
        <p:txBody>
          <a:bodyPr/>
          <a:lstStyle/>
          <a:p>
            <a:r>
              <a:rPr lang="be-BY" sz="2800" b="1" spc="-40" dirty="0">
                <a:solidFill>
                  <a:srgbClr val="00B0F0"/>
                </a:solidFill>
              </a:rPr>
              <a:t>Саслоўная манархія</a:t>
            </a:r>
            <a:endParaRPr lang="ru-RU" sz="2800" b="1" spc="-40" dirty="0">
              <a:solidFill>
                <a:srgbClr val="00B0F0"/>
              </a:solidFill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sz="half" idx="2"/>
          </p:nvPr>
        </p:nvSpPr>
        <p:spPr>
          <a:xfrm>
            <a:off x="107504" y="1628800"/>
            <a:ext cx="4464496" cy="52292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be-BY" sz="2800" spc="-80" dirty="0"/>
              <a:t>Наяўнасць прывілеяў асобных правінцый і гарадоў, мясцовае заканадаўства.</a:t>
            </a:r>
          </a:p>
          <a:p>
            <a:pPr marL="0" indent="0">
              <a:spcBef>
                <a:spcPts val="0"/>
              </a:spcBef>
              <a:buNone/>
            </a:pPr>
            <a:endParaRPr lang="be-BY" sz="1000" spc="-80" dirty="0"/>
          </a:p>
          <a:p>
            <a:pPr marL="0" indent="0">
              <a:spcBef>
                <a:spcPts val="0"/>
              </a:spcBef>
              <a:buNone/>
            </a:pPr>
            <a:r>
              <a:rPr lang="be-BY" sz="2800" spc="-80" dirty="0">
                <a:solidFill>
                  <a:srgbClr val="FFFF00"/>
                </a:solidFill>
              </a:rPr>
              <a:t>Вялікая роля ў кіраванні дзяржавай належыць саслоўным органам.</a:t>
            </a:r>
          </a:p>
          <a:p>
            <a:pPr marL="0" indent="0">
              <a:spcBef>
                <a:spcPts val="0"/>
              </a:spcBef>
              <a:buNone/>
            </a:pPr>
            <a:endParaRPr lang="be-BY" sz="1000" spc="-8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be-BY" sz="2800" spc="-80" dirty="0"/>
              <a:t>Увядзенне падаткаў кантралюецца саслоўнымі органамі</a:t>
            </a:r>
          </a:p>
          <a:p>
            <a:pPr marL="0" indent="0">
              <a:buNone/>
            </a:pPr>
            <a:endParaRPr lang="ru-RU" sz="2800" spc="-80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>
          <a:xfrm>
            <a:off x="4644008" y="1124744"/>
            <a:ext cx="4392488" cy="504056"/>
          </a:xfrm>
        </p:spPr>
        <p:txBody>
          <a:bodyPr/>
          <a:lstStyle/>
          <a:p>
            <a:r>
              <a:rPr lang="be-BY" sz="2800" dirty="0">
                <a:solidFill>
                  <a:srgbClr val="00B0F0"/>
                </a:solidFill>
              </a:rPr>
              <a:t>  </a:t>
            </a:r>
            <a:r>
              <a:rPr lang="be-BY" sz="2800" b="1" spc="-100" dirty="0">
                <a:solidFill>
                  <a:srgbClr val="00B0F0"/>
                </a:solidFill>
              </a:rPr>
              <a:t>Абсалютная манархія</a:t>
            </a:r>
            <a:endParaRPr lang="ru-RU" sz="2800" b="1" spc="-100" dirty="0">
              <a:solidFill>
                <a:srgbClr val="00B0F0"/>
              </a:solidFill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quarter" idx="4"/>
          </p:nvPr>
        </p:nvSpPr>
        <p:spPr>
          <a:xfrm>
            <a:off x="4726010" y="1664804"/>
            <a:ext cx="4303314" cy="5157192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be-BY" sz="3000" spc="-160" dirty="0"/>
              <a:t>Узмацненне дзяржаўнай </a:t>
            </a:r>
            <a:r>
              <a:rPr lang="be-BY" sz="3000" spc="-100" dirty="0"/>
              <a:t>цэнтралізацыі, уніфікацыя заканадаўства.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be-BY" sz="1100" spc="-1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be-BY" sz="1100" spc="-1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be-BY" sz="3000" dirty="0">
                <a:solidFill>
                  <a:srgbClr val="FFFF00"/>
                </a:solidFill>
              </a:rPr>
              <a:t>Саслоўныя органы страчваюць значэнне ў сістэме ўлады.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be-BY" sz="1100" dirty="0">
              <a:solidFill>
                <a:srgbClr val="FFFF00"/>
              </a:solidFill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be-BY" sz="3000" spc="-100" dirty="0"/>
              <a:t>Каралеўская ўлада набывае самастойнасць у справе падаткаабкладання.</a:t>
            </a:r>
            <a:endParaRPr lang="ru-RU" sz="3000" spc="-100" dirty="0"/>
          </a:p>
        </p:txBody>
      </p:sp>
    </p:spTree>
    <p:extLst>
      <p:ext uri="{BB962C8B-B14F-4D97-AF65-F5344CB8AC3E}">
        <p14:creationId xmlns:p14="http://schemas.microsoft.com/office/powerpoint/2010/main" val="316684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7055380" cy="3600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260648"/>
            <a:ext cx="4018308" cy="864096"/>
          </a:xfrm>
        </p:spPr>
        <p:txBody>
          <a:bodyPr/>
          <a:lstStyle/>
          <a:p>
            <a:r>
              <a:rPr lang="ru-RU" sz="2800" b="1" dirty="0" err="1"/>
              <a:t>Саслоўная</a:t>
            </a:r>
            <a:r>
              <a:rPr lang="ru-RU" sz="2800" b="1" dirty="0"/>
              <a:t> </a:t>
            </a:r>
            <a:r>
              <a:rPr lang="ru-RU" sz="2800" b="1" dirty="0" err="1"/>
              <a:t>манархія</a:t>
            </a:r>
            <a:endParaRPr lang="ru-RU" sz="2800" b="1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620688"/>
            <a:ext cx="4392488" cy="6237312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be-BY" sz="2800" dirty="0"/>
              <a:t>Функцыі кіравання ў руках прадстаўнікоў арыстакратыі, якія залежныя ад саслоўных органаў.</a:t>
            </a: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be-BY" sz="1000" dirty="0"/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be-BY" sz="2800" dirty="0">
                <a:solidFill>
                  <a:srgbClr val="FFFF00"/>
                </a:solidFill>
              </a:rPr>
              <a:t>Царква з’яўляецца інстытутам у значнай ступені незалежным ад каралеўскай улады.</a:t>
            </a: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be-BY" sz="1000" dirty="0">
              <a:solidFill>
                <a:srgbClr val="FFFF00"/>
              </a:solidFill>
            </a:endParaRP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be-BY" sz="2800" dirty="0"/>
              <a:t>Аснову ўзброеных сіл складае апалчэнне асобных правінцый, фарміруемае саслоўнымі органамі.</a:t>
            </a: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be-BY" sz="1000" dirty="0">
              <a:solidFill>
                <a:srgbClr val="FFFF00"/>
              </a:solidFill>
            </a:endParaRP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be-BY" sz="2800" dirty="0">
              <a:solidFill>
                <a:srgbClr val="FFFF00"/>
              </a:solidFill>
            </a:endParaRP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be-BY" sz="1000" dirty="0">
              <a:solidFill>
                <a:srgbClr val="FFFF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03018" y="260648"/>
            <a:ext cx="4533478" cy="360040"/>
          </a:xfrm>
        </p:spPr>
        <p:txBody>
          <a:bodyPr/>
          <a:lstStyle/>
          <a:p>
            <a:r>
              <a:rPr lang="ru-RU" sz="2800" b="1" dirty="0" err="1"/>
              <a:t>Абсалютная</a:t>
            </a:r>
            <a:r>
              <a:rPr lang="ru-RU" sz="2800" b="1" dirty="0"/>
              <a:t> </a:t>
            </a:r>
            <a:r>
              <a:rPr lang="ru-RU" sz="2800" b="1" dirty="0" err="1"/>
              <a:t>манархія</a:t>
            </a:r>
            <a:endParaRPr lang="ru-RU" sz="2800" b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4008" y="620688"/>
            <a:ext cx="4392488" cy="6120680"/>
          </a:xfrm>
        </p:spPr>
        <p:txBody>
          <a:bodyPr/>
          <a:lstStyle/>
          <a:p>
            <a:pPr marL="0" indent="0">
              <a:buNone/>
            </a:pPr>
            <a:endParaRPr lang="be-BY" dirty="0"/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be-BY" sz="2800" dirty="0"/>
              <a:t>Каралеўская бюракратыя становіцца асноўным інструментам </a:t>
            </a:r>
            <a:r>
              <a:rPr lang="be-BY" sz="2800" spc="-80" dirty="0"/>
              <a:t>дзяржаўнага кіравання.</a:t>
            </a: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be-BY" sz="1000" spc="-80" dirty="0"/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be-BY" sz="2800" spc="-80" dirty="0">
                <a:solidFill>
                  <a:srgbClr val="FFFF00"/>
                </a:solidFill>
              </a:rPr>
              <a:t>Царква падначальваецца каралеўскай уладзе, фактычна, яна – частка дзяржаўнага апарата.</a:t>
            </a: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endParaRPr lang="be-BY" sz="1000" spc="-80" dirty="0">
              <a:solidFill>
                <a:srgbClr val="FFFF00"/>
              </a:solidFill>
            </a:endParaRP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be-BY" sz="2800" spc="-80" dirty="0"/>
              <a:t>Рэгулярная наёмная армія – важнейшая апора каралеўскай улады.</a:t>
            </a:r>
            <a:endParaRPr lang="ru-RU" sz="2800" spc="-80" dirty="0"/>
          </a:p>
        </p:txBody>
      </p:sp>
    </p:spTree>
    <p:extLst>
      <p:ext uri="{BB962C8B-B14F-4D97-AF65-F5344CB8AC3E}">
        <p14:creationId xmlns:p14="http://schemas.microsoft.com/office/powerpoint/2010/main" val="1723566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188640"/>
            <a:ext cx="8479778" cy="1008112"/>
          </a:xfrm>
        </p:spPr>
        <p:txBody>
          <a:bodyPr/>
          <a:lstStyle/>
          <a:p>
            <a:r>
              <a:rPr lang="be-BY" sz="3200" b="1" dirty="0">
                <a:solidFill>
                  <a:schemeClr val="accent3"/>
                </a:solidFill>
              </a:rPr>
              <a:t>Фактары, якія спрыялі ўмацаванню каралеўскай улады. </a:t>
            </a:r>
            <a:endParaRPr lang="ru-RU" sz="3200" b="1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400599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3200" dirty="0"/>
              <a:t>1. Рост </a:t>
            </a:r>
            <a:r>
              <a:rPr lang="ru-RU" sz="3200" dirty="0" err="1"/>
              <a:t>фінансавых</a:t>
            </a:r>
            <a:r>
              <a:rPr lang="ru-RU" sz="3200" dirty="0"/>
              <a:t> </a:t>
            </a:r>
            <a:r>
              <a:rPr lang="ru-RU" sz="3200" dirty="0" err="1"/>
              <a:t>магчымасцей</a:t>
            </a:r>
            <a:r>
              <a:rPr lang="ru-RU" sz="3200" dirty="0"/>
              <a:t> </a:t>
            </a:r>
            <a:r>
              <a:rPr lang="ru-RU" sz="3200" dirty="0" err="1"/>
              <a:t>манархіі</a:t>
            </a:r>
            <a:r>
              <a:rPr lang="ru-RU" sz="3200" dirty="0"/>
              <a:t> </a:t>
            </a:r>
            <a:r>
              <a:rPr lang="ru-RU" sz="3200" dirty="0" err="1"/>
              <a:t>ва</a:t>
            </a:r>
            <a:r>
              <a:rPr lang="ru-RU" sz="3200" dirty="0"/>
              <a:t> </a:t>
            </a:r>
            <a:r>
              <a:rPr lang="ru-RU" sz="3200" dirty="0" err="1"/>
              <a:t>ўмовах</a:t>
            </a:r>
            <a:r>
              <a:rPr lang="ru-RU" sz="3200" dirty="0"/>
              <a:t> </a:t>
            </a:r>
            <a:r>
              <a:rPr lang="ru-RU" sz="3200" dirty="0" err="1"/>
              <a:t>развіцця</a:t>
            </a:r>
            <a:r>
              <a:rPr lang="ru-RU" sz="3200" dirty="0"/>
              <a:t> </a:t>
            </a:r>
            <a:r>
              <a:rPr lang="ru-RU" sz="3200" dirty="0" err="1"/>
              <a:t>таварна-грашовых</a:t>
            </a:r>
            <a:r>
              <a:rPr lang="ru-RU" sz="3200" dirty="0"/>
              <a:t> </a:t>
            </a:r>
            <a:r>
              <a:rPr lang="ru-RU" sz="3200" dirty="0" err="1"/>
              <a:t>адносін</a:t>
            </a:r>
            <a:r>
              <a:rPr lang="ru-RU" sz="3200" dirty="0"/>
              <a:t>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be-BY" sz="3200" dirty="0"/>
              <a:t>2. </a:t>
            </a:r>
            <a:r>
              <a:rPr lang="ru-RU" sz="3200" dirty="0" err="1"/>
              <a:t>Падзенне</a:t>
            </a:r>
            <a:r>
              <a:rPr lang="ru-RU" sz="3200" dirty="0"/>
              <a:t> </a:t>
            </a:r>
            <a:r>
              <a:rPr lang="ru-RU" sz="3200" dirty="0" err="1"/>
              <a:t>значэння</a:t>
            </a:r>
            <a:r>
              <a:rPr lang="ru-RU" sz="3200" dirty="0"/>
              <a:t> </a:t>
            </a:r>
            <a:r>
              <a:rPr lang="ru-RU" sz="3200" dirty="0" err="1"/>
              <a:t>дваранства</a:t>
            </a:r>
            <a:r>
              <a:rPr lang="ru-RU" sz="3200" dirty="0"/>
              <a:t> ў </a:t>
            </a:r>
            <a:r>
              <a:rPr lang="ru-RU" sz="3200" dirty="0" err="1"/>
              <a:t>ваеннай</a:t>
            </a:r>
            <a:r>
              <a:rPr lang="ru-RU" sz="3200" dirty="0"/>
              <a:t> справе.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be-BY" sz="3200" dirty="0"/>
              <a:t>3. </a:t>
            </a:r>
            <a:r>
              <a:rPr lang="ru-RU" sz="3200" dirty="0" err="1"/>
              <a:t>Знікненне</a:t>
            </a:r>
            <a:r>
              <a:rPr lang="ru-RU" sz="3200" dirty="0"/>
              <a:t> </a:t>
            </a:r>
            <a:r>
              <a:rPr lang="ru-RU" sz="3200" dirty="0" err="1"/>
              <a:t>васальна</a:t>
            </a:r>
            <a:r>
              <a:rPr lang="ru-RU" sz="3200" dirty="0"/>
              <a:t>-ленных </a:t>
            </a:r>
            <a:r>
              <a:rPr lang="ru-RU" sz="3200" dirty="0" err="1"/>
              <a:t>адносін</a:t>
            </a:r>
            <a:r>
              <a:rPr lang="ru-RU" sz="3200" dirty="0"/>
              <a:t>, </a:t>
            </a:r>
            <a:r>
              <a:rPr lang="ru-RU" sz="3200" dirty="0" err="1"/>
              <a:t>фарміраванне</a:t>
            </a:r>
            <a:r>
              <a:rPr lang="ru-RU" sz="3200" dirty="0"/>
              <a:t> </a:t>
            </a:r>
            <a:r>
              <a:rPr lang="ru-RU" sz="3200" dirty="0" err="1"/>
              <a:t>сістэмы</a:t>
            </a:r>
            <a:r>
              <a:rPr lang="ru-RU" sz="3200" dirty="0"/>
              <a:t> </a:t>
            </a:r>
            <a:r>
              <a:rPr lang="ru-RU" sz="3200" dirty="0" err="1"/>
              <a:t>патранату</a:t>
            </a:r>
            <a:r>
              <a:rPr lang="ru-RU" sz="3200" dirty="0"/>
              <a:t>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be-BY" sz="3200" dirty="0"/>
              <a:t>4. </a:t>
            </a:r>
            <a:r>
              <a:rPr lang="ru-RU" sz="3200" dirty="0" err="1"/>
              <a:t>Аслабленне</a:t>
            </a:r>
            <a:r>
              <a:rPr lang="ru-RU" sz="3200" dirty="0"/>
              <a:t> </a:t>
            </a:r>
            <a:r>
              <a:rPr lang="ru-RU" sz="3200" dirty="0" err="1"/>
              <a:t>пазіцый</a:t>
            </a:r>
            <a:r>
              <a:rPr lang="ru-RU" sz="3200" dirty="0"/>
              <a:t> </a:t>
            </a:r>
            <a:r>
              <a:rPr lang="ru-RU" sz="3200" dirty="0" err="1"/>
              <a:t>каталіцкай</a:t>
            </a:r>
            <a:r>
              <a:rPr lang="ru-RU" sz="3200" dirty="0"/>
              <a:t> </a:t>
            </a:r>
            <a:r>
              <a:rPr lang="ru-RU" sz="3200" dirty="0" err="1"/>
              <a:t>царквы</a:t>
            </a:r>
            <a:r>
              <a:rPr lang="ru-RU" sz="3200" dirty="0"/>
              <a:t> ў </a:t>
            </a:r>
            <a:r>
              <a:rPr lang="ru-RU" sz="3200" dirty="0" err="1"/>
              <a:t>выніку</a:t>
            </a:r>
            <a:r>
              <a:rPr lang="ru-RU" sz="3200" dirty="0"/>
              <a:t> </a:t>
            </a:r>
            <a:r>
              <a:rPr lang="ru-RU" sz="3200" dirty="0" err="1"/>
              <a:t>Рэфармацыі</a:t>
            </a:r>
            <a:r>
              <a:rPr lang="ru-RU" sz="3200" dirty="0"/>
              <a:t>, </a:t>
            </a:r>
            <a:r>
              <a:rPr lang="ru-RU" sz="3200" dirty="0" err="1"/>
              <a:t>фарміраванне</a:t>
            </a:r>
            <a:r>
              <a:rPr lang="ru-RU" sz="3200" dirty="0"/>
              <a:t> </a:t>
            </a:r>
            <a:r>
              <a:rPr lang="ru-RU" sz="3200" dirty="0" err="1"/>
              <a:t>нацыянальных</a:t>
            </a:r>
            <a:r>
              <a:rPr lang="ru-RU" sz="3200" dirty="0"/>
              <a:t> </a:t>
            </a:r>
            <a:r>
              <a:rPr lang="ru-RU" sz="3200" dirty="0" err="1"/>
              <a:t>цэркваў</a:t>
            </a:r>
            <a:r>
              <a:rPr lang="ru-RU" sz="3200" dirty="0"/>
              <a:t>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be-BY" sz="3200" dirty="0"/>
              <a:t>5. Шматлікія войны, якія патрабавалі моцнай цэнтральнай улады.</a:t>
            </a:r>
            <a:endParaRPr lang="ru-RU" sz="3200" dirty="0"/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endParaRPr lang="ru-RU" sz="2800" dirty="0"/>
          </a:p>
          <a:p>
            <a:pPr marL="514350" indent="-514350">
              <a:buAutoNum type="arabicPeriod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699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788" y="0"/>
            <a:ext cx="7128792" cy="91707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3140968"/>
            <a:ext cx="8640960" cy="23042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</a:rPr>
              <a:t>Францыя</a:t>
            </a:r>
            <a:r>
              <a:rPr lang="ru-RU" sz="3200" b="1" dirty="0">
                <a:solidFill>
                  <a:srgbClr val="002060"/>
                </a:solidFill>
              </a:rPr>
              <a:t> – першая </a:t>
            </a:r>
            <a:r>
              <a:rPr lang="ru-RU" sz="3200" b="1" dirty="0" err="1">
                <a:solidFill>
                  <a:srgbClr val="002060"/>
                </a:solidFill>
              </a:rPr>
              <a:t>краіна</a:t>
            </a:r>
            <a:r>
              <a:rPr lang="ru-RU" sz="3200" b="1" dirty="0">
                <a:solidFill>
                  <a:srgbClr val="002060"/>
                </a:solidFill>
              </a:rPr>
              <a:t>, у </a:t>
            </a:r>
            <a:r>
              <a:rPr lang="ru-RU" sz="3200" b="1" dirty="0" err="1">
                <a:solidFill>
                  <a:srgbClr val="002060"/>
                </a:solidFill>
              </a:rPr>
              <a:t>якой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пачалося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фарміраванне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абсалютызму</a:t>
            </a:r>
            <a:endParaRPr lang="ru-RU" sz="3200" b="1" dirty="0">
              <a:solidFill>
                <a:srgbClr val="002060"/>
              </a:solidFill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з </a:t>
            </a:r>
            <a:r>
              <a:rPr lang="ru-RU" sz="3200" b="1" dirty="0" err="1">
                <a:solidFill>
                  <a:srgbClr val="002060"/>
                </a:solidFill>
              </a:rPr>
              <a:t>канца</a:t>
            </a:r>
            <a:r>
              <a:rPr lang="ru-RU" sz="3200" b="1" dirty="0">
                <a:solidFill>
                  <a:srgbClr val="002060"/>
                </a:solidFill>
              </a:rPr>
              <a:t> 15 ст. </a:t>
            </a:r>
          </a:p>
          <a:p>
            <a:pPr algn="ctr"/>
            <a:r>
              <a:rPr lang="be-BY" sz="3200" b="1" dirty="0">
                <a:solidFill>
                  <a:schemeClr val="accent1"/>
                </a:solidFill>
              </a:rPr>
              <a:t>Канец 15 – першая палова 17 ст.- ранні абсалютызм. 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99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008112"/>
          </a:xfrm>
        </p:spPr>
        <p:txBody>
          <a:bodyPr/>
          <a:lstStyle/>
          <a:p>
            <a:r>
              <a:rPr lang="be-BY" sz="3200" b="1" dirty="0">
                <a:solidFill>
                  <a:srgbClr val="FFC000"/>
                </a:solidFill>
              </a:rPr>
              <a:t>Пачатак фарміравання абсалютызму ў 16 ст.</a:t>
            </a:r>
            <a:br>
              <a:rPr lang="be-BY" sz="3200" b="1" dirty="0">
                <a:solidFill>
                  <a:srgbClr val="FFC000"/>
                </a:solidFill>
              </a:rPr>
            </a:b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9230"/>
            <a:ext cx="2191055" cy="24318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91056" y="980728"/>
            <a:ext cx="6952944" cy="5877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800" b="1" dirty="0"/>
          </a:p>
          <a:p>
            <a:pPr algn="just"/>
            <a:endParaRPr lang="ru-RU" sz="3200" b="1" dirty="0">
              <a:solidFill>
                <a:srgbClr val="00B050"/>
              </a:solidFill>
            </a:endParaRPr>
          </a:p>
          <a:p>
            <a:pPr algn="just"/>
            <a:endParaRPr lang="ru-RU" sz="3200" b="1" dirty="0">
              <a:solidFill>
                <a:srgbClr val="00B050"/>
              </a:solidFill>
            </a:endParaRPr>
          </a:p>
          <a:p>
            <a:pPr algn="just">
              <a:lnSpc>
                <a:spcPts val="3000"/>
              </a:lnSpc>
            </a:pPr>
            <a:r>
              <a:rPr lang="ru-RU" sz="3200" b="1" dirty="0" err="1">
                <a:solidFill>
                  <a:srgbClr val="00B050"/>
                </a:solidFill>
              </a:rPr>
              <a:t>Францыск</a:t>
            </a:r>
            <a:r>
              <a:rPr lang="ru-RU" sz="3200" b="1" dirty="0">
                <a:solidFill>
                  <a:srgbClr val="00B050"/>
                </a:solidFill>
              </a:rPr>
              <a:t> І (1515 – 1547 гг.)</a:t>
            </a:r>
          </a:p>
          <a:p>
            <a:pPr algn="just">
              <a:lnSpc>
                <a:spcPts val="3000"/>
              </a:lnSpc>
            </a:pPr>
            <a:r>
              <a:rPr lang="be-BY" sz="3200" b="1" dirty="0">
                <a:solidFill>
                  <a:srgbClr val="00B050"/>
                </a:solidFill>
              </a:rPr>
              <a:t>Генрых ІІ (1547 – 1559 гг.)</a:t>
            </a:r>
            <a:endParaRPr lang="ru-RU" sz="3200" b="1" dirty="0">
              <a:solidFill>
                <a:srgbClr val="00B050"/>
              </a:solidFill>
            </a:endParaRPr>
          </a:p>
          <a:p>
            <a:pPr algn="just">
              <a:lnSpc>
                <a:spcPts val="3000"/>
              </a:lnSpc>
            </a:pPr>
            <a:r>
              <a:rPr lang="be-BY" sz="2800" dirty="0"/>
              <a:t>-Абмежаванне дзейнасці саслоўных органаў.</a:t>
            </a:r>
          </a:p>
          <a:p>
            <a:pPr algn="just">
              <a:lnSpc>
                <a:spcPts val="3000"/>
              </a:lnSpc>
            </a:pPr>
            <a:r>
              <a:rPr lang="be-BY" sz="2800" spc="-90" dirty="0"/>
              <a:t>- Пачатак фарміравання чыноўніцтва </a:t>
            </a:r>
            <a:r>
              <a:rPr lang="be-BY" sz="2800" dirty="0"/>
              <a:t>як </a:t>
            </a:r>
            <a:r>
              <a:rPr lang="be-BY" sz="2800" spc="-100" dirty="0"/>
              <a:t>асноўнага элемента сістэмы кіравання– офісье, інтэнданты.</a:t>
            </a:r>
          </a:p>
          <a:p>
            <a:pPr algn="just">
              <a:lnSpc>
                <a:spcPts val="3000"/>
              </a:lnSpc>
            </a:pPr>
            <a:r>
              <a:rPr lang="be-BY" sz="2800" spc="-100" dirty="0"/>
              <a:t>Балонскі канкардат.</a:t>
            </a:r>
          </a:p>
          <a:p>
            <a:pPr algn="just">
              <a:lnSpc>
                <a:spcPts val="3000"/>
              </a:lnSpc>
            </a:pPr>
            <a:r>
              <a:rPr lang="be-BY" sz="2800" dirty="0"/>
              <a:t>Новыя ўрадавыя органы: Вялікі, Дзелавы і Прыватны каралеўскія саветы.</a:t>
            </a:r>
          </a:p>
          <a:p>
            <a:pPr algn="just">
              <a:lnSpc>
                <a:spcPts val="3000"/>
              </a:lnSpc>
            </a:pPr>
            <a:r>
              <a:rPr lang="be-BY" sz="2800" dirty="0"/>
              <a:t>Павялічваецца роля каралеўскага двара.</a:t>
            </a:r>
          </a:p>
          <a:p>
            <a:pPr algn="just">
              <a:lnSpc>
                <a:spcPts val="3000"/>
              </a:lnSpc>
            </a:pPr>
            <a:r>
              <a:rPr lang="be-BY" sz="2800" dirty="0"/>
              <a:t>Фарміруецца рэгулярная армія.</a:t>
            </a:r>
          </a:p>
          <a:p>
            <a:pPr algn="just"/>
            <a:endParaRPr lang="be-BY" b="1" dirty="0"/>
          </a:p>
          <a:p>
            <a:pPr algn="just"/>
            <a:endParaRPr lang="be-BY" b="1" dirty="0"/>
          </a:p>
          <a:p>
            <a:pPr algn="just"/>
            <a:endParaRPr lang="be-BY" b="1" dirty="0"/>
          </a:p>
          <a:p>
            <a:pPr algn="just"/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" y="4066142"/>
            <a:ext cx="2223655" cy="24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2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964488" cy="1008112"/>
          </a:xfrm>
        </p:spPr>
        <p:txBody>
          <a:bodyPr/>
          <a:lstStyle/>
          <a:p>
            <a:r>
              <a:rPr lang="ru-RU" sz="3200" b="1" dirty="0" err="1">
                <a:solidFill>
                  <a:srgbClr val="FFC000"/>
                </a:solidFill>
              </a:rPr>
              <a:t>Фарміраванне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абсалютызму</a:t>
            </a:r>
            <a:r>
              <a:rPr lang="ru-RU" sz="3200" b="1" dirty="0">
                <a:solidFill>
                  <a:srgbClr val="FFC000"/>
                </a:solidFill>
              </a:rPr>
              <a:t> ў </a:t>
            </a:r>
            <a:r>
              <a:rPr lang="ru-RU" sz="3200" b="1" dirty="0" err="1">
                <a:solidFill>
                  <a:srgbClr val="FFC000"/>
                </a:solidFill>
              </a:rPr>
              <a:t>першай</a:t>
            </a:r>
            <a:r>
              <a:rPr lang="ru-RU" sz="3200" b="1" dirty="0">
                <a:solidFill>
                  <a:srgbClr val="FFC000"/>
                </a:solidFill>
              </a:rPr>
              <a:t> </a:t>
            </a:r>
            <a:r>
              <a:rPr lang="ru-RU" sz="3200" b="1" dirty="0" err="1">
                <a:solidFill>
                  <a:srgbClr val="FFC000"/>
                </a:solidFill>
              </a:rPr>
              <a:t>палове</a:t>
            </a:r>
            <a:r>
              <a:rPr lang="ru-RU" sz="3200" b="1" dirty="0">
                <a:solidFill>
                  <a:srgbClr val="FFC000"/>
                </a:solidFill>
              </a:rPr>
              <a:t> 17 ст.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27" y="1078476"/>
            <a:ext cx="1519908" cy="19442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05805" y="1052735"/>
            <a:ext cx="7638195" cy="5805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800" b="1" dirty="0"/>
          </a:p>
          <a:p>
            <a:pPr algn="just"/>
            <a:endParaRPr lang="ru-RU" sz="2800" b="1" dirty="0"/>
          </a:p>
          <a:p>
            <a:pPr algn="just"/>
            <a:endParaRPr lang="ru-RU" sz="2800" b="1" dirty="0"/>
          </a:p>
          <a:p>
            <a:pPr algn="just"/>
            <a:r>
              <a:rPr lang="ru-RU" sz="2800" b="1" dirty="0" err="1">
                <a:solidFill>
                  <a:srgbClr val="92D050"/>
                </a:solidFill>
              </a:rPr>
              <a:t>Генрых</a:t>
            </a:r>
            <a:r>
              <a:rPr lang="pl-PL" sz="2800" b="1" dirty="0">
                <a:solidFill>
                  <a:srgbClr val="92D050"/>
                </a:solidFill>
              </a:rPr>
              <a:t> IV (1589 – 1610 </a:t>
            </a:r>
            <a:r>
              <a:rPr lang="ru-RU" sz="2800" b="1" dirty="0">
                <a:solidFill>
                  <a:srgbClr val="92D050"/>
                </a:solidFill>
              </a:rPr>
              <a:t>гг.</a:t>
            </a:r>
            <a:r>
              <a:rPr lang="pl-PL" sz="2800" b="1" dirty="0">
                <a:solidFill>
                  <a:srgbClr val="92D050"/>
                </a:solidFill>
              </a:rPr>
              <a:t>)</a:t>
            </a:r>
            <a:endParaRPr lang="be-BY" sz="2800" b="1" dirty="0">
              <a:solidFill>
                <a:srgbClr val="92D050"/>
              </a:solidFill>
            </a:endParaRPr>
          </a:p>
          <a:p>
            <a:pPr algn="just"/>
            <a:r>
              <a:rPr lang="be-BY" sz="2800" b="1" dirty="0">
                <a:solidFill>
                  <a:srgbClr val="92D050"/>
                </a:solidFill>
              </a:rPr>
              <a:t>Людовік ХІІІ (1610 – 1643 гг.) – Рышалье</a:t>
            </a:r>
            <a:endParaRPr lang="ru-RU" sz="2800" b="1" dirty="0">
              <a:solidFill>
                <a:srgbClr val="92D050"/>
              </a:solidFill>
            </a:endParaRPr>
          </a:p>
          <a:p>
            <a:pPr algn="just"/>
            <a:r>
              <a:rPr lang="ru-RU" sz="2800" dirty="0"/>
              <a:t>-</a:t>
            </a:r>
            <a:r>
              <a:rPr lang="ru-RU" sz="2800" dirty="0" err="1"/>
              <a:t>Стабілізавана</a:t>
            </a:r>
            <a:r>
              <a:rPr lang="ru-RU" sz="2800" dirty="0"/>
              <a:t> </a:t>
            </a:r>
            <a:r>
              <a:rPr lang="ru-RU" sz="2800" dirty="0" err="1"/>
              <a:t>фінансавая</a:t>
            </a:r>
            <a:r>
              <a:rPr lang="ru-RU" sz="2800" dirty="0"/>
              <a:t> </a:t>
            </a:r>
            <a:r>
              <a:rPr lang="ru-RU" sz="2800" dirty="0" err="1"/>
              <a:t>сістэма</a:t>
            </a:r>
            <a:r>
              <a:rPr lang="ru-RU" sz="2800" dirty="0"/>
              <a:t>, і </a:t>
            </a:r>
            <a:r>
              <a:rPr lang="ru-RU" sz="2800" dirty="0" err="1"/>
              <a:t>манархія</a:t>
            </a:r>
            <a:r>
              <a:rPr lang="ru-RU" sz="2800" dirty="0"/>
              <a:t> </a:t>
            </a:r>
            <a:r>
              <a:rPr lang="ru-RU" sz="2800" dirty="0" err="1"/>
              <a:t>атрымала</a:t>
            </a:r>
            <a:r>
              <a:rPr lang="ru-RU" sz="2800" dirty="0"/>
              <a:t> </a:t>
            </a:r>
            <a:r>
              <a:rPr lang="ru-RU" sz="2800" dirty="0" err="1"/>
              <a:t>неабходныя</a:t>
            </a:r>
            <a:r>
              <a:rPr lang="ru-RU" sz="2800" dirty="0"/>
              <a:t> </a:t>
            </a:r>
            <a:r>
              <a:rPr lang="ru-RU" sz="2800" dirty="0" err="1"/>
              <a:t>сродкі</a:t>
            </a:r>
            <a:r>
              <a:rPr lang="ru-RU" sz="2800" dirty="0"/>
              <a:t>.</a:t>
            </a:r>
          </a:p>
          <a:p>
            <a:pPr algn="just"/>
            <a:r>
              <a:rPr lang="be-BY" sz="2800" dirty="0"/>
              <a:t>-Узмацненне чыноўнічага апарата, палета.</a:t>
            </a:r>
          </a:p>
          <a:p>
            <a:pPr algn="just"/>
            <a:r>
              <a:rPr lang="be-BY" sz="2800" dirty="0"/>
              <a:t>-Абмежаванне ўлады губернатараў правінцый.</a:t>
            </a:r>
          </a:p>
          <a:p>
            <a:pPr algn="just"/>
            <a:r>
              <a:rPr lang="ru-RU" sz="2800" dirty="0"/>
              <a:t>-“</a:t>
            </a:r>
            <a:r>
              <a:rPr lang="ru-RU" sz="2800" dirty="0" err="1"/>
              <a:t>Эдзікт</a:t>
            </a:r>
            <a:r>
              <a:rPr lang="ru-RU" sz="2800" dirty="0"/>
              <a:t> </a:t>
            </a:r>
            <a:r>
              <a:rPr lang="ru-RU" sz="2800" dirty="0" err="1"/>
              <a:t>міласці</a:t>
            </a:r>
            <a:r>
              <a:rPr lang="ru-RU" sz="2800" dirty="0"/>
              <a:t>”. </a:t>
            </a:r>
          </a:p>
          <a:p>
            <a:pPr algn="just"/>
            <a:r>
              <a:rPr lang="be-BY" sz="2800" b="1" dirty="0"/>
              <a:t>-</a:t>
            </a:r>
            <a:r>
              <a:rPr lang="be-BY" sz="2800" spc="-80" dirty="0"/>
              <a:t>Падпарадкаванне парламента Парыжа.</a:t>
            </a:r>
            <a:endParaRPr lang="ru-RU" sz="2800" spc="-80" dirty="0"/>
          </a:p>
          <a:p>
            <a:pPr algn="just"/>
            <a:r>
              <a:rPr lang="be-BY" sz="2800" b="1" dirty="0"/>
              <a:t>-</a:t>
            </a:r>
            <a:r>
              <a:rPr lang="be-BY" sz="2800" spc="-140" dirty="0"/>
              <a:t>Падаўленне сепаратысцкіх і цэнтрабежных </a:t>
            </a:r>
            <a:r>
              <a:rPr lang="be-BY" sz="2800" dirty="0"/>
              <a:t>выступленняў арыстакратыі.</a:t>
            </a:r>
          </a:p>
          <a:p>
            <a:pPr algn="just"/>
            <a:r>
              <a:rPr lang="be-BY" sz="2800" b="1" dirty="0"/>
              <a:t>- </a:t>
            </a:r>
            <a:r>
              <a:rPr lang="be-BY" sz="2800" dirty="0"/>
              <a:t>Палітыка меркантылізму</a:t>
            </a:r>
            <a:endParaRPr lang="ru-RU" sz="2800" dirty="0"/>
          </a:p>
          <a:p>
            <a:pPr algn="just"/>
            <a:endParaRPr lang="ru-RU" sz="2800" b="1" dirty="0"/>
          </a:p>
          <a:p>
            <a:pPr algn="just"/>
            <a:endParaRPr lang="ru-RU" sz="2800" b="1" dirty="0"/>
          </a:p>
          <a:p>
            <a:pPr algn="just"/>
            <a:endParaRPr lang="ru-RU" sz="2800" b="1" dirty="0"/>
          </a:p>
          <a:p>
            <a:pPr algn="just"/>
            <a:r>
              <a:rPr lang="ru-RU" sz="2800" b="1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2692"/>
            <a:ext cx="1534041" cy="1944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5" y="4992648"/>
            <a:ext cx="1501527" cy="18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042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1383</TotalTime>
  <Words>763</Words>
  <Application>Microsoft Office PowerPoint</Application>
  <PresentationFormat>Экран (4:3)</PresentationFormat>
  <Paragraphs>105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3</vt:lpstr>
      <vt:lpstr>Ион</vt:lpstr>
      <vt:lpstr>Тэма: Агульныя рысы абсалютызму. Фарміраванне абсалютызму ў францыі  1. Характэрныя рысы абсалютнай манархіі як формы праўлення.  2. Фарміраванне абсалютнай манархіі ў Францыі ў канцы 15–16 стст.  3. Умацаванне абсалютызму пры Генрыху IV і Рышалье. Фронда.</vt:lpstr>
      <vt:lpstr>Літаратура</vt:lpstr>
      <vt:lpstr>Презентация PowerPoint</vt:lpstr>
      <vt:lpstr>Адрозненні саслоўна-прадстаўнічай і абсалютнай манархій</vt:lpstr>
      <vt:lpstr>Презентация PowerPoint</vt:lpstr>
      <vt:lpstr>Фактары, якія спрыялі ўмацаванню каралеўскай улады. </vt:lpstr>
      <vt:lpstr>Презентация PowerPoint</vt:lpstr>
      <vt:lpstr>Пачатак фарміравання абсалютызму ў 16 ст. </vt:lpstr>
      <vt:lpstr>Фарміраванне абсалютызму ў першай палове 17 ст.</vt:lpstr>
      <vt:lpstr>Фронда – масавы сацыяльна-палітычны антыабсалютысцкі рух, які ахапіў Францыю ў 1648–1653 гадах.   Мазарыні</vt:lpstr>
      <vt:lpstr>Прычыны і сутнасць Фронды</vt:lpstr>
      <vt:lpstr>Характэрныя рысы французскага абсалютызму.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Sergei Khakhomov</dc:creator>
  <cp:lastModifiedBy>Mikalai Miazga</cp:lastModifiedBy>
  <cp:revision>131</cp:revision>
  <dcterms:created xsi:type="dcterms:W3CDTF">2019-09-17T13:29:32Z</dcterms:created>
  <dcterms:modified xsi:type="dcterms:W3CDTF">2022-02-10T09:56:34Z</dcterms:modified>
</cp:coreProperties>
</file>