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0" r:id="rId5"/>
    <p:sldId id="281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2" r:id="rId20"/>
    <p:sldId id="269" r:id="rId21"/>
    <p:sldId id="270" r:id="rId22"/>
    <p:sldId id="271" r:id="rId23"/>
    <p:sldId id="272" r:id="rId24"/>
    <p:sldId id="286" r:id="rId25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Подольный" initials="НП" lastIdx="1" clrIdx="0">
    <p:extLst>
      <p:ext uri="{19B8F6BF-5375-455C-9EA6-DF929625EA0E}">
        <p15:presenceInfo xmlns:p15="http://schemas.microsoft.com/office/powerpoint/2012/main" userId="268e3eea57f8a2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7:10:38.28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A3663-93D8-4112-AA5E-1B002BE7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D4B9C1-F9AD-43BD-9FAC-C2BB7E601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60C72-0192-499E-9672-DE5B11CE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003D9-EAD4-498C-A549-380D7BB2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CED97-4375-4BDE-9208-29DD699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9320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CFAE5-4ED4-4813-9578-E180242A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53CFE-247B-462D-BD72-C87C55C0A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F8C20-328A-4089-8287-582A02F0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3D85D-026F-47A8-8E87-7845E1CB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B6792-5F0F-40BD-9EDA-40A78DE1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9982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4AB6DE-E878-4507-B1C9-1AF1CBD8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88137-4ACD-4837-9963-2AD6D49B4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D2770-EF9F-408B-AC46-E4AC49F5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FBB88-530B-4298-BC0D-CFD348BE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B3D35-F371-4810-BF25-E78E63C0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9797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4C43-B5A1-4D62-826D-32A76BE0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6C913-E72A-46DC-A993-5216798FF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D3DB5-43F5-44CC-B9A5-5F311F1F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17096-63F3-4B19-8686-8125163C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EA31D-42A9-4A49-A2C9-99E18AFC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130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8BC9E-24E3-4E9F-9BD9-33042CBE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6489BB-402F-4B8A-9A20-A8258901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78CB4-505C-4450-BB7C-2BDC31DD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042E9-90D5-423A-AE75-3B5525A8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5F67B-2EE5-4CD4-802E-987C32D0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3105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3CCF6-A11B-4197-A836-2507DDA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B9826-9654-4BB0-B6CD-548EB20F9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847A-0DCC-4B72-831D-44F8A2E09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620F7-09DE-46B1-9665-F1E5CAAD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CDCAD-2234-4B58-88A4-9E366F99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5A1E85-35FD-418B-883E-FACE64A1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626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4B24F-4754-4B63-BB44-D3E3978A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9E369-6EE3-4993-A358-89132677C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1A867-3C69-484D-8ECC-8A4432DEF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8AFFA6-33F4-4686-A45F-ECAE1665D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888E26-9DD9-45BB-9C3E-38D3B7A0E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981E08-9F25-46B4-8BDD-AFBAB8A4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A1AABA-77AC-4ADF-83EF-398D5C41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2C05A-CA08-4B0D-81EF-89225DA4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798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A6C05-5F5D-4745-91EE-056D4E98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727DA-17E1-4A89-9194-E19FBE2B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2A9EC7-1A7F-476C-9098-9B0DB15F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1E37F8-A278-4BF5-A68D-40291F8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360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3CB475-29C4-4863-A257-218B2011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B5991C-CBC7-4BC6-8F39-54E358E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20430-6201-496D-B3BA-411736E1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6719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9301B-D6A5-45D9-B9FE-57DAF217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012B-A67E-48A2-A4C6-9ACE2DA7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FF1BA-FBC2-4A77-915F-AC0A51CD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A077EA-8E44-4A45-AB70-9369A002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722FD-C058-41B6-A93F-62930618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933FC0-C0C1-4D58-92B8-8D7ADCD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315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2DF18-3928-40E5-85DB-54EAF9FC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2DCB1E-0B15-41A0-B20D-BE76C13DF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6D895-0423-4AF6-9B1D-56C6676B9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D0BFA1-0789-41BC-A1BB-570EB40C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9676A-1281-486C-80A6-75AFB423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54AC1-155C-4DCA-BF4E-25BA33B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148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CECB-734B-4A0F-B302-3D0FA23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69A6F-E258-4598-B366-B8A4F1FA5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8CF9F-56B0-4954-9B94-6657CC290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FB43-84B8-44C2-B2C1-4D5BA0BF23F7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97269-2FDA-492C-AD9E-95FA3F29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D8F9D-531A-447F-AC85-783CA406F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24DD-9611-43B2-A060-86CB37F12F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236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1888_%D0%B3%D0%BE%D0%B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A3C2-1700-4BFA-9343-E4C19245D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294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История Бразилии</a:t>
            </a:r>
            <a:b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(1820-е </a:t>
            </a:r>
            <a:r>
              <a:rPr lang="ru-BY" sz="4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1930 гг.)</a:t>
            </a:r>
            <a:endParaRPr lang="ru-BY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1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93C13-005C-45B6-884A-A954D64A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5857"/>
            <a:ext cx="10515600" cy="1325563"/>
          </a:xfrm>
        </p:spPr>
        <p:txBody>
          <a:bodyPr/>
          <a:lstStyle/>
          <a:p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Педру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(1831—1889)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1572A-484E-41CE-BF24-5E308FE8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8636"/>
            <a:ext cx="5986670" cy="570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При вступлении на престол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Педру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II было всего пять лет. Поэтому в </a:t>
            </a:r>
            <a:r>
              <a:rPr lang="ru-RU" sz="2400" dirty="0">
                <a:latin typeface="Arial" panose="020B0604020202020204" pitchFamily="34" charset="0"/>
              </a:rPr>
              <a:t>1831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—</a:t>
            </a:r>
            <a:r>
              <a:rPr lang="ru-RU" sz="2400" dirty="0">
                <a:latin typeface="Arial" panose="020B0604020202020204" pitchFamily="34" charset="0"/>
              </a:rPr>
              <a:t>1840 годах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страной управляли </a:t>
            </a:r>
            <a:r>
              <a:rPr lang="ru-RU" sz="2400" dirty="0">
                <a:latin typeface="Arial" panose="020B0604020202020204" pitchFamily="34" charset="0"/>
              </a:rPr>
              <a:t>регенты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различные бразильские политические деятели. В </a:t>
            </a:r>
            <a:r>
              <a:rPr lang="ru-RU" sz="2400" dirty="0">
                <a:latin typeface="Arial" panose="020B0604020202020204" pitchFamily="34" charset="0"/>
              </a:rPr>
              <a:t>1834 году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был ликвидирован государственный совет, состоявший из португальцев, и каждой провинции было разрешено учредить местный законодательный орган. </a:t>
            </a:r>
            <a:endParaRPr lang="ru-BY" sz="24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0590C669-03FE-4D7E-96AE-4E3403F3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90" y="0"/>
            <a:ext cx="5468593" cy="62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7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1755FE-55BB-473D-A0FE-623BDB34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301624"/>
            <a:ext cx="6609521" cy="6403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отличие от своего отца,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Педру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II был жёстким и уравновешенным монархом. За время его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полустолетнего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правления Бразилия достигла политической и культурной зрелости, а единство её территории было твёрдо гарантировано. Социальные и политические институты пребывали в стадии спокойного развития и стабильности. Он создал компетентную администрацию, рабство в стране постепенно изживалось, до полного уничтожения в </a:t>
            </a:r>
            <a:r>
              <a:rPr lang="ru-RU" sz="2400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1888 году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Продолжался приток иммигрантов из Европы, программы роста благосостояния и охраны здоровья принимались в общенациональном масштабе. Благодаря влиянию, которым император пользовался в народе и в «верхах», переход страны от монархии к республике произошёл позднее и бескровно.</a:t>
            </a:r>
            <a:endParaRPr lang="ru-BY" sz="2400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167A2106-526E-4F64-A4A3-E13A36BA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2" y="0"/>
            <a:ext cx="5221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6763-7AFC-4D9E-9CB3-94F20862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17959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политики</a:t>
            </a:r>
            <a:endParaRPr lang="ru-B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CB490-881D-4955-9758-3863A83F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134098"/>
            <a:ext cx="6781800" cy="5544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В мае </a:t>
            </a:r>
            <a:r>
              <a:rPr lang="ru-RU" sz="2400" dirty="0">
                <a:latin typeface="Arial" panose="020B0604020202020204" pitchFamily="34" charset="0"/>
              </a:rPr>
              <a:t>1851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во время </a:t>
            </a:r>
            <a:r>
              <a:rPr lang="ru-RU" sz="2400" dirty="0">
                <a:latin typeface="Arial" panose="020B0604020202020204" pitchFamily="34" charset="0"/>
              </a:rPr>
              <a:t>гражданской войны в Уругвае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бразильские войска вторглись в Уругвай. Это привело к </a:t>
            </a:r>
            <a:r>
              <a:rPr lang="ru-RU" sz="2400" dirty="0">
                <a:latin typeface="Arial" panose="020B0604020202020204" pitchFamily="34" charset="0"/>
              </a:rPr>
              <a:t>войне Бразилии в союзе с аргентинскими повстанцами против аргентинского диктатора </a:t>
            </a:r>
            <a:r>
              <a:rPr lang="ru-RU" sz="2400" dirty="0" err="1">
                <a:latin typeface="Arial" panose="020B0604020202020204" pitchFamily="34" charset="0"/>
              </a:rPr>
              <a:t>Росаса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в августе 1851 года, в результате которой </a:t>
            </a:r>
            <a:r>
              <a:rPr lang="ru-RU" sz="2400" dirty="0" err="1">
                <a:latin typeface="Arial" panose="020B0604020202020204" pitchFamily="34" charset="0"/>
              </a:rPr>
              <a:t>Росас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был свергнут.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</a:rPr>
              <a:t>Попытки </a:t>
            </a:r>
            <a:r>
              <a:rPr lang="ru-RU" sz="2400" dirty="0" err="1">
                <a:latin typeface="Arial" panose="020B0604020202020204" pitchFamily="34" charset="0"/>
              </a:rPr>
              <a:t>Педру</a:t>
            </a:r>
            <a:r>
              <a:rPr lang="ru-RU" sz="2400" dirty="0">
                <a:latin typeface="Arial" panose="020B0604020202020204" pitchFamily="34" charset="0"/>
              </a:rPr>
              <a:t> II захватить Уругвай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привели к </a:t>
            </a:r>
            <a:r>
              <a:rPr lang="ru-RU" sz="2400" dirty="0">
                <a:latin typeface="Arial" panose="020B0604020202020204" pitchFamily="34" charset="0"/>
              </a:rPr>
              <a:t>войне Тройственного союза против Парагвая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(1864—1870). Парагвай был разгромлен, но Бразилия дорого заплатила за эту победу, понеся большие потери и затратив значительные средства. Эта война способствовала укреплению бразильской армии, которая превратилась в мощную политическую силу.</a:t>
            </a:r>
          </a:p>
          <a:p>
            <a:pPr marL="0" indent="0">
              <a:buNone/>
            </a:pPr>
            <a:endParaRPr lang="ru-BY" dirty="0"/>
          </a:p>
        </p:txBody>
      </p:sp>
      <p:pic>
        <p:nvPicPr>
          <p:cNvPr id="6146" name="Picture 2" descr="Оборона Монтевидео, рисунок Исидоро де Мариа">
            <a:extLst>
              <a:ext uri="{FF2B5EF4-FFF2-40B4-BE49-F238E27FC236}">
                <a16:creationId xmlns:a16="http://schemas.microsoft.com/office/drawing/2014/main" id="{42B83437-2F82-434F-B87F-6813211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9" y="-9524"/>
            <a:ext cx="5128591" cy="3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цены Парагвайской войны, слева направо: 1. Битва при Риачуэло (1865); 2. Битва при Туютти (1866); 3. и 4. Бомбардировка бразильского флота и парагвайских позиций в битве при Курупайти (1866); 5. Битва при Авай (1868); 6. Битва при Ломас-Валентинас (1868); 7. Битва при Акоста-Нью (1869); 8. Дворец Лопес во время оккупации Асунсьона[pt] союзниками (1869); и 9. Парагвайские военнопленные">
            <a:extLst>
              <a:ext uri="{FF2B5EF4-FFF2-40B4-BE49-F238E27FC236}">
                <a16:creationId xmlns:a16="http://schemas.microsoft.com/office/drawing/2014/main" id="{A7BF69F7-B687-4F90-A118-CE242261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9" y="2925002"/>
            <a:ext cx="5128591" cy="39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5D965-E02A-4CEF-9EB2-6F53788F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" y="0"/>
            <a:ext cx="5072270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Эскпорт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 экономике</a:t>
            </a:r>
            <a:endParaRPr lang="ru-B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7FCBA-F3E0-425E-8929-5F66F82C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91" y="1030493"/>
            <a:ext cx="6105939" cy="5569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После </a:t>
            </a:r>
            <a:r>
              <a:rPr lang="ru-RU" sz="2400" dirty="0">
                <a:latin typeface="Arial" panose="020B0604020202020204" pitchFamily="34" charset="0"/>
              </a:rPr>
              <a:t>1830 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главным предметом экспорта Бразилии стал </a:t>
            </a:r>
            <a:r>
              <a:rPr lang="ru-RU" sz="2400" dirty="0">
                <a:latin typeface="Arial" panose="020B0604020202020204" pitchFamily="34" charset="0"/>
              </a:rPr>
              <a:t>кофе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За 1831—1840 годы на его долю приходилось 43,8 % экспортных поступлений страны, тогда как на долю сахара — 24 %, в </a:t>
            </a:r>
            <a:r>
              <a:rPr lang="ru-RU" sz="2400" dirty="0">
                <a:latin typeface="Arial" panose="020B0604020202020204" pitchFamily="34" charset="0"/>
              </a:rPr>
              <a:t>1881 году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— соответственно 61,5 % и менее 10 %. В середине </a:t>
            </a:r>
            <a:r>
              <a:rPr lang="ru-RU" sz="2400" dirty="0">
                <a:latin typeface="Arial" panose="020B0604020202020204" pitchFamily="34" charset="0"/>
              </a:rPr>
              <a:t>XIX века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Бразилия поставляла на мировой рынок 40 % продукции кофе, в </a:t>
            </a:r>
            <a:r>
              <a:rPr lang="ru-RU" sz="2400" dirty="0">
                <a:latin typeface="Arial" panose="020B0604020202020204" pitchFamily="34" charset="0"/>
              </a:rPr>
              <a:t>1880 году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— 50 %, в 1902 — 65 % (480 тыс. т).</a:t>
            </a:r>
            <a:endParaRPr lang="ru-BY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67726BA-FD54-4E10-B83B-40A90C67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-16565"/>
            <a:ext cx="5724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2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8B1C4-7653-4C66-BD19-B34366C8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5309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Отмена рабства и конец Империи (1888)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BC233-F0BC-4A3D-B74A-E500EA13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15871"/>
            <a:ext cx="6583017" cy="58890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Отмену рабства часто называют главной причиной падения монархии. В отсутствие императора, который находился в Европе, его дочь, принцесса </a:t>
            </a:r>
            <a:r>
              <a:rPr lang="ru-RU" sz="2400" dirty="0">
                <a:latin typeface="Arial" panose="020B0604020202020204" pitchFamily="34" charset="0"/>
              </a:rPr>
              <a:t>Изабель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стала регентом. В стране наступила последняя стадия кризиса системы рабовладения, и под натиском </a:t>
            </a:r>
            <a:r>
              <a:rPr lang="ru-RU" sz="2400" dirty="0">
                <a:latin typeface="Arial" panose="020B0604020202020204" pitchFamily="34" charset="0"/>
              </a:rPr>
              <a:t>аболиционистов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13 мая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1888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Изабель подписала так называемый </a:t>
            </a:r>
            <a:r>
              <a:rPr lang="ru-RU" sz="2400" dirty="0">
                <a:latin typeface="Arial" panose="020B0604020202020204" pitchFamily="34" charset="0"/>
              </a:rPr>
              <a:t>«Золотой закон»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по которому рабство в Бразилии отменялось. На самом деле, отмена рабства стала результатом постоянного давления Великобритании на бразильские власти с целью положить конец работорговле.</a:t>
            </a:r>
            <a:endParaRPr lang="ru-BY" sz="2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0C801DD-48DB-4094-B660-E779F8D0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6" y="0"/>
            <a:ext cx="5287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763CCA-B425-412C-AD61-3C01664B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248616"/>
            <a:ext cx="6556513" cy="64702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Тем не менее, «Золотой закон» вызвал негативную реакцию рабовладельцев, которая подточила политические основы монархии. Через несколько месяцев после парламентского кризиса, </a:t>
            </a:r>
            <a:r>
              <a:rPr lang="ru-RU" sz="2400" dirty="0">
                <a:latin typeface="Arial" panose="020B0604020202020204" pitchFamily="34" charset="0"/>
              </a:rPr>
              <a:t>15 ноября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1889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военные </a:t>
            </a:r>
            <a:r>
              <a:rPr lang="ru-RU" sz="2400" dirty="0">
                <a:latin typeface="Arial" panose="020B0604020202020204" pitchFamily="34" charset="0"/>
              </a:rPr>
              <a:t>лишили императора власти и провозгласили конец монархии и установление республики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Смена строя произошла бескровно. К императору и его семье отнеслись с заслуженным уважением, но предложили им покинуть страну. В сопровождении нескольких самых доверенных лиц они отправились в ссылку во </a:t>
            </a:r>
            <a:r>
              <a:rPr lang="ru-RU" sz="2400" dirty="0">
                <a:latin typeface="Arial" panose="020B0604020202020204" pitchFamily="34" charset="0"/>
              </a:rPr>
              <a:t>Францию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Помощь и поддержку новому режиму предложили такие известные государственные деятели страны, как барон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ди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Риу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-Бранку. Его знания и дипломатические качества помогли Бразилии положить конец всем разногласиям по поводу границ путём мирных переговоров.</a:t>
            </a:r>
            <a:endParaRPr lang="ru-BY" sz="2400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12462632-1D52-42F4-991B-141129C0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8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00D3-551B-402C-A3E2-0F6AE746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endParaRPr lang="ru-BY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390B5-948C-4FAE-B965-CB04387B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3" y="990738"/>
            <a:ext cx="5575852" cy="5714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Новообразованная республика приняла федеративную систему управления, которая осталась неизменной до сегодняшнего дня. В соответствии с федеральным устройством, провинции прежней империи были реорганизованы в штаты. На смену конституционной монархии пришла президентская система правления. Был создан двухпалатный Конгресс, который состоит из Палаты Депутатов и Сената, а также независимый </a:t>
            </a:r>
            <a:r>
              <a:rPr lang="ru-RU" sz="2400" dirty="0">
                <a:latin typeface="Arial" panose="020B0604020202020204" pitchFamily="34" charset="0"/>
              </a:rPr>
              <a:t>Федеральный верховный суд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На уровне штатов действовала аналогичная система.</a:t>
            </a:r>
            <a:endParaRPr lang="ru-BY" sz="2400" dirty="0"/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56958BD1-0B72-4A0D-9B71-BB1ED804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4" y="0"/>
            <a:ext cx="6493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1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4C4D19-825D-42A7-A391-D1A23AE8A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169103"/>
            <a:ext cx="6304722" cy="6483488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Маршал </a:t>
            </a:r>
            <a:r>
              <a:rPr lang="ru-RU" dirty="0" err="1">
                <a:latin typeface="Arial" panose="020B0604020202020204" pitchFamily="34" charset="0"/>
              </a:rPr>
              <a:t>Деодору</a:t>
            </a:r>
            <a:r>
              <a:rPr lang="ru-RU" dirty="0">
                <a:latin typeface="Arial" panose="020B0604020202020204" pitchFamily="34" charset="0"/>
              </a:rPr>
              <a:t> да Фонсека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стал первым президентом Бразилии. Он сосредотачивал в своих руках всё больше власти, что привело к установлению диктаторского режима. Однако в 1891 году ему пришлось уйти в отставку, его преемником стал вице-президент генерал </a:t>
            </a:r>
            <a:r>
              <a:rPr lang="ru-RU" dirty="0">
                <a:latin typeface="Arial" panose="020B0604020202020204" pitchFamily="34" charset="0"/>
              </a:rPr>
              <a:t>Флориану </a:t>
            </a:r>
            <a:r>
              <a:rPr lang="ru-RU" dirty="0" err="1">
                <a:latin typeface="Arial" panose="020B0604020202020204" pitchFamily="34" charset="0"/>
              </a:rPr>
              <a:t>Пейшоту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Наиболее заметным событием его президентства стало </a:t>
            </a:r>
            <a:r>
              <a:rPr lang="ru-RU" dirty="0">
                <a:latin typeface="Arial" panose="020B0604020202020204" pitchFamily="34" charset="0"/>
              </a:rPr>
              <a:t>восстание морских офицеров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в 1893—1894 годах.</a:t>
            </a:r>
            <a:endParaRPr lang="ru-BY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057AD8F-7E0A-42EC-9697-0D05AABE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0"/>
            <a:ext cx="5539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8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A81B7F-22F8-40DE-B9D7-ECA971F0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222111"/>
            <a:ext cx="11804374" cy="1778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В дальнейшем посты президентов занимали представители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олигархата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Против властей поднимались неоднократные восстания обнищавшего населения (</a:t>
            </a:r>
            <a:r>
              <a:rPr lang="ru-RU" dirty="0">
                <a:latin typeface="Arial" panose="020B0604020202020204" pitchFamily="34" charset="0"/>
              </a:rPr>
              <a:t>война </a:t>
            </a:r>
            <a:r>
              <a:rPr lang="ru-RU" dirty="0" err="1">
                <a:latin typeface="Arial" panose="020B0604020202020204" pitchFamily="34" charset="0"/>
              </a:rPr>
              <a:t>Канудус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</a:rPr>
              <a:t>вакцинное восстание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</a:rPr>
              <a:t>война </a:t>
            </a:r>
            <a:r>
              <a:rPr lang="ru-RU" dirty="0" err="1">
                <a:latin typeface="Arial" panose="020B0604020202020204" pitchFamily="34" charset="0"/>
              </a:rPr>
              <a:t>Контестаду</a:t>
            </a:r>
            <a:r>
              <a:rPr lang="ru-RU" b="0" i="0" dirty="0">
                <a:effectLst/>
                <a:latin typeface="Arial" panose="020B0604020202020204" pitchFamily="34" charset="0"/>
              </a:rPr>
              <a:t>), но все они были подавлены.</a:t>
            </a:r>
            <a:endParaRPr lang="ru-BY" dirty="0"/>
          </a:p>
        </p:txBody>
      </p:sp>
      <p:pic>
        <p:nvPicPr>
          <p:cNvPr id="12290" name="Picture 2" descr="Восстание в карикатуре Леонидаса, опубликованной в журнале O Malho 29.10.1904.">
            <a:extLst>
              <a:ext uri="{FF2B5EF4-FFF2-40B4-BE49-F238E27FC236}">
                <a16:creationId xmlns:a16="http://schemas.microsoft.com/office/drawing/2014/main" id="{7CAF5F9F-C2B2-46A7-A8A7-2B85BFE3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2013634"/>
            <a:ext cx="5946913" cy="46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4704C66-80AD-49EF-933B-6E872C5D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1077"/>
            <a:ext cx="5857461" cy="46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8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984EB-8C0D-4E93-8DB6-939E5821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" y="248615"/>
            <a:ext cx="11910391" cy="6350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 мере развития промышленности пролетариат рос численно, организа­ционно и идейно. В 1907 г. число рабочих на промышленных предприятиях Бра­зилии достигло почти 160 тыс. человек. На многих предприятиях, возникали ра­бочие союзы взаимопомощи и профессиональные союзы. В 1900 г. при участии известного писателя Да Куньи был создан Интернациональный клуб сыновей труда. Увеличилось число рабочих газет. В 1902 г. была создана Бразильская социалистическая партия.</a:t>
            </a:r>
          </a:p>
          <a:p>
            <a:pPr marL="0" indent="0" algn="just">
              <a:buNone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Серьезным стимулом к развитию рабочего движения послужила революция 1905 г. в России. Среди рабочих был организован сбор пожертвований в пользу русских революционеров. События революции нашли отражение в пролетарской печати. Под влиянием русской революции и по инициативе Рабочей федерации Рио-де-Жанейро в 1906 г. был созван первый конгресс бразильских рабочих, на котором было представлено большинство профсоюзов страны. Конгресс принял резолюцию о солидарности с революционными русскими рабочими. Он положил начало организованной борьбе бразильского пролетариата за 8-часовой рабо­чий день.</a:t>
            </a:r>
          </a:p>
          <a:p>
            <a:pPr marL="0" indent="0">
              <a:buNone/>
            </a:pP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91140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68DD65-F36B-4265-AA53-4342B760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275121"/>
            <a:ext cx="5549349" cy="636421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В </a:t>
            </a:r>
            <a:r>
              <a:rPr lang="ru-RU" sz="2400" dirty="0">
                <a:latin typeface="Arial" panose="020B0604020202020204" pitchFamily="34" charset="0"/>
              </a:rPr>
              <a:t>1821 году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король Жуан VI был вынужден поддаться политическому давлению Португалии и вернуться в </a:t>
            </a:r>
            <a:r>
              <a:rPr lang="ru-RU" sz="2400" dirty="0">
                <a:latin typeface="Arial" panose="020B0604020202020204" pitchFamily="34" charset="0"/>
              </a:rPr>
              <a:t>Лиссабон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оставив в Рио своего наследника Педро и наделив его титулом вице-короля регента.</a:t>
            </a:r>
          </a:p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В сентябре </a:t>
            </a:r>
            <a:r>
              <a:rPr lang="ru-RU" sz="2400" dirty="0">
                <a:latin typeface="Arial" panose="020B0604020202020204" pitchFamily="34" charset="0"/>
              </a:rPr>
              <a:t>1821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португальский парламент проголосовал за роспуск королевства Бразилии и королевских учреждений в Рио-де-Жанейро, тем самым подчинив все провинции Бразилии непосредственно Лиссабону.</a:t>
            </a:r>
          </a:p>
          <a:p>
            <a:pPr marL="0" indent="0">
              <a:buNone/>
            </a:pPr>
            <a:endParaRPr lang="ru-BY" dirty="0"/>
          </a:p>
        </p:txBody>
      </p:sp>
      <p:pic>
        <p:nvPicPr>
          <p:cNvPr id="19458" name="Picture 2" descr="Портрет авторства Домингуша Антониу де Секейра. Около 1802—1806 годов">
            <a:extLst>
              <a:ext uri="{FF2B5EF4-FFF2-40B4-BE49-F238E27FC236}">
                <a16:creationId xmlns:a16="http://schemas.microsoft.com/office/drawing/2014/main" id="{9EAA8D12-194B-4797-8E68-02D711AF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9" y="0"/>
            <a:ext cx="6228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5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C324-1DAF-40A4-B1C0-14189FB0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245856"/>
            <a:ext cx="10515600" cy="1325563"/>
          </a:xfrm>
        </p:spPr>
        <p:txBody>
          <a:bodyPr/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Первая мировая война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2CF6D-8C9F-4E8F-8D8A-8A3B9857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908637"/>
            <a:ext cx="543007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Бразилия вступила в </a:t>
            </a:r>
            <a:r>
              <a:rPr lang="ru-RU" sz="2400" dirty="0">
                <a:latin typeface="Arial" panose="020B0604020202020204" pitchFamily="34" charset="0"/>
              </a:rPr>
              <a:t>Первую мировую войну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26 октября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1917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на стороне </a:t>
            </a:r>
            <a:r>
              <a:rPr lang="ru-RU" sz="2400" dirty="0">
                <a:latin typeface="Arial" panose="020B0604020202020204" pitchFamily="34" charset="0"/>
              </a:rPr>
              <a:t>Антанты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 Первоначально </a:t>
            </a:r>
            <a:r>
              <a:rPr lang="ru-RU" sz="2400" dirty="0">
                <a:latin typeface="Arial" panose="020B0604020202020204" pitchFamily="34" charset="0"/>
              </a:rPr>
              <a:t>Бразилия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провозгласила </a:t>
            </a:r>
            <a:r>
              <a:rPr lang="ru-RU" sz="2400" dirty="0">
                <a:latin typeface="Arial" panose="020B0604020202020204" pitchFamily="34" charset="0"/>
              </a:rPr>
              <a:t>нейтралитет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</a:t>
            </a:r>
            <a:r>
              <a:rPr lang="ru-RU" sz="2400" dirty="0">
                <a:latin typeface="Arial" panose="020B0604020202020204" pitchFamily="34" charset="0"/>
              </a:rPr>
              <a:t>4 августа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1914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). Вклад Бразилии в победу Антанты был более чем скромным. С военной точки зрения участие Бразилии в войне было чисто символическим.</a:t>
            </a:r>
            <a:endParaRPr lang="ru-BY" sz="24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599C113-1904-46B3-A1C6-8AE959D5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7" y="0"/>
            <a:ext cx="6440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60E983-B25E-46E1-A057-367A4ADC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354"/>
            <a:ext cx="6255026" cy="6496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После окончания Первой мировой войны в стране начался рост промышленности. Однако при формальном функционировании конституционного режима широкие массы населения страны по-прежнему были отстранены от участия в политической жизни. Либеральная оппозиция не решалась на открытую борьбу с правящим режимом, а рабочее движение в это период переживало спад. Крестьянские выступления проходили стихийно, в форме разрозненных бунтов. В таких условиях инициативу взяли на себя представители низшего и среднего офицерства — </a:t>
            </a:r>
            <a:r>
              <a:rPr lang="ru-RU" sz="2400" dirty="0" err="1">
                <a:latin typeface="Arial" panose="020B0604020202020204" pitchFamily="34" charset="0"/>
              </a:rPr>
              <a:t>тенентисты</a:t>
            </a:r>
            <a:r>
              <a:rPr lang="ru-RU" sz="2400" dirty="0">
                <a:latin typeface="Arial" panose="020B0604020202020204" pitchFamily="34" charset="0"/>
              </a:rPr>
              <a:t>, вставшие на путь открытой вооружённой борьбы с правительством, и поднявшие в 1920-е годы несколько восстаний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</a:t>
            </a:r>
            <a:endParaRPr lang="ru-BY" sz="24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8DF6E42-D4DD-4296-A726-09191374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5" y="9939"/>
            <a:ext cx="5817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2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F47816-7113-40F6-8469-89835998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" y="195608"/>
            <a:ext cx="11883887" cy="4351338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Во время </a:t>
            </a:r>
            <a:r>
              <a:rPr lang="ru-RU" dirty="0">
                <a:latin typeface="Arial" panose="020B0604020202020204" pitchFamily="34" charset="0"/>
              </a:rPr>
              <a:t>Великой депрессии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начавшейся в 1929 году, в мире упал спрос на кофе, главный продукт экспорта Бразилии, многие жители остались без работы.</a:t>
            </a:r>
            <a:endParaRPr lang="ru-BY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1087C79-BCAB-4760-9E02-72CAF95D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6764"/>
            <a:ext cx="6096000" cy="52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undefined">
            <a:extLst>
              <a:ext uri="{FF2B5EF4-FFF2-40B4-BE49-F238E27FC236}">
                <a16:creationId xmlns:a16="http://schemas.microsoft.com/office/drawing/2014/main" id="{8E1A151D-4400-413C-BAE8-54752980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8458"/>
            <a:ext cx="6096000" cy="52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1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CBD085-74F4-4BAC-A065-57EA569B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5" y="248616"/>
            <a:ext cx="1185738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Так называемая </a:t>
            </a:r>
            <a:r>
              <a:rPr lang="ru-RU" sz="2400" b="0" i="1" dirty="0" err="1">
                <a:effectLst/>
                <a:latin typeface="Arial" panose="020B0604020202020204" pitchFamily="34" charset="0"/>
              </a:rPr>
              <a:t>República</a:t>
            </a:r>
            <a:r>
              <a:rPr lang="ru-RU" sz="24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1" dirty="0" err="1">
                <a:effectLst/>
                <a:latin typeface="Arial" panose="020B0604020202020204" pitchFamily="34" charset="0"/>
              </a:rPr>
              <a:t>Velha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(«</a:t>
            </a:r>
            <a:r>
              <a:rPr lang="ru-RU" sz="2400" dirty="0">
                <a:latin typeface="Arial" panose="020B0604020202020204" pitchFamily="34" charset="0"/>
              </a:rPr>
              <a:t>Старая республика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») просуществовала до </a:t>
            </a:r>
            <a:r>
              <a:rPr lang="ru-RU" sz="2400" dirty="0">
                <a:latin typeface="Arial" panose="020B0604020202020204" pitchFamily="34" charset="0"/>
              </a:rPr>
              <a:t>1930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когда впервые правительство было смещено в результате конфликта</a:t>
            </a:r>
            <a:endParaRPr lang="ru-BY" sz="2400" dirty="0"/>
          </a:p>
        </p:txBody>
      </p:sp>
      <p:pic>
        <p:nvPicPr>
          <p:cNvPr id="16386" name="Picture 2" descr="Флаг">
            <a:extLst>
              <a:ext uri="{FF2B5EF4-FFF2-40B4-BE49-F238E27FC236}">
                <a16:creationId xmlns:a16="http://schemas.microsoft.com/office/drawing/2014/main" id="{92C7C84E-76E5-4642-A9C1-EE001675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1" y="1828800"/>
            <a:ext cx="5274365" cy="44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Герб">
            <a:extLst>
              <a:ext uri="{FF2B5EF4-FFF2-40B4-BE49-F238E27FC236}">
                <a16:creationId xmlns:a16="http://schemas.microsoft.com/office/drawing/2014/main" id="{F8FC9C74-42D6-420E-A19F-89A5ED66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21" y="1674399"/>
            <a:ext cx="4446968" cy="44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8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>
            <a:extLst>
              <a:ext uri="{FF2B5EF4-FFF2-40B4-BE49-F238E27FC236}">
                <a16:creationId xmlns:a16="http://schemas.microsoft.com/office/drawing/2014/main" id="{2302848A-1933-4547-8269-F8BDAE2E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8EFD-32A3-43D1-A4F8-D0BEC129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839" y="2995978"/>
            <a:ext cx="7039686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BY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6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8D612A-2F8F-4C4C-AA4B-EC4327DD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" y="222111"/>
            <a:ext cx="5602356" cy="51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Отказавшись выполнять приказ, </a:t>
            </a:r>
            <a:r>
              <a:rPr lang="ru-RU" sz="2400" dirty="0">
                <a:latin typeface="Arial" panose="020B0604020202020204" pitchFamily="34" charset="0"/>
              </a:rPr>
              <a:t>7 сентября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1822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дон Педро провозгласил независимость Бразилии и </a:t>
            </a:r>
            <a:r>
              <a:rPr lang="ru-RU" sz="2400" dirty="0">
                <a:latin typeface="Arial" panose="020B0604020202020204" pitchFamily="34" charset="0"/>
              </a:rPr>
              <a:t>12 октября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1822 года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был коронован как её первый император </a:t>
            </a:r>
            <a:r>
              <a:rPr lang="ru-RU" sz="2400" dirty="0" err="1">
                <a:latin typeface="Arial" panose="020B0604020202020204" pitchFamily="34" charset="0"/>
              </a:rPr>
              <a:t>Педру</a:t>
            </a:r>
            <a:r>
              <a:rPr lang="ru-RU" sz="2400" dirty="0">
                <a:latin typeface="Arial" panose="020B0604020202020204" pitchFamily="34" charset="0"/>
              </a:rPr>
              <a:t> I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</a:t>
            </a:r>
            <a:endParaRPr lang="ru-BY" sz="2400" dirty="0"/>
          </a:p>
        </p:txBody>
      </p:sp>
      <p:pic>
        <p:nvPicPr>
          <p:cNvPr id="20482" name="Picture 2" descr="undefined">
            <a:extLst>
              <a:ext uri="{FF2B5EF4-FFF2-40B4-BE49-F238E27FC236}">
                <a16:creationId xmlns:a16="http://schemas.microsoft.com/office/drawing/2014/main" id="{19D18702-4913-4169-A51E-48126C97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8" y="0"/>
            <a:ext cx="6347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ndefined">
            <a:extLst>
              <a:ext uri="{FF2B5EF4-FFF2-40B4-BE49-F238E27FC236}">
                <a16:creationId xmlns:a16="http://schemas.microsoft.com/office/drawing/2014/main" id="{2B42E05B-9B27-4A83-AD04-9521CF0D7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" y="176109"/>
            <a:ext cx="5148452" cy="65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970E6-CD7E-4332-BA9C-0542932F4F96}"/>
              </a:ext>
            </a:extLst>
          </p:cNvPr>
          <p:cNvSpPr txBox="1"/>
          <p:nvPr/>
        </p:nvSpPr>
        <p:spPr>
          <a:xfrm>
            <a:off x="6096000" y="424070"/>
            <a:ext cx="617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Провозглашение независимости Бразилии, работа Р. Моро (1844)</a:t>
            </a:r>
            <a:endParaRPr lang="ru-BY" sz="2400" b="1" dirty="0"/>
          </a:p>
        </p:txBody>
      </p:sp>
    </p:spTree>
    <p:extLst>
      <p:ext uri="{BB962C8B-B14F-4D97-AF65-F5344CB8AC3E}">
        <p14:creationId xmlns:p14="http://schemas.microsoft.com/office/powerpoint/2010/main" val="41960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AB3FA-E344-4B32-A8BF-BFD97638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444" y="5626238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Карта Латинской Америки</a:t>
            </a:r>
            <a:endParaRPr lang="ru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C1A1353-26ED-4D25-8CDE-896ED2BA6C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70" y="0"/>
            <a:ext cx="5649218" cy="58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9C17976B-0716-488A-8C5F-B5C924B1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8488" cy="58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7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680062-C24C-4820-9BDD-B77B0811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6" y="328128"/>
            <a:ext cx="4886738" cy="6529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После того как Великобритания в 1807 году объявила работорговлю в Атлантическом океане вне закона, а Королевский флот начал патрулировать воды Западной Африки для обеспечения так называемой «блокады Африки» </a:t>
            </a:r>
            <a:r>
              <a:rPr lang="ru-RU" sz="2400" dirty="0">
                <a:latin typeface="Arial" panose="020B0604020202020204" pitchFamily="34" charset="0"/>
              </a:rPr>
              <a:t>Мозамбик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ранее незначительный источник торговли, стал в XIX веке очень важным источником поставки рабов в Бразилию, привлекая пленников с обширной территории Восточной Африки, включая остров </a:t>
            </a:r>
            <a:r>
              <a:rPr lang="ru-RU" sz="2400" dirty="0">
                <a:latin typeface="Arial" panose="020B0604020202020204" pitchFamily="34" charset="0"/>
              </a:rPr>
              <a:t>Мадагаскар</a:t>
            </a:r>
            <a:endParaRPr lang="ru-BY" sz="24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2718E12A-492C-4119-AD8C-C22F9E3F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-1"/>
            <a:ext cx="71694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5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8797D-42D7-4E81-86DA-DA737683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298864"/>
            <a:ext cx="10515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Педру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(1822—1831)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4D88F-496D-49EF-8C63-C0B485B3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0" y="1253330"/>
            <a:ext cx="5787886" cy="54390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Первый правитель независимой Бразилии был сильной личностью, и его вклад в социально-политическое развитие общества XIX века трудно переоценить. Так, благодаря </a:t>
            </a:r>
            <a:r>
              <a:rPr lang="ru-RU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Педру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I, сначала в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1824 году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Бразилии, а через 2 года в Португалии, были приняты исключительно передовые для своего времени Конституции. После смерти Жуана VI в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1826 году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Дон Педро унаследовал его корону. Однако он отказался от португальского трона.</a:t>
            </a:r>
            <a:endParaRPr lang="ru-B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B0E56B-E35B-455B-B6C0-1058BF57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7" y="0"/>
            <a:ext cx="5327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9B1A-D2DB-498D-A81C-888E1EB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29168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Аргентино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-бразильская война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BY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204E8-B435-42E2-A6AF-4C58FA47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4" y="961645"/>
            <a:ext cx="5734879" cy="5604669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err="1">
                <a:effectLst/>
                <a:latin typeface="Arial" panose="020B0604020202020204" pitchFamily="34" charset="0"/>
              </a:rPr>
              <a:t>Педру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 значительной степени утратил авторитет после неудачной </a:t>
            </a:r>
            <a:r>
              <a:rPr lang="ru-RU" dirty="0">
                <a:latin typeface="Arial" panose="020B0604020202020204" pitchFamily="34" charset="0"/>
              </a:rPr>
              <a:t>трехлетней войны с Аргентиной из-за Восточной полосы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(1825—1828). Война завершилась образованием </a:t>
            </a:r>
            <a:r>
              <a:rPr lang="ru-RU" dirty="0">
                <a:latin typeface="Arial" panose="020B0604020202020204" pitchFamily="34" charset="0"/>
              </a:rPr>
              <a:t>Уругвая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как независимого буферного государства.</a:t>
            </a:r>
            <a:endParaRPr lang="ru-BY" dirty="0"/>
          </a:p>
        </p:txBody>
      </p:sp>
      <p:pic>
        <p:nvPicPr>
          <p:cNvPr id="2052" name="Picture 4" descr="Битва при Итусаинго">
            <a:extLst>
              <a:ext uri="{FF2B5EF4-FFF2-40B4-BE49-F238E27FC236}">
                <a16:creationId xmlns:a16="http://schemas.microsoft.com/office/drawing/2014/main" id="{52A31C09-1488-4551-B087-FBE02176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132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9D6CB7-8C38-47F9-9284-AC0E6B33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9" y="182354"/>
            <a:ext cx="5178286" cy="6675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effectLst/>
                <a:latin typeface="Arial" panose="020B0604020202020204" pitchFamily="34" charset="0"/>
              </a:rPr>
              <a:t>К началу 1830-х политическое и экономическое положение в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Бразили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постоянно ухудшалось.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Педру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I стал для бразильского народа символом обманутых надежд на новую жизнь в независимой стране. К началу 1830 г. в Бразилии, не считая приб­лиженных к императору португальцев, почти не осталось людей, которые бы не испытывали к нему антипатии, а порой и ненависти. Ночью 7 апреля 1831 г. импера­тор подписал отречение в пользу своего пятилетнего сына. Через две недели он покинул страну.</a:t>
            </a:r>
            <a:endParaRPr lang="ru-BY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205B74-0C9A-4F61-B766-1BDCC5A7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61" y="0"/>
            <a:ext cx="6639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5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1396</Words>
  <Application>Microsoft Office PowerPoint</Application>
  <PresentationFormat>Широкоэкранный</PresentationFormat>
  <Paragraphs>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Linux Libertine</vt:lpstr>
      <vt:lpstr>Times New Roman</vt:lpstr>
      <vt:lpstr>Тема Office</vt:lpstr>
      <vt:lpstr>История Бразилии (1820-е — 1930 гг.)</vt:lpstr>
      <vt:lpstr>Презентация PowerPoint</vt:lpstr>
      <vt:lpstr>Презентация PowerPoint</vt:lpstr>
      <vt:lpstr>Презентация PowerPoint</vt:lpstr>
      <vt:lpstr>Карта Латинской Америки</vt:lpstr>
      <vt:lpstr>Презентация PowerPoint</vt:lpstr>
      <vt:lpstr>Педру I (1822—1831) </vt:lpstr>
      <vt:lpstr>Аргентино-бразильская война </vt:lpstr>
      <vt:lpstr>Презентация PowerPoint</vt:lpstr>
      <vt:lpstr>Педру II (1831—1889) </vt:lpstr>
      <vt:lpstr>Презентация PowerPoint</vt:lpstr>
      <vt:lpstr>Внешняя политики</vt:lpstr>
      <vt:lpstr>Эскпорт в экономике</vt:lpstr>
      <vt:lpstr>Отмена рабства и конец Империи (1888) </vt:lpstr>
      <vt:lpstr>Презентация PowerPoint</vt:lpstr>
      <vt:lpstr>Республика</vt:lpstr>
      <vt:lpstr>Презентация PowerPoint</vt:lpstr>
      <vt:lpstr>Презентация PowerPoint</vt:lpstr>
      <vt:lpstr>Презентация PowerPoint</vt:lpstr>
      <vt:lpstr>Первая мировая война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Бразилии (1820-е — 1930 гг.)</dc:title>
  <dc:creator>Никита Подольный</dc:creator>
  <cp:lastModifiedBy>Никита Подольный</cp:lastModifiedBy>
  <cp:revision>8</cp:revision>
  <dcterms:created xsi:type="dcterms:W3CDTF">2023-03-19T13:25:43Z</dcterms:created>
  <dcterms:modified xsi:type="dcterms:W3CDTF">2023-03-19T14:31:28Z</dcterms:modified>
</cp:coreProperties>
</file>