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3" r:id="rId3"/>
    <p:sldId id="323" r:id="rId4"/>
    <p:sldId id="325" r:id="rId5"/>
    <p:sldId id="329" r:id="rId6"/>
    <p:sldId id="331" r:id="rId7"/>
    <p:sldId id="326" r:id="rId8"/>
    <p:sldId id="316" r:id="rId9"/>
    <p:sldId id="307" r:id="rId10"/>
    <p:sldId id="330" r:id="rId11"/>
    <p:sldId id="332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2A2841-3047-4C83-A351-8A84B2A2ACAB}">
          <p14:sldIdLst>
            <p14:sldId id="256"/>
            <p14:sldId id="263"/>
            <p14:sldId id="323"/>
            <p14:sldId id="325"/>
          </p14:sldIdLst>
        </p14:section>
        <p14:section name="Раздел без заголовка" id="{59D899F3-55CC-444E-B6B1-C8C412DED9C0}">
          <p14:sldIdLst>
            <p14:sldId id="329"/>
            <p14:sldId id="331"/>
            <p14:sldId id="326"/>
            <p14:sldId id="316"/>
            <p14:sldId id="307"/>
            <p14:sldId id="330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82201" autoAdjust="0"/>
  </p:normalViewPr>
  <p:slideViewPr>
    <p:cSldViewPr>
      <p:cViewPr varScale="1">
        <p:scale>
          <a:sx n="83" d="100"/>
          <a:sy n="83" d="100"/>
        </p:scale>
        <p:origin x="145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C823A-3173-4CA5-BC58-F8DE7E981A5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ABC52-65E5-4AB5-9EDB-07FFEEEF4C5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be-BY" sz="2800" b="1" dirty="0"/>
            <a:t>Германія</a:t>
          </a:r>
          <a:endParaRPr lang="ru-RU" sz="2800" b="1" dirty="0"/>
        </a:p>
      </dgm:t>
    </dgm:pt>
    <dgm:pt modelId="{75A4745A-2DDB-4C0C-9628-7772F10A69BF}" type="parTrans" cxnId="{D9FEFFA0-39AD-497E-AA98-286F3D14F832}">
      <dgm:prSet/>
      <dgm:spPr/>
      <dgm:t>
        <a:bodyPr/>
        <a:lstStyle/>
        <a:p>
          <a:endParaRPr lang="ru-RU"/>
        </a:p>
      </dgm:t>
    </dgm:pt>
    <dgm:pt modelId="{6FC01837-A04A-482D-A70A-2DC5704C34FD}" type="sibTrans" cxnId="{D9FEFFA0-39AD-497E-AA98-286F3D14F832}">
      <dgm:prSet/>
      <dgm:spPr/>
      <dgm:t>
        <a:bodyPr/>
        <a:lstStyle/>
        <a:p>
          <a:endParaRPr lang="ru-RU"/>
        </a:p>
      </dgm:t>
    </dgm:pt>
    <dgm:pt modelId="{B2ECE28A-06A7-498E-94E6-AB527CB7F73E}">
      <dgm:prSet phldrT="[Текст]" custT="1"/>
      <dgm:spPr/>
      <dgm:t>
        <a:bodyPr/>
        <a:lstStyle/>
        <a:p>
          <a:pPr>
            <a:lnSpc>
              <a:spcPts val="2700"/>
            </a:lnSpc>
            <a:spcAft>
              <a:spcPts val="0"/>
            </a:spcAft>
          </a:pPr>
          <a:r>
            <a:rPr lang="be-BY" sz="2800" b="1" dirty="0"/>
            <a:t>Выйсці з міжнароднай ізаляцыі ў сувязі з Версальскім дагаворам і атрымаць саюзніка для бараць-бы з ім, выйсці на расійскі рынак, адраджаць ваенны патэнцыял</a:t>
          </a:r>
          <a:endParaRPr lang="ru-RU" sz="2800" b="1" dirty="0"/>
        </a:p>
      </dgm:t>
    </dgm:pt>
    <dgm:pt modelId="{ABBDA174-2EA1-4339-A39F-F37C28692773}" type="parTrans" cxnId="{A1813404-4E76-4289-9F4D-5833AD3AC7F1}">
      <dgm:prSet/>
      <dgm:spPr/>
      <dgm:t>
        <a:bodyPr/>
        <a:lstStyle/>
        <a:p>
          <a:endParaRPr lang="ru-RU"/>
        </a:p>
      </dgm:t>
    </dgm:pt>
    <dgm:pt modelId="{DED7A925-7193-44F2-9DEC-8BE5671ACB0B}" type="sibTrans" cxnId="{A1813404-4E76-4289-9F4D-5833AD3AC7F1}">
      <dgm:prSet/>
      <dgm:spPr/>
      <dgm:t>
        <a:bodyPr/>
        <a:lstStyle/>
        <a:p>
          <a:endParaRPr lang="ru-RU"/>
        </a:p>
      </dgm:t>
    </dgm:pt>
    <dgm:pt modelId="{049B4418-07A0-43E9-BBB7-74D7CCD3FCC7}">
      <dgm:prSet phldrT="[Текст]" custT="1"/>
      <dgm:spPr/>
      <dgm:t>
        <a:bodyPr/>
        <a:lstStyle/>
        <a:p>
          <a:r>
            <a:rPr lang="be-BY" sz="2800" b="1" dirty="0"/>
            <a:t>Савецкая Расія</a:t>
          </a:r>
          <a:endParaRPr lang="ru-RU" sz="2800" b="1" dirty="0"/>
        </a:p>
      </dgm:t>
    </dgm:pt>
    <dgm:pt modelId="{FB4E6EEA-031F-4033-9792-6C8B68C0737E}" type="parTrans" cxnId="{ED2DC16E-C291-4422-B6FB-C463037F668D}">
      <dgm:prSet/>
      <dgm:spPr/>
      <dgm:t>
        <a:bodyPr/>
        <a:lstStyle/>
        <a:p>
          <a:endParaRPr lang="ru-RU"/>
        </a:p>
      </dgm:t>
    </dgm:pt>
    <dgm:pt modelId="{F99EE215-829B-4021-8263-2C4B0AAF30B2}" type="sibTrans" cxnId="{ED2DC16E-C291-4422-B6FB-C463037F668D}">
      <dgm:prSet/>
      <dgm:spPr/>
      <dgm:t>
        <a:bodyPr/>
        <a:lstStyle/>
        <a:p>
          <a:endParaRPr lang="ru-RU"/>
        </a:p>
      </dgm:t>
    </dgm:pt>
    <dgm:pt modelId="{359AE227-57EB-4C9B-AA81-5B251440D7E0}">
      <dgm:prSet phldrT="[Текст]" custT="1"/>
      <dgm:spPr/>
      <dgm:t>
        <a:bodyPr/>
        <a:lstStyle/>
        <a:p>
          <a:r>
            <a:rPr lang="be-BY" sz="2800" b="1" dirty="0"/>
            <a:t>Выйсці з міжнароднай ізаляцыі і раскалоць капіталістычны свет, сумесная барацьба з Версалем, адраджэнне эка-номікі і ваеннага патэнцыялу</a:t>
          </a:r>
          <a:endParaRPr lang="ru-RU" sz="2800" b="1" dirty="0"/>
        </a:p>
      </dgm:t>
    </dgm:pt>
    <dgm:pt modelId="{D64630B8-C3B8-4BFD-BD3E-D3B4DE64A8E6}" type="parTrans" cxnId="{3BFC6161-833C-47AE-B0BE-E3AC2FF0E55B}">
      <dgm:prSet/>
      <dgm:spPr/>
      <dgm:t>
        <a:bodyPr/>
        <a:lstStyle/>
        <a:p>
          <a:endParaRPr lang="ru-RU"/>
        </a:p>
      </dgm:t>
    </dgm:pt>
    <dgm:pt modelId="{4D3F53A9-2873-488A-9FBB-3F60F1213192}" type="sibTrans" cxnId="{3BFC6161-833C-47AE-B0BE-E3AC2FF0E55B}">
      <dgm:prSet/>
      <dgm:spPr/>
      <dgm:t>
        <a:bodyPr/>
        <a:lstStyle/>
        <a:p>
          <a:endParaRPr lang="ru-RU"/>
        </a:p>
      </dgm:t>
    </dgm:pt>
    <dgm:pt modelId="{3ED83017-615D-456B-A0E4-FE5D7107E976}" type="pres">
      <dgm:prSet presAssocID="{144C823A-3173-4CA5-BC58-F8DE7E981A56}" presName="Name0" presStyleCnt="0">
        <dgm:presLayoutVars>
          <dgm:dir/>
          <dgm:animLvl val="lvl"/>
          <dgm:resizeHandles/>
        </dgm:presLayoutVars>
      </dgm:prSet>
      <dgm:spPr/>
    </dgm:pt>
    <dgm:pt modelId="{E464CFC3-A05B-42A1-B763-3EA446947F60}" type="pres">
      <dgm:prSet presAssocID="{669ABC52-65E5-4AB5-9EDB-07FFEEEF4C5B}" presName="linNode" presStyleCnt="0"/>
      <dgm:spPr/>
    </dgm:pt>
    <dgm:pt modelId="{481534D7-8C1C-4880-9CB1-4E417E3AE6D1}" type="pres">
      <dgm:prSet presAssocID="{669ABC52-65E5-4AB5-9EDB-07FFEEEF4C5B}" presName="parentShp" presStyleLbl="node1" presStyleIdx="0" presStyleCnt="2" custScaleX="34872" custScaleY="71858" custLinFactNeighborX="-19863" custLinFactNeighborY="3078">
        <dgm:presLayoutVars>
          <dgm:bulletEnabled val="1"/>
        </dgm:presLayoutVars>
      </dgm:prSet>
      <dgm:spPr/>
    </dgm:pt>
    <dgm:pt modelId="{B896EBAD-F7C2-4093-A99C-4136E1DA096C}" type="pres">
      <dgm:prSet presAssocID="{669ABC52-65E5-4AB5-9EDB-07FFEEEF4C5B}" presName="childShp" presStyleLbl="bgAccFollowNode1" presStyleIdx="0" presStyleCnt="2" custScaleX="138388" custScaleY="84521" custLinFactNeighborX="-9886" custLinFactNeighborY="-101">
        <dgm:presLayoutVars>
          <dgm:bulletEnabled val="1"/>
        </dgm:presLayoutVars>
      </dgm:prSet>
      <dgm:spPr/>
    </dgm:pt>
    <dgm:pt modelId="{5BB1B900-7FA6-444C-9F6B-3B9FF0F7B526}" type="pres">
      <dgm:prSet presAssocID="{6FC01837-A04A-482D-A70A-2DC5704C34FD}" presName="spacing" presStyleCnt="0"/>
      <dgm:spPr/>
    </dgm:pt>
    <dgm:pt modelId="{CEC230B0-C383-4DDB-AA36-E32290381F14}" type="pres">
      <dgm:prSet presAssocID="{049B4418-07A0-43E9-BBB7-74D7CCD3FCC7}" presName="linNode" presStyleCnt="0"/>
      <dgm:spPr/>
    </dgm:pt>
    <dgm:pt modelId="{D9D3A187-DEB0-4CEA-98D5-199777776DEE}" type="pres">
      <dgm:prSet presAssocID="{049B4418-07A0-43E9-BBB7-74D7CCD3FCC7}" presName="parentShp" presStyleLbl="node1" presStyleIdx="1" presStyleCnt="2" custScaleX="40200" custScaleY="74427" custLinFactNeighborX="-6235" custLinFactNeighborY="-7337">
        <dgm:presLayoutVars>
          <dgm:bulletEnabled val="1"/>
        </dgm:presLayoutVars>
      </dgm:prSet>
      <dgm:spPr/>
    </dgm:pt>
    <dgm:pt modelId="{8F13BE40-CAAA-4F0B-A324-62A34CF5FD39}" type="pres">
      <dgm:prSet presAssocID="{049B4418-07A0-43E9-BBB7-74D7CCD3FCC7}" presName="childShp" presStyleLbl="bgAccFollowNode1" presStyleIdx="1" presStyleCnt="2" custScaleX="130043" custScaleY="91120" custLinFactNeighborX="-10958" custLinFactNeighborY="-9006">
        <dgm:presLayoutVars>
          <dgm:bulletEnabled val="1"/>
        </dgm:presLayoutVars>
      </dgm:prSet>
      <dgm:spPr/>
    </dgm:pt>
  </dgm:ptLst>
  <dgm:cxnLst>
    <dgm:cxn modelId="{A1813404-4E76-4289-9F4D-5833AD3AC7F1}" srcId="{669ABC52-65E5-4AB5-9EDB-07FFEEEF4C5B}" destId="{B2ECE28A-06A7-498E-94E6-AB527CB7F73E}" srcOrd="0" destOrd="0" parTransId="{ABBDA174-2EA1-4339-A39F-F37C28692773}" sibTransId="{DED7A925-7193-44F2-9DEC-8BE5671ACB0B}"/>
    <dgm:cxn modelId="{42F95821-5D2F-4FE8-BDEF-6B41D50FEAA4}" type="presOf" srcId="{B2ECE28A-06A7-498E-94E6-AB527CB7F73E}" destId="{B896EBAD-F7C2-4093-A99C-4136E1DA096C}" srcOrd="0" destOrd="0" presId="urn:microsoft.com/office/officeart/2005/8/layout/vList6"/>
    <dgm:cxn modelId="{E94D2360-8156-4DCE-9A8F-993765CE196C}" type="presOf" srcId="{144C823A-3173-4CA5-BC58-F8DE7E981A56}" destId="{3ED83017-615D-456B-A0E4-FE5D7107E976}" srcOrd="0" destOrd="0" presId="urn:microsoft.com/office/officeart/2005/8/layout/vList6"/>
    <dgm:cxn modelId="{3BFC6161-833C-47AE-B0BE-E3AC2FF0E55B}" srcId="{049B4418-07A0-43E9-BBB7-74D7CCD3FCC7}" destId="{359AE227-57EB-4C9B-AA81-5B251440D7E0}" srcOrd="0" destOrd="0" parTransId="{D64630B8-C3B8-4BFD-BD3E-D3B4DE64A8E6}" sibTransId="{4D3F53A9-2873-488A-9FBB-3F60F1213192}"/>
    <dgm:cxn modelId="{ED2DC16E-C291-4422-B6FB-C463037F668D}" srcId="{144C823A-3173-4CA5-BC58-F8DE7E981A56}" destId="{049B4418-07A0-43E9-BBB7-74D7CCD3FCC7}" srcOrd="1" destOrd="0" parTransId="{FB4E6EEA-031F-4033-9792-6C8B68C0737E}" sibTransId="{F99EE215-829B-4021-8263-2C4B0AAF30B2}"/>
    <dgm:cxn modelId="{D9FEFFA0-39AD-497E-AA98-286F3D14F832}" srcId="{144C823A-3173-4CA5-BC58-F8DE7E981A56}" destId="{669ABC52-65E5-4AB5-9EDB-07FFEEEF4C5B}" srcOrd="0" destOrd="0" parTransId="{75A4745A-2DDB-4C0C-9628-7772F10A69BF}" sibTransId="{6FC01837-A04A-482D-A70A-2DC5704C34FD}"/>
    <dgm:cxn modelId="{A44CEADD-6DC4-4062-8405-D73058C6B62C}" type="presOf" srcId="{669ABC52-65E5-4AB5-9EDB-07FFEEEF4C5B}" destId="{481534D7-8C1C-4880-9CB1-4E417E3AE6D1}" srcOrd="0" destOrd="0" presId="urn:microsoft.com/office/officeart/2005/8/layout/vList6"/>
    <dgm:cxn modelId="{B2CA83E2-5CF0-4255-B983-4C654B5E0CA8}" type="presOf" srcId="{049B4418-07A0-43E9-BBB7-74D7CCD3FCC7}" destId="{D9D3A187-DEB0-4CEA-98D5-199777776DEE}" srcOrd="0" destOrd="0" presId="urn:microsoft.com/office/officeart/2005/8/layout/vList6"/>
    <dgm:cxn modelId="{178017F3-3395-4286-A42C-5536EB4052A3}" type="presOf" srcId="{359AE227-57EB-4C9B-AA81-5B251440D7E0}" destId="{8F13BE40-CAAA-4F0B-A324-62A34CF5FD39}" srcOrd="0" destOrd="0" presId="urn:microsoft.com/office/officeart/2005/8/layout/vList6"/>
    <dgm:cxn modelId="{B0436149-F7E7-48BE-9F7A-B81889C9F5F4}" type="presParOf" srcId="{3ED83017-615D-456B-A0E4-FE5D7107E976}" destId="{E464CFC3-A05B-42A1-B763-3EA446947F60}" srcOrd="0" destOrd="0" presId="urn:microsoft.com/office/officeart/2005/8/layout/vList6"/>
    <dgm:cxn modelId="{49BEEA62-6A8A-4A8E-B650-19A1F905C637}" type="presParOf" srcId="{E464CFC3-A05B-42A1-B763-3EA446947F60}" destId="{481534D7-8C1C-4880-9CB1-4E417E3AE6D1}" srcOrd="0" destOrd="0" presId="urn:microsoft.com/office/officeart/2005/8/layout/vList6"/>
    <dgm:cxn modelId="{CC1051C9-155E-439F-8A04-62EAFD8CF74E}" type="presParOf" srcId="{E464CFC3-A05B-42A1-B763-3EA446947F60}" destId="{B896EBAD-F7C2-4093-A99C-4136E1DA096C}" srcOrd="1" destOrd="0" presId="urn:microsoft.com/office/officeart/2005/8/layout/vList6"/>
    <dgm:cxn modelId="{A4F3FCCA-1D15-43C2-ACBD-B6BB05BDD79B}" type="presParOf" srcId="{3ED83017-615D-456B-A0E4-FE5D7107E976}" destId="{5BB1B900-7FA6-444C-9F6B-3B9FF0F7B526}" srcOrd="1" destOrd="0" presId="urn:microsoft.com/office/officeart/2005/8/layout/vList6"/>
    <dgm:cxn modelId="{9040F966-BCD5-4312-987E-89BBB0FE4641}" type="presParOf" srcId="{3ED83017-615D-456B-A0E4-FE5D7107E976}" destId="{CEC230B0-C383-4DDB-AA36-E32290381F14}" srcOrd="2" destOrd="0" presId="urn:microsoft.com/office/officeart/2005/8/layout/vList6"/>
    <dgm:cxn modelId="{DF5CB305-2513-4592-8A87-6CCF7FF763A1}" type="presParOf" srcId="{CEC230B0-C383-4DDB-AA36-E32290381F14}" destId="{D9D3A187-DEB0-4CEA-98D5-199777776DEE}" srcOrd="0" destOrd="0" presId="urn:microsoft.com/office/officeart/2005/8/layout/vList6"/>
    <dgm:cxn modelId="{D6C89AAB-C18A-408D-B37E-494381768D93}" type="presParOf" srcId="{CEC230B0-C383-4DDB-AA36-E32290381F14}" destId="{8F13BE40-CAAA-4F0B-A324-62A34CF5FD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6EBAD-F7C2-4093-A99C-4136E1DA096C}">
      <dsp:nvSpPr>
        <dsp:cNvPr id="0" name=""/>
        <dsp:cNvSpPr/>
      </dsp:nvSpPr>
      <dsp:spPr>
        <a:xfrm>
          <a:off x="1043605" y="14"/>
          <a:ext cx="7532728" cy="2672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ts val="27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e-BY" sz="2800" b="1" kern="1200" dirty="0"/>
            <a:t>Выйсці з міжнароднай ізаляцыі ў сувязі з Версальскім дагаворам і атрымаць саюзніка для бараць-бы з ім, выйсці на расійскі рынак, адраджаць ваенны патэнцыял</a:t>
          </a:r>
          <a:endParaRPr lang="ru-RU" sz="2800" b="1" kern="1200" dirty="0"/>
        </a:p>
      </dsp:txBody>
      <dsp:txXfrm>
        <a:off x="1043605" y="334134"/>
        <a:ext cx="6530369" cy="2004717"/>
      </dsp:txXfrm>
    </dsp:sp>
    <dsp:sp modelId="{481534D7-8C1C-4880-9CB1-4E417E3AE6D1}">
      <dsp:nvSpPr>
        <dsp:cNvPr id="0" name=""/>
        <dsp:cNvSpPr/>
      </dsp:nvSpPr>
      <dsp:spPr>
        <a:xfrm>
          <a:off x="0" y="300781"/>
          <a:ext cx="1265434" cy="2272493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2800" b="1" kern="1200" dirty="0"/>
            <a:t>Германія</a:t>
          </a:r>
          <a:endParaRPr lang="ru-RU" sz="2800" b="1" kern="1200" dirty="0"/>
        </a:p>
      </dsp:txBody>
      <dsp:txXfrm>
        <a:off x="61773" y="362554"/>
        <a:ext cx="1141888" cy="2148947"/>
      </dsp:txXfrm>
    </dsp:sp>
    <dsp:sp modelId="{8F13BE40-CAAA-4F0B-A324-62A34CF5FD39}">
      <dsp:nvSpPr>
        <dsp:cNvPr id="0" name=""/>
        <dsp:cNvSpPr/>
      </dsp:nvSpPr>
      <dsp:spPr>
        <a:xfrm>
          <a:off x="1328493" y="2707601"/>
          <a:ext cx="7078494" cy="2881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e-BY" sz="2800" b="1" kern="1200" dirty="0"/>
            <a:t>Выйсці з міжнароднай ізаляцыі і раскалоць капіталістычны свет, сумесная барацьба з Версалем, адраджэнне эка-номікі і ваеннага патэнцыялу</a:t>
          </a:r>
          <a:endParaRPr lang="ru-RU" sz="2800" b="1" kern="1200" dirty="0"/>
        </a:p>
      </dsp:txBody>
      <dsp:txXfrm>
        <a:off x="1328493" y="3067807"/>
        <a:ext cx="5997876" cy="2161237"/>
      </dsp:txXfrm>
    </dsp:sp>
    <dsp:sp modelId="{D9D3A187-DEB0-4CEA-98D5-199777776DEE}">
      <dsp:nvSpPr>
        <dsp:cNvPr id="0" name=""/>
        <dsp:cNvSpPr/>
      </dsp:nvSpPr>
      <dsp:spPr>
        <a:xfrm>
          <a:off x="0" y="3024339"/>
          <a:ext cx="1458776" cy="2353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2800" b="1" kern="1200" dirty="0"/>
            <a:t>Савецкая Расія</a:t>
          </a:r>
          <a:endParaRPr lang="ru-RU" sz="2800" b="1" kern="1200" dirty="0"/>
        </a:p>
      </dsp:txBody>
      <dsp:txXfrm>
        <a:off x="71212" y="3095551"/>
        <a:ext cx="1316352" cy="2211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0F37-9EB8-4306-A29E-4D0DB6727D23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4D391-A6EB-4C3C-85DD-3BE8D877D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2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9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1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2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3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2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1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0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1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522646-46BA-43BE-B771-8FAC73C30C7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2467-018A-4961-A0F9-D73449FC1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67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4608512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Тэма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r>
              <a:rPr lang="ru-RU" sz="3600" b="1" dirty="0"/>
              <a:t> </a:t>
            </a:r>
            <a:r>
              <a:rPr lang="be-BY" sz="3600" b="1" dirty="0">
                <a:solidFill>
                  <a:srgbClr val="FFC000"/>
                </a:solidFill>
              </a:rPr>
              <a:t>Савецкая Расія, Польшча і Германія ад Генуэзскай да Маскоўскай канферэнцыі.</a:t>
            </a:r>
            <a:br>
              <a:rPr lang="be-BY" sz="3600" b="1" dirty="0">
                <a:solidFill>
                  <a:srgbClr val="FFC000"/>
                </a:solidFill>
              </a:rPr>
            </a:br>
            <a:br>
              <a:rPr lang="ru-RU" sz="3600" dirty="0">
                <a:solidFill>
                  <a:srgbClr val="FFC000"/>
                </a:solidFill>
              </a:rPr>
            </a:br>
            <a:r>
              <a:rPr lang="be-BY" sz="3600" b="1" dirty="0"/>
              <a:t>1. Пачатковы этап Генуэзскай канферэнцыі.</a:t>
            </a:r>
            <a:br>
              <a:rPr lang="ru-RU" sz="3600" b="1" dirty="0"/>
            </a:br>
            <a:r>
              <a:rPr lang="be-BY" sz="3600" b="1" dirty="0"/>
              <a:t>2. Падпісанне </a:t>
            </a:r>
            <a:r>
              <a:rPr lang="be-BY" sz="3600" b="1" cap="all" dirty="0"/>
              <a:t>р</a:t>
            </a:r>
            <a:r>
              <a:rPr lang="be-BY" sz="3600" b="1" dirty="0"/>
              <a:t>апальскага дагавора і завяршэнне канферэнцыі.</a:t>
            </a:r>
            <a:br>
              <a:rPr lang="ru-RU" sz="3600" b="1" dirty="0"/>
            </a:br>
            <a:r>
              <a:rPr lang="be-BY" sz="3600" b="1" dirty="0"/>
              <a:t>3. Польская дыпламатыя ў барацьбе з “германа-расійскімі геапалітычнымі ціскамі” ў 1922 г.</a:t>
            </a:r>
            <a:br>
              <a:rPr lang="ru-RU" sz="3600" b="1" dirty="0"/>
            </a:br>
            <a:r>
              <a:rPr lang="be-BY" sz="3600" b="1" dirty="0"/>
              <a:t>4. Маскоўская канферэнцыя па раззбраенню.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6597352"/>
            <a:ext cx="6400800" cy="7200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6"/>
    </mc:Choice>
    <mc:Fallback xmlns="">
      <p:transition spd="slow" advTm="66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r>
              <a:rPr lang="be-BY" sz="3200" b="1" dirty="0">
                <a:solidFill>
                  <a:srgbClr val="FFC000"/>
                </a:solidFill>
              </a:rPr>
              <a:t>Сродкі супрацьстаяння Польшчы расійска-германскіх ціскам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800" b="1" dirty="0"/>
              <a:t>1. Заключэнне саюзаў, накіраваных супраць Германіі і Расіі (з Францыяй і Румыніяй).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be-BY" sz="2800" b="1" dirty="0"/>
              <a:t>2.Збліжэнне з малымі краінамі Усходняй Еўропы.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be-BY" sz="2800" b="1" dirty="0"/>
              <a:t>3.Спробы збліжэння то з Расіяй, то з Германіяй, каб убіць клін у адносіны паміж імі: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2800" b="1" dirty="0"/>
              <a:t> май – чэрвень 1922 г. – спробы збліжэння з Германіяй (пагадненне 15 мая, пачатак гандлёвых перамоў);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2800" b="1" dirty="0"/>
              <a:t>ліпень – верасень 1922 г. – з Савецкай Расіяй (візіты ў Варшаву М. Літвінава і Г. Чычэрына).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1173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75" y="188640"/>
            <a:ext cx="8712968" cy="1340768"/>
          </a:xfrm>
        </p:spPr>
        <p:txBody>
          <a:bodyPr/>
          <a:lstStyle/>
          <a:p>
            <a:r>
              <a:rPr lang="be-BY" b="1" dirty="0">
                <a:solidFill>
                  <a:srgbClr val="FFC000"/>
                </a:solidFill>
              </a:rPr>
              <a:t>Маскоўская канферэнцыя па раззбраенню.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e-BY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e-BY" sz="2600" b="1" dirty="0">
                <a:solidFill>
                  <a:srgbClr val="FFC000"/>
                </a:solidFill>
              </a:rPr>
              <a:t>Нота савецкага ўрада </a:t>
            </a:r>
            <a:r>
              <a:rPr lang="be-BY" sz="2600" b="1" dirty="0"/>
              <a:t>ад 12 чэрвеня 1922 г.  урадам Польшчы, Фінляндыі, Эстоніі, Латвіі і Літвы – ініцыятыва склікання канферэнцыі.</a:t>
            </a:r>
          </a:p>
          <a:p>
            <a:pPr marL="0" indent="0">
              <a:buNone/>
            </a:pPr>
            <a:endParaRPr lang="be-BY" sz="15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e-BY" sz="2600" b="1" dirty="0">
                <a:solidFill>
                  <a:srgbClr val="FFC000"/>
                </a:solidFill>
              </a:rPr>
              <a:t>Тактыка Польшчы</a:t>
            </a:r>
            <a:r>
              <a:rPr lang="be-BY" sz="2600" b="1" dirty="0"/>
              <a:t>: зацягванне склікання канферэнцыі (адказ толькі 9 ліпеня) са спасылкай на абмеркаванне дадзенага пытання Лігай Нацый, каб мець час распрацаваць агульную пазіцыю з Фінляндыяй, Эстоніяй, Латвіяй (у </a:t>
            </a:r>
            <a:r>
              <a:rPr lang="ru-RU" sz="2600" b="1" dirty="0" err="1"/>
              <a:t>жніўні</a:t>
            </a:r>
            <a:r>
              <a:rPr lang="ru-RU" sz="2600" b="1" dirty="0"/>
              <a:t> і </a:t>
            </a:r>
            <a:r>
              <a:rPr lang="ru-RU" sz="2600" b="1" dirty="0" err="1"/>
              <a:t>верасні</a:t>
            </a:r>
            <a:r>
              <a:rPr lang="ru-RU" sz="2600" b="1" dirty="0"/>
              <a:t> ў </a:t>
            </a:r>
            <a:r>
              <a:rPr lang="ru-RU" sz="2600" b="1" dirty="0" err="1"/>
              <a:t>Таліне</a:t>
            </a:r>
            <a:r>
              <a:rPr lang="ru-RU" sz="2600" b="1" dirty="0"/>
              <a:t> і Варшаве</a:t>
            </a:r>
            <a:r>
              <a:rPr lang="be-BY" sz="2600" b="1" dirty="0"/>
              <a:t> з гэтай мэтай </a:t>
            </a:r>
            <a:r>
              <a:rPr lang="ru-RU" sz="2600" b="1" dirty="0" err="1"/>
              <a:t>адбыліся</a:t>
            </a:r>
            <a:r>
              <a:rPr lang="ru-RU" sz="2600" b="1" dirty="0"/>
              <a:t> </a:t>
            </a:r>
            <a:r>
              <a:rPr lang="ru-RU" sz="2600" b="1" dirty="0" err="1"/>
              <a:t>нарады</a:t>
            </a:r>
            <a:r>
              <a:rPr lang="ru-RU" sz="2600" b="1" dirty="0"/>
              <a:t> </a:t>
            </a:r>
            <a:r>
              <a:rPr lang="ru-RU" sz="2600" b="1" dirty="0" err="1"/>
              <a:t>ва</a:t>
            </a:r>
            <a:r>
              <a:rPr lang="be-BY" sz="2600" b="1" dirty="0"/>
              <a:t>енных</a:t>
            </a:r>
            <a:r>
              <a:rPr lang="ru-RU" sz="2600" b="1" dirty="0"/>
              <a:t> </a:t>
            </a:r>
            <a:r>
              <a:rPr lang="ru-RU" sz="2600" b="1" dirty="0" err="1"/>
              <a:t>экспертаў</a:t>
            </a:r>
            <a:r>
              <a:rPr lang="ru-RU" sz="2600" b="1" dirty="0"/>
              <a:t> названых 4 </a:t>
            </a:r>
            <a:r>
              <a:rPr lang="ru-RU" sz="2600" b="1" dirty="0" err="1"/>
              <a:t>краін</a:t>
            </a:r>
            <a:r>
              <a:rPr lang="ru-RU" sz="2600" b="1" dirty="0"/>
              <a:t>, 8–9 </a:t>
            </a:r>
            <a:r>
              <a:rPr lang="ru-RU" sz="2600" b="1" dirty="0" err="1"/>
              <a:t>кастрычніка</a:t>
            </a:r>
            <a:r>
              <a:rPr lang="ru-RU" sz="2600" b="1" dirty="0"/>
              <a:t> </a:t>
            </a:r>
            <a:r>
              <a:rPr lang="ru-RU" sz="2600" b="1" dirty="0" err="1"/>
              <a:t>міністры</a:t>
            </a:r>
            <a:r>
              <a:rPr lang="ru-RU" sz="2600" b="1" dirty="0"/>
              <a:t> </a:t>
            </a:r>
            <a:r>
              <a:rPr lang="ru-RU" sz="2600" b="1" dirty="0" err="1"/>
              <a:t>замежных</a:t>
            </a:r>
            <a:r>
              <a:rPr lang="ru-RU" sz="2600" b="1" dirty="0"/>
              <a:t> </a:t>
            </a:r>
            <a:r>
              <a:rPr lang="ru-RU" sz="2600" b="1" dirty="0" err="1"/>
              <a:t>спраў</a:t>
            </a:r>
            <a:r>
              <a:rPr lang="ru-RU" sz="2600" b="1" dirty="0"/>
              <a:t> </a:t>
            </a:r>
            <a:r>
              <a:rPr lang="ru-RU" sz="2600" b="1" dirty="0" err="1"/>
              <a:t>дамовіліся</a:t>
            </a:r>
            <a:r>
              <a:rPr lang="ru-RU" sz="2600" b="1" dirty="0"/>
              <a:t> </a:t>
            </a:r>
            <a:r>
              <a:rPr lang="ru-RU" sz="2600" b="1" dirty="0" err="1"/>
              <a:t>аб</a:t>
            </a:r>
            <a:r>
              <a:rPr lang="ru-RU" sz="2600" b="1" dirty="0"/>
              <a:t> </a:t>
            </a:r>
            <a:r>
              <a:rPr lang="ru-RU" sz="2600" b="1" dirty="0" err="1"/>
              <a:t>агульнай</a:t>
            </a:r>
            <a:r>
              <a:rPr lang="ru-RU" sz="2600" b="1" dirty="0"/>
              <a:t> </a:t>
            </a:r>
            <a:r>
              <a:rPr lang="ru-RU" sz="2600" b="1" dirty="0" err="1"/>
              <a:t>пазіцыі</a:t>
            </a:r>
            <a:r>
              <a:rPr lang="ru-RU" sz="2600" b="1" dirty="0"/>
              <a:t> </a:t>
            </a:r>
            <a:r>
              <a:rPr lang="ru-RU" sz="2600" b="1" dirty="0" err="1"/>
              <a:t>сваіх</a:t>
            </a:r>
            <a:r>
              <a:rPr lang="ru-RU" sz="2600" b="1" dirty="0"/>
              <a:t> </a:t>
            </a:r>
            <a:r>
              <a:rPr lang="ru-RU" sz="2600" b="1" dirty="0" err="1"/>
              <a:t>дэлегацый</a:t>
            </a:r>
            <a:r>
              <a:rPr lang="ru-RU" sz="2600" b="1" dirty="0"/>
              <a:t> на </a:t>
            </a:r>
            <a:r>
              <a:rPr lang="ru-RU" sz="2600" b="1" dirty="0" err="1"/>
              <a:t>канферэнцыі</a:t>
            </a:r>
            <a:r>
              <a:rPr lang="ru-RU" sz="2600" b="1" dirty="0"/>
              <a:t> ў </a:t>
            </a:r>
            <a:r>
              <a:rPr lang="ru-RU" sz="2600" b="1" dirty="0" err="1"/>
              <a:t>Маскве</a:t>
            </a:r>
            <a:r>
              <a:rPr lang="be-BY" sz="2600" b="1" dirty="0"/>
              <a:t>).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4408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94433"/>
          </a:xfrm>
        </p:spPr>
        <p:txBody>
          <a:bodyPr/>
          <a:lstStyle/>
          <a:p>
            <a:r>
              <a:rPr lang="ru-RU" sz="3600" b="1" dirty="0" err="1">
                <a:solidFill>
                  <a:srgbClr val="FFC000"/>
                </a:solidFill>
              </a:rPr>
              <a:t>Маскоўская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канферэнцыя</a:t>
            </a:r>
            <a:r>
              <a:rPr lang="ru-RU" sz="3600" b="1" dirty="0">
                <a:solidFill>
                  <a:srgbClr val="FFC000"/>
                </a:solidFill>
              </a:rPr>
              <a:t> па </a:t>
            </a:r>
            <a:r>
              <a:rPr lang="ru-RU" sz="3600" b="1" dirty="0" err="1">
                <a:solidFill>
                  <a:srgbClr val="FFC000"/>
                </a:solidFill>
              </a:rPr>
              <a:t>раззбраенню</a:t>
            </a:r>
            <a:r>
              <a:rPr lang="ru-RU" sz="3600" b="1" dirty="0">
                <a:solidFill>
                  <a:srgbClr val="FFC000"/>
                </a:solidFill>
              </a:rPr>
              <a:t> (2.12. – 12.12.1922).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07504" y="1484785"/>
            <a:ext cx="424847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600" b="1" dirty="0">
                <a:solidFill>
                  <a:srgbClr val="FF0000"/>
                </a:solidFill>
              </a:rPr>
              <a:t>Пазіцыя Савецкай Расіі: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be-BY" sz="2600" b="1" dirty="0"/>
              <a:t>-</a:t>
            </a:r>
            <a:r>
              <a:rPr lang="be-BY" sz="2400" b="1" dirty="0"/>
              <a:t>радыкальнае скарачэнне войскаў і ўзбраенняў на ¾;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be-BY" sz="2400" b="1" dirty="0"/>
              <a:t>-дагавор аб ненапа-дзенні ў адным пакеце з тэхнічным раззбраеннем;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be-BY" sz="2400" b="1" dirty="0"/>
              <a:t>-удзельнікі дагавора аб ненападзенні разрыва-юць саюзныя дагаворы з іншымі дзяржавамі.</a:t>
            </a: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499992" y="1484785"/>
            <a:ext cx="4536504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Пазіцыя Польшчы, Фін-ляндыі, Эстоніі, Латвіі:</a:t>
            </a:r>
          </a:p>
          <a:p>
            <a:pPr marL="0" indent="0">
              <a:buNone/>
            </a:pPr>
            <a:r>
              <a:rPr lang="be-BY" sz="2400" b="1" dirty="0"/>
              <a:t>-</a:t>
            </a:r>
            <a:r>
              <a:rPr lang="be-BY" sz="2600" b="1" dirty="0"/>
              <a:t>раззбраенне з улікам рэгіянальнага размяшчэння дзяржаў;</a:t>
            </a:r>
          </a:p>
          <a:p>
            <a:pPr marL="0" indent="0">
              <a:buNone/>
            </a:pPr>
            <a:r>
              <a:rPr lang="be-BY" sz="2600" b="1" dirty="0"/>
              <a:t>-спачатку дагавор аб ненападзенні паміж удзельнікамі канферэнцыі, а затым тэхнічнае раззбраенне.</a:t>
            </a:r>
            <a:endParaRPr lang="ru-RU" sz="2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978984"/>
            <a:ext cx="8352928" cy="834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schemeClr val="bg1"/>
                </a:solidFill>
              </a:rPr>
              <a:t>Зрыў канферэнцыі, далейшае пагаршэн-</a:t>
            </a:r>
          </a:p>
          <a:p>
            <a:pPr algn="ctr"/>
            <a:r>
              <a:rPr lang="be-BY" sz="2800" b="1" dirty="0">
                <a:solidFill>
                  <a:schemeClr val="bg1"/>
                </a:solidFill>
              </a:rPr>
              <a:t>не польска-савецкіх адносін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трелка: вниз 12"/>
          <p:cNvSpPr/>
          <p:nvPr/>
        </p:nvSpPr>
        <p:spPr>
          <a:xfrm>
            <a:off x="8191824" y="5661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/>
          <p:cNvSpPr/>
          <p:nvPr/>
        </p:nvSpPr>
        <p:spPr>
          <a:xfrm>
            <a:off x="265273" y="5661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55380" cy="576064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Літаратура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76664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ru-RU" sz="2400" b="1" dirty="0" err="1"/>
              <a:t>Загладин</a:t>
            </a:r>
            <a:r>
              <a:rPr lang="ru-RU" sz="2400" b="1" dirty="0"/>
              <a:t>, Н.В. История успехов и неудач советской дипломатии / Н.В. </a:t>
            </a:r>
            <a:r>
              <a:rPr lang="ru-RU" sz="2400" b="1" dirty="0" err="1"/>
              <a:t>Загладин</a:t>
            </a:r>
            <a:r>
              <a:rPr lang="ru-RU" sz="2400" b="1" dirty="0"/>
              <a:t>. – М.: Международные отношения, 1990.</a:t>
            </a:r>
          </a:p>
          <a:p>
            <a:pPr>
              <a:lnSpc>
                <a:spcPts val="2300"/>
              </a:lnSpc>
            </a:pPr>
            <a:r>
              <a:rPr lang="ru-RU" sz="2400" b="1" dirty="0"/>
              <a:t>Ольшанский, П.Н. Рижский договор и развитие польско-советских отношений. 1921–1924 / П.Н. Ольшанский. – М.: Наука, 1974.</a:t>
            </a:r>
          </a:p>
          <a:p>
            <a:pPr>
              <a:lnSpc>
                <a:spcPts val="2300"/>
              </a:lnSpc>
            </a:pPr>
            <a:r>
              <a:rPr lang="ru-RU" sz="2400" b="1" dirty="0"/>
              <a:t>Мезга, Н.Н. В тисках Рапалло: германский фактор в польско-с</a:t>
            </a:r>
            <a:r>
              <a:rPr lang="be-BY" sz="2400" b="1" dirty="0"/>
              <a:t>о</a:t>
            </a:r>
            <a:r>
              <a:rPr lang="ru-RU" sz="2400" b="1" dirty="0" err="1"/>
              <a:t>ветских</a:t>
            </a:r>
            <a:r>
              <a:rPr lang="ru-RU" sz="2400" b="1" dirty="0"/>
              <a:t> отношениях 1921–1926 годов / Н. Н. Мезга. – Гомель: УО «ГГУ им. Ф. Скорины», 2010.</a:t>
            </a:r>
          </a:p>
          <a:p>
            <a:pPr>
              <a:lnSpc>
                <a:spcPts val="2300"/>
              </a:lnSpc>
            </a:pPr>
            <a:r>
              <a:rPr lang="ru-RU" sz="2400" b="1" dirty="0"/>
              <a:t>Дубровко, Е. Н. Вопрос о восточных границах Поль-ши и позиция Великобритании на Генуэзской кон-</a:t>
            </a:r>
            <a:r>
              <a:rPr lang="ru-RU" sz="2400" b="1" dirty="0" err="1"/>
              <a:t>ференции</a:t>
            </a:r>
            <a:r>
              <a:rPr lang="ru-RU" sz="2400" b="1" dirty="0"/>
              <a:t> 1922 г. / </a:t>
            </a:r>
            <a:r>
              <a:rPr lang="ru-RU" sz="2400" b="1" dirty="0" err="1"/>
              <a:t>Е.Н.Дубровко</a:t>
            </a:r>
            <a:r>
              <a:rPr lang="ru-RU" sz="2400" b="1" dirty="0"/>
              <a:t>// </a:t>
            </a:r>
            <a:r>
              <a:rPr lang="be-BY" sz="2400" b="1" dirty="0"/>
              <a:t>Беларусь і сусе-дзі: шляхі фарміравання дзяржаўнасці, міжна-цыянальныя і міждзяржаўныя адносіны . – Гомель : ГДУ імя Ф. Скарыны, 2013. – Вып. 2. – С. 78–84.</a:t>
            </a:r>
          </a:p>
          <a:p>
            <a:pPr>
              <a:lnSpc>
                <a:spcPts val="2300"/>
              </a:lnSpc>
            </a:pPr>
            <a:r>
              <a:rPr lang="be-BY" sz="2400" b="1" dirty="0"/>
              <a:t>Мезга, Н. Н. Советско-польские отношения 1921–1926: новый этап противостояния / Н. Н. Мезга. – Гомель: ГГУ им. Ф. Скорины, 2019.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3830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20080"/>
          </a:xfrm>
        </p:spPr>
        <p:txBody>
          <a:bodyPr/>
          <a:lstStyle/>
          <a:p>
            <a:pPr algn="ctr"/>
            <a:r>
              <a:rPr lang="be-BY" sz="3600" b="1" dirty="0">
                <a:solidFill>
                  <a:srgbClr val="FFC000"/>
                </a:solidFill>
              </a:rPr>
              <a:t>Генуэзская канферэнцыя.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408712"/>
          </a:xfrm>
          <a:solidFill>
            <a:srgbClr val="00B050"/>
          </a:solidFill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/>
              <a:t>					</a:t>
            </a:r>
            <a:r>
              <a:rPr lang="be-BY" sz="7400" b="1" dirty="0"/>
              <a:t>Ініцыятары :  	</a:t>
            </a:r>
            <a:r>
              <a:rPr lang="be-BY" sz="7400" b="1" dirty="0">
                <a:solidFill>
                  <a:srgbClr val="002060"/>
                </a:solidFill>
              </a:rPr>
              <a:t>Дэвід Ллойд Джордж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7400" b="1" dirty="0"/>
              <a:t>					</a:t>
            </a:r>
            <a:r>
              <a:rPr lang="be-BY" sz="7400" b="1" dirty="0">
                <a:solidFill>
                  <a:srgbClr val="002060"/>
                </a:solidFill>
              </a:rPr>
              <a:t>Жорж Клемансо</a:t>
            </a:r>
          </a:p>
          <a:p>
            <a:pPr marL="0" indent="0">
              <a:spcBef>
                <a:spcPts val="0"/>
              </a:spcBef>
              <a:buNone/>
            </a:pPr>
            <a:endParaRPr lang="be-BY" sz="3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be-BY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be-BY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be-BY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be-BY" sz="2800" b="1" dirty="0"/>
          </a:p>
          <a:p>
            <a:pPr marL="0" indent="0">
              <a:spcBef>
                <a:spcPts val="0"/>
              </a:spcBef>
              <a:buNone/>
            </a:pPr>
            <a:endParaRPr lang="be-BY" sz="2800" b="1" dirty="0"/>
          </a:p>
          <a:p>
            <a:pPr marL="0" indent="0">
              <a:spcBef>
                <a:spcPts val="0"/>
              </a:spcBef>
              <a:buNone/>
            </a:pPr>
            <a:endParaRPr lang="be-BY" sz="2800" b="1" dirty="0"/>
          </a:p>
          <a:p>
            <a:pPr marL="0" indent="0">
              <a:spcBef>
                <a:spcPts val="0"/>
              </a:spcBef>
              <a:buNone/>
            </a:pPr>
            <a:endParaRPr lang="be-BY" sz="3300" b="1" dirty="0"/>
          </a:p>
          <a:p>
            <a:pPr marL="0" indent="0">
              <a:spcBef>
                <a:spcPts val="0"/>
              </a:spcBef>
              <a:buNone/>
            </a:pPr>
            <a:endParaRPr lang="be-BY" sz="4500" b="1" dirty="0"/>
          </a:p>
          <a:p>
            <a:pPr marL="0" indent="0">
              <a:spcBef>
                <a:spcPts val="0"/>
              </a:spcBef>
              <a:buNone/>
            </a:pPr>
            <a:endParaRPr lang="be-BY" sz="4500" b="1" dirty="0"/>
          </a:p>
          <a:p>
            <a:pPr marL="0" indent="0">
              <a:spcBef>
                <a:spcPts val="0"/>
              </a:spcBef>
              <a:buNone/>
            </a:pPr>
            <a:endParaRPr lang="be-BY" sz="5100" b="1" dirty="0"/>
          </a:p>
          <a:p>
            <a:pPr marL="0" indent="0">
              <a:spcBef>
                <a:spcPts val="0"/>
              </a:spcBef>
              <a:buNone/>
            </a:pPr>
            <a:endParaRPr lang="be-BY" sz="5100" b="1" dirty="0"/>
          </a:p>
          <a:p>
            <a:pPr marL="0" indent="0">
              <a:spcBef>
                <a:spcPts val="0"/>
              </a:spcBef>
              <a:buNone/>
            </a:pPr>
            <a:endParaRPr lang="be-BY" sz="5500" b="1" dirty="0"/>
          </a:p>
          <a:p>
            <a:pPr marL="0" indent="0">
              <a:spcBef>
                <a:spcPts val="0"/>
              </a:spcBef>
              <a:buNone/>
            </a:pPr>
            <a:endParaRPr lang="be-BY" sz="7000" b="1" dirty="0"/>
          </a:p>
          <a:p>
            <a:pPr marL="0" indent="0">
              <a:spcBef>
                <a:spcPts val="0"/>
              </a:spcBef>
              <a:buNone/>
            </a:pPr>
            <a:endParaRPr lang="be-BY" sz="7000" b="1" dirty="0"/>
          </a:p>
          <a:p>
            <a:pPr marL="0" indent="0">
              <a:spcBef>
                <a:spcPts val="0"/>
              </a:spcBef>
              <a:buNone/>
            </a:pPr>
            <a:r>
              <a:rPr lang="be-BY" sz="8000" b="1" dirty="0"/>
              <a:t>Мэта канферэнцыі: </a:t>
            </a:r>
            <a:r>
              <a:rPr lang="be-BY" sz="8000" b="1" dirty="0">
                <a:solidFill>
                  <a:srgbClr val="002060"/>
                </a:solidFill>
              </a:rPr>
              <a:t>каардынацыя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8000" b="1" dirty="0">
                <a:solidFill>
                  <a:srgbClr val="002060"/>
                </a:solidFill>
              </a:rPr>
              <a:t>дзеянняў па эканамічнаму аднаўленню Еўропы.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8000" b="1" dirty="0"/>
              <a:t>Асаблівасць канферэнцыі: </a:t>
            </a:r>
            <a:r>
              <a:rPr lang="be-BY" sz="8000" b="1" dirty="0">
                <a:solidFill>
                  <a:srgbClr val="002060"/>
                </a:solidFill>
              </a:rPr>
              <a:t>упершыню на міжнародную канферэнцыю былі запрошаны пераможаная Германія і Савецкая Расія.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8000" b="1" dirty="0"/>
              <a:t>Асноўнае пытанне на канферэнцыі: </a:t>
            </a:r>
            <a:r>
              <a:rPr lang="be-BY" sz="8000" b="1" dirty="0">
                <a:solidFill>
                  <a:srgbClr val="002060"/>
                </a:solidFill>
              </a:rPr>
              <a:t>«рускае пытанне» - вяртанне Расіяй даўгоў заходнім дзяржавам і выплата кампенсацыі за нацыяналізацыю. 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124744"/>
            <a:ext cx="2145889" cy="2756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4" y="836713"/>
            <a:ext cx="20573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4"/>
          </a:xfrm>
        </p:spPr>
        <p:txBody>
          <a:bodyPr/>
          <a:lstStyle/>
          <a:p>
            <a:pPr algn="ctr"/>
            <a:r>
              <a:rPr lang="ru-RU" sz="3600" b="1" dirty="0"/>
              <a:t>А</a:t>
            </a:r>
            <a:r>
              <a:rPr lang="be-BY" sz="3600" b="1" dirty="0"/>
              <a:t>дкрыццё Генуэзскай канферэнцыі 10 красавіка 1922 г.</a:t>
            </a:r>
            <a:br>
              <a:rPr lang="be-BY" sz="3600" b="1" dirty="0"/>
            </a:br>
            <a:r>
              <a:rPr lang="be-BY" sz="3000" b="1" spc="-120" dirty="0"/>
              <a:t>Удзельнічалі 29 краін і 5 брытанскіх дамініёнаў</a:t>
            </a:r>
            <a:br>
              <a:rPr lang="be-BY" sz="3600" b="1" dirty="0"/>
            </a:b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1965387"/>
            <a:ext cx="7349166" cy="4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36304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</a:rPr>
              <a:t>1.Пытанне </a:t>
            </a:r>
            <a:r>
              <a:rPr lang="ru-RU" sz="3200" b="1" dirty="0" err="1">
                <a:solidFill>
                  <a:srgbClr val="00B0F0"/>
                </a:solidFill>
              </a:rPr>
              <a:t>забеспячэння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бяспекі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 err="1">
                <a:solidFill>
                  <a:srgbClr val="FF0000"/>
                </a:solidFill>
              </a:rPr>
              <a:t>Савецкая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пазіцыя</a:t>
            </a:r>
            <a:r>
              <a:rPr lang="ru-RU" sz="3200" b="1" dirty="0">
                <a:solidFill>
                  <a:srgbClr val="FF0000"/>
                </a:solidFill>
              </a:rPr>
              <a:t>:   </a:t>
            </a:r>
            <a:r>
              <a:rPr lang="ru-RU" sz="3200" b="1" spc="-120" dirty="0" err="1">
                <a:solidFill>
                  <a:srgbClr val="92D050"/>
                </a:solidFill>
              </a:rPr>
              <a:t>Пазіцыя</a:t>
            </a:r>
            <a:r>
              <a:rPr lang="ru-RU" sz="3200" b="1" spc="-120" dirty="0">
                <a:solidFill>
                  <a:srgbClr val="92D050"/>
                </a:solidFill>
              </a:rPr>
              <a:t> </a:t>
            </a:r>
            <a:r>
              <a:rPr lang="ru-RU" sz="3200" b="1" spc="-120" dirty="0" err="1">
                <a:solidFill>
                  <a:srgbClr val="92D050"/>
                </a:solidFill>
              </a:rPr>
              <a:t>краін</a:t>
            </a:r>
            <a:r>
              <a:rPr lang="ru-RU" sz="3200" b="1" spc="-120" dirty="0">
                <a:solidFill>
                  <a:srgbClr val="92D050"/>
                </a:solidFill>
              </a:rPr>
              <a:t> Антанты: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усеагульнае</a:t>
            </a:r>
            <a:r>
              <a:rPr lang="ru-RU" sz="3200" b="1" dirty="0">
                <a:solidFill>
                  <a:schemeClr val="tx1"/>
                </a:solidFill>
              </a:rPr>
              <a:t> і           </a:t>
            </a:r>
            <a:r>
              <a:rPr lang="ru-RU" sz="3200" b="1" dirty="0" err="1">
                <a:solidFill>
                  <a:schemeClr val="tx1"/>
                </a:solidFill>
              </a:rPr>
              <a:t>заключэнне</a:t>
            </a:r>
            <a:r>
              <a:rPr lang="ru-RU" sz="3200" b="1" dirty="0">
                <a:solidFill>
                  <a:schemeClr val="tx1"/>
                </a:solidFill>
              </a:rPr>
              <a:t> калек-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err="1">
                <a:solidFill>
                  <a:schemeClr val="tx1"/>
                </a:solidFill>
              </a:rPr>
              <a:t>поўнае</a:t>
            </a:r>
            <a:r>
              <a:rPr lang="ru-RU" sz="3200" b="1" dirty="0">
                <a:solidFill>
                  <a:schemeClr val="tx1"/>
                </a:solidFill>
              </a:rPr>
              <a:t> 						</a:t>
            </a:r>
            <a:r>
              <a:rPr lang="ru-RU" sz="3200" b="1" dirty="0" err="1">
                <a:solidFill>
                  <a:schemeClr val="tx1"/>
                </a:solidFill>
              </a:rPr>
              <a:t>тыўнага</a:t>
            </a:r>
            <a:r>
              <a:rPr lang="ru-RU" sz="3200" b="1" dirty="0">
                <a:solidFill>
                  <a:schemeClr val="tx1"/>
                </a:solidFill>
              </a:rPr>
              <a:t> 	</a:t>
            </a:r>
            <a:r>
              <a:rPr lang="ru-RU" sz="3200" b="1" dirty="0" err="1">
                <a:solidFill>
                  <a:schemeClr val="tx1"/>
                </a:solidFill>
              </a:rPr>
              <a:t>дагавора</a:t>
            </a:r>
            <a:r>
              <a:rPr lang="ru-RU" sz="3200" b="1" dirty="0">
                <a:solidFill>
                  <a:schemeClr val="tx1"/>
                </a:solidFill>
              </a:rPr>
              <a:t>	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err="1">
                <a:solidFill>
                  <a:schemeClr val="tx1"/>
                </a:solidFill>
              </a:rPr>
              <a:t>раззбраенне</a:t>
            </a:r>
            <a:r>
              <a:rPr lang="ru-RU" sz="3200" b="1" dirty="0">
                <a:solidFill>
                  <a:schemeClr val="tx1"/>
                </a:solidFill>
              </a:rPr>
              <a:t> 			</a:t>
            </a:r>
            <a:r>
              <a:rPr lang="ru-RU" sz="3200" b="1" dirty="0" err="1">
                <a:solidFill>
                  <a:schemeClr val="tx1"/>
                </a:solidFill>
              </a:rPr>
              <a:t>аб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ненападзенні</a:t>
            </a:r>
            <a:r>
              <a:rPr lang="ru-RU" sz="3200" b="1" dirty="0">
                <a:solidFill>
                  <a:schemeClr val="tx1"/>
                </a:solidFill>
              </a:rPr>
              <a:t>																			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                 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0" y="2708920"/>
            <a:ext cx="9144000" cy="4104456"/>
          </a:xfrm>
        </p:spPr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F0"/>
                </a:solidFill>
              </a:rPr>
              <a:t>2.Рускае пытанне – узаемныя матэрыяль-ныя прэтэнзіі Савецкай Расіі і Антанты</a:t>
            </a:r>
          </a:p>
          <a:p>
            <a:pPr>
              <a:spcBef>
                <a:spcPts val="0"/>
              </a:spcBef>
            </a:pPr>
            <a:r>
              <a:rPr lang="be-BY" sz="3200" b="1" dirty="0">
                <a:solidFill>
                  <a:srgbClr val="FF0000"/>
                </a:solidFill>
              </a:rPr>
              <a:t>Савецкая пазіцыя     </a:t>
            </a:r>
            <a:r>
              <a:rPr lang="be-BY" sz="3200" b="1" spc="-110" dirty="0">
                <a:solidFill>
                  <a:srgbClr val="92D050"/>
                </a:solidFill>
              </a:rPr>
              <a:t>Пазіцыя краін Антанты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be-BY" sz="3000" b="1" dirty="0"/>
              <a:t>Прэтэнзіі Антанты</a:t>
            </a:r>
            <a:r>
              <a:rPr lang="be-BY" sz="3000" b="1" dirty="0">
                <a:solidFill>
                  <a:srgbClr val="00B0F0"/>
                </a:solidFill>
              </a:rPr>
              <a:t>       </a:t>
            </a:r>
            <a:r>
              <a:rPr lang="be-BY" sz="3000" b="1" dirty="0"/>
              <a:t>Патрабавенне выпла-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be-BY" sz="3000" b="1" spc="-120" dirty="0"/>
              <a:t>адхіляюцца, сустрэч-    </a:t>
            </a:r>
            <a:r>
              <a:rPr lang="be-BY" sz="3000" b="1" spc="-100" dirty="0"/>
              <a:t>ты даўгоў царскага і ча- 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be-BY" sz="3000" b="1" dirty="0"/>
              <a:t>ныя патрабаванні        </a:t>
            </a:r>
            <a:r>
              <a:rPr lang="be-BY" sz="3000" b="1" spc="-100" dirty="0"/>
              <a:t>совага ўрадаў, выплата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be-BY" sz="3000" b="1" dirty="0"/>
              <a:t>за ўрон, прычынены    </a:t>
            </a:r>
            <a:r>
              <a:rPr lang="be-BY" sz="3000" b="1" spc="-70" dirty="0"/>
              <a:t>кампенсацыі за нацыя- інтэрвенцыяй                   налізацыю</a:t>
            </a:r>
          </a:p>
        </p:txBody>
      </p:sp>
    </p:spTree>
    <p:extLst>
      <p:ext uri="{BB962C8B-B14F-4D97-AF65-F5344CB8AC3E}">
        <p14:creationId xmlns:p14="http://schemas.microsoft.com/office/powerpoint/2010/main" val="396183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928992" cy="1647250"/>
          </a:xfrm>
        </p:spPr>
        <p:txBody>
          <a:bodyPr/>
          <a:lstStyle/>
          <a:p>
            <a:r>
              <a:rPr lang="ru-RU" sz="3200" b="1" dirty="0" err="1">
                <a:solidFill>
                  <a:srgbClr val="FFC000"/>
                </a:solidFill>
              </a:rPr>
              <a:t>Міністры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замежных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спраў</a:t>
            </a:r>
            <a:r>
              <a:rPr lang="ru-RU" sz="3200" b="1" dirty="0">
                <a:solidFill>
                  <a:srgbClr val="FFC000"/>
                </a:solidFill>
              </a:rPr>
              <a:t>, </a:t>
            </a:r>
            <a:r>
              <a:rPr lang="ru-RU" sz="3200" b="1" dirty="0" err="1">
                <a:solidFill>
                  <a:srgbClr val="FFC000"/>
                </a:solidFill>
              </a:rPr>
              <a:t>кіраўнікі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германскай</a:t>
            </a:r>
            <a:r>
              <a:rPr lang="ru-RU" sz="3200" b="1" dirty="0">
                <a:solidFill>
                  <a:srgbClr val="FFC000"/>
                </a:solidFill>
              </a:rPr>
              <a:t>, </a:t>
            </a:r>
            <a:r>
              <a:rPr lang="ru-RU" sz="3200" b="1" dirty="0" err="1">
                <a:solidFill>
                  <a:srgbClr val="FFC000"/>
                </a:solidFill>
              </a:rPr>
              <a:t>савецкай</a:t>
            </a:r>
            <a:r>
              <a:rPr lang="ru-RU" sz="3200" b="1" dirty="0">
                <a:solidFill>
                  <a:srgbClr val="FFC000"/>
                </a:solidFill>
              </a:rPr>
              <a:t> і </a:t>
            </a:r>
            <a:r>
              <a:rPr lang="ru-RU" sz="3200" b="1" dirty="0" err="1">
                <a:solidFill>
                  <a:srgbClr val="FFC000"/>
                </a:solidFill>
              </a:rPr>
              <a:t>польскай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spc="-100" dirty="0" err="1">
                <a:solidFill>
                  <a:srgbClr val="FFC000"/>
                </a:solidFill>
              </a:rPr>
              <a:t>дэлегацый</a:t>
            </a:r>
            <a:r>
              <a:rPr lang="ru-RU" sz="3200" b="1" spc="-100" dirty="0">
                <a:solidFill>
                  <a:srgbClr val="FFC000"/>
                </a:solidFill>
              </a:rPr>
              <a:t> на </a:t>
            </a:r>
            <a:r>
              <a:rPr lang="ru-RU" sz="3200" b="1" spc="-100" dirty="0" err="1">
                <a:solidFill>
                  <a:srgbClr val="FFC000"/>
                </a:solidFill>
              </a:rPr>
              <a:t>Генуэзскай</a:t>
            </a:r>
            <a:r>
              <a:rPr lang="ru-RU" sz="3200" b="1" spc="-100" dirty="0">
                <a:solidFill>
                  <a:srgbClr val="FFC000"/>
                </a:solidFill>
              </a:rPr>
              <a:t> </a:t>
            </a:r>
            <a:r>
              <a:rPr lang="ru-RU" sz="3200" b="1" spc="-100" dirty="0" err="1">
                <a:solidFill>
                  <a:srgbClr val="FFC000"/>
                </a:solidFill>
              </a:rPr>
              <a:t>канферэнцыі</a:t>
            </a:r>
            <a:endParaRPr lang="ru-RU" sz="3200" b="1" spc="-100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799728"/>
          </a:xfrm>
        </p:spPr>
        <p:txBody>
          <a:bodyPr/>
          <a:lstStyle/>
          <a:p>
            <a:r>
              <a:rPr lang="be-BY" sz="2800" b="1" dirty="0">
                <a:solidFill>
                  <a:schemeClr val="tx1"/>
                </a:solidFill>
              </a:rPr>
              <a:t>Вальтар Ратэнау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" y="3429000"/>
            <a:ext cx="2045536" cy="282733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179512" y="2924944"/>
            <a:ext cx="2835932" cy="381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3026648" cy="655712"/>
          </a:xfrm>
        </p:spPr>
        <p:txBody>
          <a:bodyPr/>
          <a:lstStyle/>
          <a:p>
            <a:r>
              <a:rPr lang="be-BY" sz="2800" b="1" dirty="0">
                <a:solidFill>
                  <a:schemeClr val="tx1"/>
                </a:solidFill>
              </a:rPr>
              <a:t>Георгій Чычэрын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32" y="3084148"/>
            <a:ext cx="2211888" cy="308500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3203848" y="2780928"/>
            <a:ext cx="2691915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084166" y="1981200"/>
            <a:ext cx="2592289" cy="799728"/>
          </a:xfrm>
        </p:spPr>
        <p:txBody>
          <a:bodyPr/>
          <a:lstStyle/>
          <a:p>
            <a:r>
              <a:rPr lang="be-BY" sz="2800" b="1" dirty="0">
                <a:solidFill>
                  <a:schemeClr val="tx1"/>
                </a:solidFill>
              </a:rPr>
              <a:t>Канстанты Скірмунт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96" y="3212975"/>
            <a:ext cx="2415344" cy="3167059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6084167" y="2924944"/>
            <a:ext cx="2664297" cy="37444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2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016224"/>
          </a:xfrm>
        </p:spPr>
        <p:txBody>
          <a:bodyPr/>
          <a:lstStyle/>
          <a:p>
            <a:r>
              <a:rPr lang="be-BY" sz="3200" b="1" dirty="0"/>
              <a:t>Падпісанне Рапальскага дагавора </a:t>
            </a:r>
            <a:br>
              <a:rPr lang="be-BY" sz="3200" b="1" dirty="0"/>
            </a:br>
            <a:r>
              <a:rPr lang="be-BY" sz="3200" b="1" dirty="0"/>
              <a:t>16 красавіка 1922 г.</a:t>
            </a:r>
            <a:br>
              <a:rPr lang="be-BY" sz="3200" b="1" dirty="0"/>
            </a:br>
            <a:r>
              <a:rPr lang="be-BY" sz="3000" b="1" spc="-90" dirty="0"/>
              <a:t>Савецкая дэлегацыя на чале з Г. Чычэрыным</a:t>
            </a:r>
            <a:br>
              <a:rPr lang="be-BY" sz="3000" b="1" spc="-90" dirty="0"/>
            </a:br>
            <a:r>
              <a:rPr lang="be-BY" sz="3000" b="1" spc="-90" dirty="0"/>
              <a:t> Германская дэлегацыя на чале з В. Ратэнау</a:t>
            </a:r>
            <a:endParaRPr lang="ru-RU" sz="3000" b="1" spc="-9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414" y="2204863"/>
            <a:ext cx="6803938" cy="46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892480" cy="1368152"/>
          </a:xfrm>
        </p:spPr>
        <p:txBody>
          <a:bodyPr/>
          <a:lstStyle/>
          <a:p>
            <a:r>
              <a:rPr lang="be-BY" sz="3600" b="1" dirty="0"/>
              <a:t>Прычыны заключэння Рапальскага дагавора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67936"/>
              </p:ext>
            </p:extLst>
          </p:nvPr>
        </p:nvGraphicFramePr>
        <p:xfrm>
          <a:off x="72008" y="1268760"/>
          <a:ext cx="907199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68344" y="764704"/>
            <a:ext cx="1475656" cy="6093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3200" b="1" dirty="0">
                <a:solidFill>
                  <a:srgbClr val="002060"/>
                </a:solidFill>
              </a:rPr>
              <a:t>Рапальскі дагавор, узмацненне міжнародных пазіцый Расіі і Германіі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7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648072"/>
          </a:xfrm>
        </p:spPr>
        <p:txBody>
          <a:bodyPr/>
          <a:lstStyle/>
          <a:p>
            <a:pPr algn="ctr"/>
            <a:r>
              <a:rPr lang="be-BY" sz="3200" b="1" dirty="0">
                <a:solidFill>
                  <a:srgbClr val="FFC000"/>
                </a:solidFill>
              </a:rPr>
              <a:t>Наступствы Рапальскага дагавора для савецка-польскіх адносін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Выноска: стрелка вправо 4"/>
          <p:cNvSpPr/>
          <p:nvPr/>
        </p:nvSpPr>
        <p:spPr>
          <a:xfrm>
            <a:off x="107503" y="1268760"/>
            <a:ext cx="2952329" cy="48965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2800" b="1" dirty="0"/>
              <a:t>Польская эліта і грамад-ства ацанілі дагавор як пагрозу ізаляцыі і геапалітычных ціскоў </a:t>
            </a:r>
            <a:endParaRPr lang="ru-RU" sz="2800" b="1" dirty="0"/>
          </a:p>
        </p:txBody>
      </p:sp>
      <p:sp>
        <p:nvSpPr>
          <p:cNvPr id="6" name="Выноска: стрелка вправо 5"/>
          <p:cNvSpPr/>
          <p:nvPr/>
        </p:nvSpPr>
        <p:spPr>
          <a:xfrm>
            <a:off x="2962480" y="1286762"/>
            <a:ext cx="2232248" cy="496855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2600" b="1" dirty="0"/>
              <a:t>Удзел  Польшчы  ў пратэсце  краін Антанты  супраць Рапала</a:t>
            </a:r>
          </a:p>
          <a:p>
            <a:pPr algn="ctr"/>
            <a:endParaRPr lang="ru-RU" dirty="0"/>
          </a:p>
        </p:txBody>
      </p:sp>
      <p:sp>
        <p:nvSpPr>
          <p:cNvPr id="7" name="Выноска: стрелка вправо 6"/>
          <p:cNvSpPr/>
          <p:nvPr/>
        </p:nvSpPr>
        <p:spPr>
          <a:xfrm>
            <a:off x="5038387" y="1232756"/>
            <a:ext cx="2284813" cy="496855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2600" b="1" dirty="0"/>
              <a:t>Перапіска Г. Чычэрына і К. Скірмунта з узаемнымі абвінавачваннямі</a:t>
            </a:r>
            <a:endParaRPr lang="ru-RU" sz="2600" b="1" dirty="0"/>
          </a:p>
        </p:txBody>
      </p:sp>
      <p:sp>
        <p:nvSpPr>
          <p:cNvPr id="8" name="Выноска: стрелка вправо 7"/>
          <p:cNvSpPr/>
          <p:nvPr/>
        </p:nvSpPr>
        <p:spPr>
          <a:xfrm>
            <a:off x="7308304" y="1268760"/>
            <a:ext cx="1718472" cy="496855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2800" b="1" dirty="0"/>
              <a:t>Пагаршэнне польска-савецкіх адносін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6309320"/>
            <a:ext cx="5832648" cy="7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63335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2240</TotalTime>
  <Words>864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Ион</vt:lpstr>
      <vt:lpstr>Тэма: Савецкая Расія, Польшча і Германія ад Генуэзскай да Маскоўскай канферэнцыі.  1. Пачатковы этап Генуэзскай канферэнцыі. 2. Падпісанне рапальскага дагавора і завяршэнне канферэнцыі. 3. Польская дыпламатыя ў барацьбе з “германа-расійскімі геапалітычнымі ціскамі” ў 1922 г. 4. Маскоўская канферэнцыя па раззбраенню.</vt:lpstr>
      <vt:lpstr>Літаратура</vt:lpstr>
      <vt:lpstr>Генуэзская канферэнцыя.</vt:lpstr>
      <vt:lpstr>Адкрыццё Генуэзскай канферэнцыі 10 красавіка 1922 г. Удзельнічалі 29 краін і 5 брытанскіх дамініёнаў </vt:lpstr>
      <vt:lpstr>1.Пытанне забеспячэння бяспекі Савецкая пазіцыя:   Пазіцыя краін Антанты:  усеагульнае і           заключэнне калек- поўнае       тыўнага  дагавора  раззбраенне    аб ненападзенні                                           </vt:lpstr>
      <vt:lpstr>Міністры замежных спраў, кіраўнікі германскай, савецкай і польскай дэлегацый на Генуэзскай канферэнцыі</vt:lpstr>
      <vt:lpstr>Падпісанне Рапальскага дагавора  16 красавіка 1922 г. Савецкая дэлегацыя на чале з Г. Чычэрыным  Германская дэлегацыя на чале з В. Ратэнау</vt:lpstr>
      <vt:lpstr>Прычыны заключэння Рапальскага дагавора</vt:lpstr>
      <vt:lpstr>Наступствы Рапальскага дагавора для савецка-польскіх адносін</vt:lpstr>
      <vt:lpstr>Сродкі супрацьстаяння Польшчы расійска-германскіх ціскам</vt:lpstr>
      <vt:lpstr>Маскоўская канферэнцыя па раззбраенню.</vt:lpstr>
      <vt:lpstr>Маскоўская канферэнцыя па раззбраенню (2.12. – 12.12.1922).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Khakhomov</dc:creator>
  <cp:lastModifiedBy>Mikalai Miazga</cp:lastModifiedBy>
  <cp:revision>230</cp:revision>
  <dcterms:created xsi:type="dcterms:W3CDTF">2019-09-17T13:29:32Z</dcterms:created>
  <dcterms:modified xsi:type="dcterms:W3CDTF">2022-04-11T21:10:00Z</dcterms:modified>
</cp:coreProperties>
</file>