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98" r:id="rId5"/>
    <p:sldId id="299" r:id="rId6"/>
    <p:sldId id="321" r:id="rId7"/>
    <p:sldId id="306" r:id="rId8"/>
    <p:sldId id="300" r:id="rId9"/>
    <p:sldId id="307" r:id="rId10"/>
    <p:sldId id="308" r:id="rId11"/>
    <p:sldId id="301" r:id="rId12"/>
    <p:sldId id="302" r:id="rId13"/>
    <p:sldId id="304" r:id="rId14"/>
    <p:sldId id="305" r:id="rId15"/>
    <p:sldId id="309" r:id="rId16"/>
    <p:sldId id="310" r:id="rId17"/>
    <p:sldId id="322" r:id="rId18"/>
    <p:sldId id="311" r:id="rId19"/>
    <p:sldId id="312" r:id="rId20"/>
    <p:sldId id="313" r:id="rId21"/>
    <p:sldId id="314" r:id="rId22"/>
    <p:sldId id="315" r:id="rId23"/>
    <p:sldId id="316" r:id="rId24"/>
    <p:sldId id="317" r:id="rId25"/>
    <p:sldId id="318" r:id="rId26"/>
    <p:sldId id="319" r:id="rId27"/>
    <p:sldId id="320"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23.05.2023</a:t>
            </a:fld>
            <a:endParaRPr lang="ru-R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19B0651-EE4F-4900-A07F-96A6BFA9D0F0}" type="slidenum">
              <a:rPr lang="ru-RU" smtClean="0"/>
              <a:t>‹#›</a:t>
            </a:fld>
            <a:endParaRPr lang="ru-R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ru-R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8"/>
          <p:cNvSpPr>
            <a:spLocks noGrp="1"/>
          </p:cNvSpPr>
          <p:nvPr>
            <p:ph type="dt" sz="half" idx="10"/>
          </p:nvPr>
        </p:nvSpPr>
        <p:spPr/>
        <p:txBody>
          <a:bodyPr/>
          <a:lstStyle>
            <a:lvl1pPr>
              <a:defRPr>
                <a:solidFill>
                  <a:srgbClr val="FFFFFF"/>
                </a:solidFill>
              </a:defRPr>
            </a:lvl1pPr>
          </a:lstStyle>
          <a:p>
            <a:fld id="{B4C71EC6-210F-42DE-9C53-41977AD35B3D}" type="datetimeFigureOut">
              <a:rPr lang="ru-RU" smtClean="0"/>
              <a:t>23.05.2023</a:t>
            </a:fld>
            <a:endParaRPr lang="ru-R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19B0651-EE4F-4900-A07F-96A6BFA9D0F0}" type="slidenum">
              <a:rPr lang="ru-RU" smtClean="0"/>
              <a:t>‹#›</a:t>
            </a:fld>
            <a:endParaRPr lang="ru-R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ru-R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23.05.2023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23.05.2023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71EC6-210F-42DE-9C53-41977AD35B3D}" type="datetimeFigureOut">
              <a:rPr lang="ru-RU" smtClean="0"/>
              <a:t>23.05.2023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23.05.2023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19B0651-EE4F-4900-A07F-96A6BFA9D0F0}" type="slidenum">
              <a:rPr lang="ru-RU" smtClean="0"/>
              <a:t>‹#›</a:t>
            </a:fld>
            <a:endParaRPr lang="ru-R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ru-RU" smtClean="0"/>
              <a:t>Образец заголовка</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ru-RU" smtClean="0"/>
              <a:t>Образец 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4C71EC6-210F-42DE-9C53-41977AD35B3D}" type="datetimeFigureOut">
              <a:rPr lang="ru-RU" smtClean="0"/>
              <a:t>23.05.2023</a:t>
            </a:fld>
            <a:endParaRPr lang="ru-R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ru-R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Анна </a:t>
            </a:r>
            <a:r>
              <a:rPr lang="ru-RU" dirty="0" err="1" smtClean="0"/>
              <a:t>ахматова</a:t>
            </a:r>
            <a:endParaRPr lang="ru-RU" dirty="0"/>
          </a:p>
        </p:txBody>
      </p:sp>
      <p:sp>
        <p:nvSpPr>
          <p:cNvPr id="7" name="Прямоугольник 6"/>
          <p:cNvSpPr/>
          <p:nvPr/>
        </p:nvSpPr>
        <p:spPr>
          <a:xfrm>
            <a:off x="5004048" y="5301208"/>
            <a:ext cx="3758212" cy="1077218"/>
          </a:xfrm>
          <a:prstGeom prst="rect">
            <a:avLst/>
          </a:prstGeom>
        </p:spPr>
        <p:txBody>
          <a:bodyPr wrap="square">
            <a:spAutoFit/>
          </a:bodyPr>
          <a:lstStyle/>
          <a:p>
            <a:r>
              <a:rPr lang="ru-RU" sz="1600" dirty="0"/>
              <a:t>Составитель: </a:t>
            </a:r>
          </a:p>
          <a:p>
            <a:r>
              <a:rPr lang="ru-RU" sz="1600" dirty="0"/>
              <a:t>старший преподаватель кафедры </a:t>
            </a:r>
            <a:r>
              <a:rPr lang="ru-RU" sz="1600" dirty="0" err="1"/>
              <a:t>довузовской</a:t>
            </a:r>
            <a:r>
              <a:rPr lang="ru-RU" sz="1600" dirty="0"/>
              <a:t> подготовки и профориентации </a:t>
            </a:r>
            <a:r>
              <a:rPr lang="ru-RU" sz="1600" b="1" i="1" dirty="0">
                <a:solidFill>
                  <a:srgbClr val="7030A0"/>
                </a:solidFill>
              </a:rPr>
              <a:t>Королёва Е.А.</a:t>
            </a:r>
          </a:p>
        </p:txBody>
      </p:sp>
      <p:sp>
        <p:nvSpPr>
          <p:cNvPr id="8" name="Прямоугольник 7"/>
          <p:cNvSpPr/>
          <p:nvPr/>
        </p:nvSpPr>
        <p:spPr>
          <a:xfrm>
            <a:off x="4427984" y="4005064"/>
            <a:ext cx="4464496" cy="923330"/>
          </a:xfrm>
          <a:prstGeom prst="rect">
            <a:avLst/>
          </a:prstGeom>
        </p:spPr>
        <p:txBody>
          <a:bodyPr wrap="square">
            <a:spAutoFit/>
          </a:bodyPr>
          <a:lstStyle/>
          <a:p>
            <a:r>
              <a:rPr lang="ru-RU" dirty="0"/>
              <a:t>Презентация по русской литературе для слушателей подготовительного отделения, подготовительных курсов и абитуриентов</a:t>
            </a:r>
          </a:p>
        </p:txBody>
      </p:sp>
      <p:pic>
        <p:nvPicPr>
          <p:cNvPr id="9" name="Рисунок 8"/>
          <p:cNvPicPr>
            <a:picLocks noChangeAspect="1"/>
          </p:cNvPicPr>
          <p:nvPr/>
        </p:nvPicPr>
        <p:blipFill>
          <a:blip r:embed="rId2"/>
          <a:stretch>
            <a:fillRect/>
          </a:stretch>
        </p:blipFill>
        <p:spPr>
          <a:xfrm>
            <a:off x="381000" y="1783055"/>
            <a:ext cx="3254896" cy="4379640"/>
          </a:xfrm>
          <a:prstGeom prst="rect">
            <a:avLst/>
          </a:prstGeom>
        </p:spPr>
      </p:pic>
      <p:sp>
        <p:nvSpPr>
          <p:cNvPr id="10" name="Прямоугольник 9"/>
          <p:cNvSpPr/>
          <p:nvPr/>
        </p:nvSpPr>
        <p:spPr>
          <a:xfrm>
            <a:off x="4067944" y="1908748"/>
            <a:ext cx="4572000" cy="1569660"/>
          </a:xfrm>
          <a:prstGeom prst="rect">
            <a:avLst/>
          </a:prstGeom>
        </p:spPr>
        <p:txBody>
          <a:bodyPr>
            <a:spAutoFit/>
          </a:bodyPr>
          <a:lstStyle/>
          <a:p>
            <a:r>
              <a:rPr lang="ru-RU" sz="3200" b="1" i="1" dirty="0">
                <a:solidFill>
                  <a:srgbClr val="7030A0"/>
                </a:solidFill>
              </a:rPr>
              <a:t>Стихотворение </a:t>
            </a:r>
            <a:endParaRPr lang="ru-RU" sz="3200" b="1" i="1" dirty="0" smtClean="0">
              <a:solidFill>
                <a:srgbClr val="7030A0"/>
              </a:solidFill>
            </a:endParaRPr>
          </a:p>
          <a:p>
            <a:r>
              <a:rPr lang="ru-RU" sz="3200" b="1" i="1" dirty="0" smtClean="0">
                <a:solidFill>
                  <a:srgbClr val="7030A0"/>
                </a:solidFill>
              </a:rPr>
              <a:t>«</a:t>
            </a:r>
            <a:r>
              <a:rPr lang="ru-RU" sz="3200" b="1" i="1" dirty="0">
                <a:solidFill>
                  <a:srgbClr val="7030A0"/>
                </a:solidFill>
              </a:rPr>
              <a:t>Мне голос был. Он звал </a:t>
            </a:r>
            <a:r>
              <a:rPr lang="ru-RU" sz="3200" b="1" i="1" dirty="0" err="1">
                <a:solidFill>
                  <a:srgbClr val="7030A0"/>
                </a:solidFill>
              </a:rPr>
              <a:t>утешно</a:t>
            </a:r>
            <a:r>
              <a:rPr lang="ru-RU" sz="3200" b="1" i="1" dirty="0">
                <a:solidFill>
                  <a:srgbClr val="7030A0"/>
                </a:solidFill>
              </a:rPr>
              <a:t>...» </a:t>
            </a:r>
          </a:p>
        </p:txBody>
      </p:sp>
      <p:sp>
        <p:nvSpPr>
          <p:cNvPr id="11" name="Прямоугольник 10"/>
          <p:cNvSpPr/>
          <p:nvPr/>
        </p:nvSpPr>
        <p:spPr>
          <a:xfrm>
            <a:off x="3635896" y="6316871"/>
            <a:ext cx="1099981" cy="369332"/>
          </a:xfrm>
          <a:prstGeom prst="rect">
            <a:avLst/>
          </a:prstGeom>
        </p:spPr>
        <p:txBody>
          <a:bodyPr wrap="none">
            <a:spAutoFit/>
          </a:bodyPr>
          <a:lstStyle/>
          <a:p>
            <a:r>
              <a:rPr lang="ru-RU" smtClean="0"/>
              <a:t>2023 год</a:t>
            </a:r>
            <a:endParaRPr lang="ru-RU" dirty="0"/>
          </a:p>
        </p:txBody>
      </p:sp>
    </p:spTree>
    <p:extLst>
      <p:ext uri="{BB962C8B-B14F-4D97-AF65-F5344CB8AC3E}">
        <p14:creationId xmlns:p14="http://schemas.microsoft.com/office/powerpoint/2010/main" val="1587644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44450" indent="488950">
              <a:buNone/>
              <a:tabLst>
                <a:tab pos="533400" algn="l"/>
              </a:tabLst>
            </a:pPr>
            <a:r>
              <a:rPr lang="ru-RU" sz="2400" dirty="0">
                <a:solidFill>
                  <a:schemeClr val="tx1"/>
                </a:solidFill>
              </a:rPr>
              <a:t>Ахматова впервые выступила как поэт-гражданин, страстно и достойно выразив голос той части интеллигенции, которая сделала свой главный выбор: осталась вместе со своей страной. Быть поэтом и творить, по мнению Ахматовой, можно только на родине. Сама мысль об эмиграции в тяжелое для страны время оскорбительна для неё. </a:t>
            </a:r>
          </a:p>
          <a:p>
            <a:endParaRPr lang="ru-RU" sz="2400" dirty="0">
              <a:solidFill>
                <a:schemeClr val="tx1"/>
              </a:solidFill>
            </a:endParaRPr>
          </a:p>
        </p:txBody>
      </p:sp>
      <p:sp>
        <p:nvSpPr>
          <p:cNvPr id="3" name="Заголовок 2"/>
          <p:cNvSpPr>
            <a:spLocks noGrp="1"/>
          </p:cNvSpPr>
          <p:nvPr>
            <p:ph type="title"/>
          </p:nvPr>
        </p:nvSpPr>
        <p:spPr/>
        <p:txBody>
          <a:bodyPr/>
          <a:lstStyle/>
          <a:p>
            <a:r>
              <a:rPr lang="ru-RU" dirty="0"/>
              <a:t>осталась вместе со своей </a:t>
            </a:r>
            <a:r>
              <a:rPr lang="ru-RU" dirty="0" smtClean="0"/>
              <a:t>страной</a:t>
            </a:r>
            <a:endParaRPr lang="ru-RU" dirty="0"/>
          </a:p>
        </p:txBody>
      </p:sp>
    </p:spTree>
    <p:extLst>
      <p:ext uri="{BB962C8B-B14F-4D97-AF65-F5344CB8AC3E}">
        <p14:creationId xmlns:p14="http://schemas.microsoft.com/office/powerpoint/2010/main" val="3785393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80999" y="1719071"/>
            <a:ext cx="3614937" cy="4407408"/>
          </a:xfrm>
        </p:spPr>
        <p:txBody>
          <a:bodyPr>
            <a:normAutofit fontScale="92500" lnSpcReduction="20000"/>
          </a:bodyPr>
          <a:lstStyle/>
          <a:p>
            <a:pPr marL="44450" indent="581025">
              <a:buNone/>
            </a:pPr>
            <a:r>
              <a:rPr lang="ru-RU" sz="2400" dirty="0" smtClean="0">
                <a:solidFill>
                  <a:schemeClr val="tx1"/>
                </a:solidFill>
              </a:rPr>
              <a:t>Несмотря на отсутствие средств к существованию и наличие пятилетнего сына на руках, Ахматова приняла решение остаться в России. Николай Гумилёв в этот момент находился во Франции и ничем не мог помочь семье, хотя и предлагал Ахматовой похлопотать о том, чтобы она смогла покинуть Россию.</a:t>
            </a:r>
          </a:p>
          <a:p>
            <a:endParaRPr lang="ru-RU" dirty="0"/>
          </a:p>
        </p:txBody>
      </p:sp>
      <p:sp>
        <p:nvSpPr>
          <p:cNvPr id="3" name="Заголовок 2"/>
          <p:cNvSpPr>
            <a:spLocks noGrp="1"/>
          </p:cNvSpPr>
          <p:nvPr>
            <p:ph type="title"/>
          </p:nvPr>
        </p:nvSpPr>
        <p:spPr/>
        <p:txBody>
          <a:bodyPr/>
          <a:lstStyle/>
          <a:p>
            <a:r>
              <a:rPr lang="ru-RU" dirty="0" smtClean="0"/>
              <a:t>Ахматова с сыном</a:t>
            </a:r>
            <a:endParaRPr lang="ru-RU" dirty="0"/>
          </a:p>
        </p:txBody>
      </p:sp>
      <p:pic>
        <p:nvPicPr>
          <p:cNvPr id="4" name="Рисунок 3"/>
          <p:cNvPicPr>
            <a:picLocks noChangeAspect="1"/>
          </p:cNvPicPr>
          <p:nvPr/>
        </p:nvPicPr>
        <p:blipFill>
          <a:blip r:embed="rId2"/>
          <a:stretch>
            <a:fillRect/>
          </a:stretch>
        </p:blipFill>
        <p:spPr>
          <a:xfrm>
            <a:off x="5068999" y="1875198"/>
            <a:ext cx="3698776" cy="4095154"/>
          </a:xfrm>
          <a:prstGeom prst="rect">
            <a:avLst/>
          </a:prstGeom>
        </p:spPr>
      </p:pic>
    </p:spTree>
    <p:extLst>
      <p:ext uri="{BB962C8B-B14F-4D97-AF65-F5344CB8AC3E}">
        <p14:creationId xmlns:p14="http://schemas.microsoft.com/office/powerpoint/2010/main" val="373116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80999" y="1719071"/>
            <a:ext cx="3686945" cy="4407408"/>
          </a:xfrm>
        </p:spPr>
        <p:txBody>
          <a:bodyPr>
            <a:noAutofit/>
          </a:bodyPr>
          <a:lstStyle/>
          <a:p>
            <a:pPr marL="44450" indent="488950">
              <a:buNone/>
            </a:pPr>
            <a:r>
              <a:rPr lang="ru-RU" sz="2200" dirty="0">
                <a:solidFill>
                  <a:schemeClr val="tx1"/>
                </a:solidFill>
              </a:rPr>
              <a:t>Она сумела оформить развод с Гумилёвым и уже через несколько месяцев вышла замуж за учёного Владимира Шилейко, благодаря чему смогла в относительном достатке прожить сложные годы, связанные со становлением советской власти.</a:t>
            </a:r>
          </a:p>
        </p:txBody>
      </p:sp>
      <p:sp>
        <p:nvSpPr>
          <p:cNvPr id="3" name="Заголовок 2"/>
          <p:cNvSpPr>
            <a:spLocks noGrp="1"/>
          </p:cNvSpPr>
          <p:nvPr>
            <p:ph type="title"/>
          </p:nvPr>
        </p:nvSpPr>
        <p:spPr>
          <a:xfrm>
            <a:off x="380999" y="204324"/>
            <a:ext cx="8381260" cy="1054394"/>
          </a:xfrm>
        </p:spPr>
        <p:txBody>
          <a:bodyPr/>
          <a:lstStyle/>
          <a:p>
            <a:r>
              <a:rPr lang="ru-RU" dirty="0" smtClean="0"/>
              <a:t>Ахматова и </a:t>
            </a:r>
            <a:r>
              <a:rPr lang="ru-RU" dirty="0" err="1" smtClean="0"/>
              <a:t>шилейко</a:t>
            </a:r>
            <a:endParaRPr lang="ru-RU" dirty="0"/>
          </a:p>
        </p:txBody>
      </p:sp>
      <p:pic>
        <p:nvPicPr>
          <p:cNvPr id="5" name="Рисунок 4"/>
          <p:cNvPicPr>
            <a:picLocks noChangeAspect="1"/>
          </p:cNvPicPr>
          <p:nvPr/>
        </p:nvPicPr>
        <p:blipFill>
          <a:blip r:embed="rId2"/>
          <a:stretch>
            <a:fillRect/>
          </a:stretch>
        </p:blipFill>
        <p:spPr>
          <a:xfrm>
            <a:off x="4139952" y="1628800"/>
            <a:ext cx="4752628" cy="4972049"/>
          </a:xfrm>
          <a:prstGeom prst="rect">
            <a:avLst/>
          </a:prstGeom>
        </p:spPr>
      </p:pic>
    </p:spTree>
    <p:extLst>
      <p:ext uri="{BB962C8B-B14F-4D97-AF65-F5344CB8AC3E}">
        <p14:creationId xmlns:p14="http://schemas.microsoft.com/office/powerpoint/2010/main" val="207357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533400">
              <a:spcBef>
                <a:spcPts val="0"/>
              </a:spcBef>
              <a:buNone/>
            </a:pPr>
            <a:r>
              <a:rPr lang="ru-RU" sz="2400" dirty="0" smtClean="0">
                <a:solidFill>
                  <a:schemeClr val="tx1"/>
                </a:solidFill>
              </a:rPr>
              <a:t>В стихотворении «Мне голос был» поэтесса</a:t>
            </a:r>
            <a:r>
              <a:rPr lang="ru-RU" sz="2400" dirty="0">
                <a:solidFill>
                  <a:schemeClr val="tx1"/>
                </a:solidFill>
              </a:rPr>
              <a:t>, с одной стороны, открыто говорит о неприятии революционных событий, с дру­гой – о невозможности оставить родину. </a:t>
            </a:r>
            <a:endParaRPr lang="ru-RU" sz="2400" dirty="0" smtClean="0">
              <a:solidFill>
                <a:schemeClr val="tx1"/>
              </a:solidFill>
            </a:endParaRPr>
          </a:p>
          <a:p>
            <a:pPr marL="0" indent="533400">
              <a:spcBef>
                <a:spcPts val="0"/>
              </a:spcBef>
              <a:buNone/>
            </a:pPr>
            <a:r>
              <a:rPr lang="ru-RU" sz="2400" dirty="0" smtClean="0">
                <a:solidFill>
                  <a:schemeClr val="tx1"/>
                </a:solidFill>
              </a:rPr>
              <a:t>Именно </a:t>
            </a:r>
            <a:r>
              <a:rPr lang="ru-RU" sz="2400" dirty="0">
                <a:solidFill>
                  <a:schemeClr val="tx1"/>
                </a:solidFill>
              </a:rPr>
              <a:t>этот конфликт и стоит в центре произведения. </a:t>
            </a:r>
            <a:endParaRPr lang="ru-RU" sz="2400" dirty="0" smtClean="0">
              <a:solidFill>
                <a:schemeClr val="tx1"/>
              </a:solidFill>
            </a:endParaRPr>
          </a:p>
          <a:p>
            <a:pPr marL="0" indent="533400">
              <a:spcBef>
                <a:spcPts val="0"/>
              </a:spcBef>
              <a:buNone/>
            </a:pPr>
            <a:r>
              <a:rPr lang="ru-RU" sz="2400" dirty="0" smtClean="0">
                <a:solidFill>
                  <a:schemeClr val="tx1"/>
                </a:solidFill>
              </a:rPr>
              <a:t>Россия </a:t>
            </a:r>
            <a:r>
              <a:rPr lang="ru-RU" sz="2400" dirty="0">
                <a:solidFill>
                  <a:schemeClr val="tx1"/>
                </a:solidFill>
              </a:rPr>
              <a:t>определяется как «</a:t>
            </a:r>
            <a:r>
              <a:rPr lang="ru-RU" sz="2400" i="1" dirty="0">
                <a:solidFill>
                  <a:schemeClr val="tx1"/>
                </a:solidFill>
              </a:rPr>
              <a:t>край глухой и грешный</a:t>
            </a:r>
            <a:r>
              <a:rPr lang="ru-RU" sz="2400" dirty="0">
                <a:solidFill>
                  <a:schemeClr val="tx1"/>
                </a:solidFill>
              </a:rPr>
              <a:t>», из-за него в сердце «</a:t>
            </a:r>
            <a:r>
              <a:rPr lang="ru-RU" sz="2400" i="1" dirty="0">
                <a:solidFill>
                  <a:schemeClr val="tx1"/>
                </a:solidFill>
              </a:rPr>
              <a:t>чёрный стыд</a:t>
            </a:r>
            <a:r>
              <a:rPr lang="ru-RU" sz="2400" dirty="0">
                <a:solidFill>
                  <a:schemeClr val="tx1"/>
                </a:solidFill>
              </a:rPr>
              <a:t>». </a:t>
            </a:r>
          </a:p>
          <a:p>
            <a:pPr>
              <a:spcBef>
                <a:spcPts val="0"/>
              </a:spcBef>
            </a:pPr>
            <a:endParaRPr lang="ru-RU" sz="2400" dirty="0">
              <a:solidFill>
                <a:schemeClr val="tx1"/>
              </a:solidFill>
            </a:endParaRPr>
          </a:p>
        </p:txBody>
      </p:sp>
      <p:sp>
        <p:nvSpPr>
          <p:cNvPr id="3" name="Заголовок 2"/>
          <p:cNvSpPr>
            <a:spLocks noGrp="1"/>
          </p:cNvSpPr>
          <p:nvPr>
            <p:ph type="title"/>
          </p:nvPr>
        </p:nvSpPr>
        <p:spPr/>
        <p:txBody>
          <a:bodyPr/>
          <a:lstStyle/>
          <a:p>
            <a:r>
              <a:rPr lang="ru-RU" dirty="0" smtClean="0"/>
              <a:t>Конфликт – в центре произведения</a:t>
            </a:r>
            <a:endParaRPr lang="ru-RU" dirty="0"/>
          </a:p>
        </p:txBody>
      </p:sp>
    </p:spTree>
    <p:extLst>
      <p:ext uri="{BB962C8B-B14F-4D97-AF65-F5344CB8AC3E}">
        <p14:creationId xmlns:p14="http://schemas.microsoft.com/office/powerpoint/2010/main" val="241651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1" dirty="0"/>
              <a:t>Основная тема стихотворения</a:t>
            </a:r>
            <a:endParaRPr lang="ru-RU" dirty="0"/>
          </a:p>
        </p:txBody>
      </p:sp>
      <p:pic>
        <p:nvPicPr>
          <p:cNvPr id="4" name="Рисунок 3"/>
          <p:cNvPicPr>
            <a:picLocks noChangeAspect="1"/>
          </p:cNvPicPr>
          <p:nvPr/>
        </p:nvPicPr>
        <p:blipFill>
          <a:blip r:embed="rId2"/>
          <a:stretch>
            <a:fillRect/>
          </a:stretch>
        </p:blipFill>
        <p:spPr>
          <a:xfrm>
            <a:off x="107504" y="1556792"/>
            <a:ext cx="8892480" cy="5138929"/>
          </a:xfrm>
          <a:prstGeom prst="rect">
            <a:avLst/>
          </a:prstGeom>
        </p:spPr>
      </p:pic>
      <p:sp>
        <p:nvSpPr>
          <p:cNvPr id="6" name="Прямоугольник 5"/>
          <p:cNvSpPr/>
          <p:nvPr/>
        </p:nvSpPr>
        <p:spPr>
          <a:xfrm>
            <a:off x="381000" y="3284984"/>
            <a:ext cx="3902968" cy="2554545"/>
          </a:xfrm>
          <a:prstGeom prst="rect">
            <a:avLst/>
          </a:prstGeom>
        </p:spPr>
        <p:txBody>
          <a:bodyPr wrap="square">
            <a:spAutoFit/>
          </a:bodyPr>
          <a:lstStyle/>
          <a:p>
            <a:r>
              <a:rPr lang="ru-RU" sz="2000" dirty="0"/>
              <a:t>Основная тема стихотворения – любовь к Родине. Оно относится к граждан­ской, патриотической лирике. Стихотворение построено в фор­ме лирической исповеди героини, имеет некоторые черты жан­ра оды.</a:t>
            </a:r>
          </a:p>
          <a:p>
            <a:endParaRPr lang="ru-RU" sz="2000" dirty="0"/>
          </a:p>
        </p:txBody>
      </p:sp>
    </p:spTree>
    <p:extLst>
      <p:ext uri="{BB962C8B-B14F-4D97-AF65-F5344CB8AC3E}">
        <p14:creationId xmlns:p14="http://schemas.microsoft.com/office/powerpoint/2010/main" val="1808016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44450" indent="488950" fontAlgn="base">
              <a:buNone/>
            </a:pPr>
            <a:r>
              <a:rPr lang="ru-RU" sz="2400" dirty="0">
                <a:solidFill>
                  <a:schemeClr val="tx1"/>
                </a:solidFill>
              </a:rPr>
              <a:t>Стихотворение открывается </a:t>
            </a:r>
            <a:r>
              <a:rPr lang="ru-RU" sz="2400" b="1" dirty="0">
                <a:solidFill>
                  <a:schemeClr val="tx1"/>
                </a:solidFill>
              </a:rPr>
              <a:t>мотивом искушения</a:t>
            </a:r>
            <a:r>
              <a:rPr lang="ru-RU" sz="2400" dirty="0">
                <a:solidFill>
                  <a:schemeClr val="tx1"/>
                </a:solidFill>
              </a:rPr>
              <a:t>:</a:t>
            </a:r>
          </a:p>
          <a:p>
            <a:pPr marL="44450" indent="488950" fontAlgn="base">
              <a:buNone/>
            </a:pPr>
            <a:r>
              <a:rPr lang="ru-RU" sz="2400" dirty="0">
                <a:solidFill>
                  <a:schemeClr val="tx1"/>
                </a:solidFill>
              </a:rPr>
              <a:t> </a:t>
            </a:r>
          </a:p>
          <a:p>
            <a:pPr marL="44450" indent="488950" fontAlgn="base">
              <a:buNone/>
            </a:pPr>
            <a:r>
              <a:rPr lang="ru-RU" sz="2400" i="1" dirty="0">
                <a:solidFill>
                  <a:schemeClr val="tx1"/>
                </a:solidFill>
              </a:rPr>
              <a:t>Мне голос был. Он звал </a:t>
            </a:r>
            <a:r>
              <a:rPr lang="ru-RU" sz="2400" i="1" dirty="0" err="1">
                <a:solidFill>
                  <a:schemeClr val="tx1"/>
                </a:solidFill>
              </a:rPr>
              <a:t>утешно</a:t>
            </a:r>
            <a:r>
              <a:rPr lang="ru-RU" sz="2400" i="1" dirty="0">
                <a:solidFill>
                  <a:schemeClr val="tx1"/>
                </a:solidFill>
              </a:rPr>
              <a:t>,</a:t>
            </a:r>
            <a:endParaRPr lang="ru-RU" sz="2400" dirty="0">
              <a:solidFill>
                <a:schemeClr val="tx1"/>
              </a:solidFill>
            </a:endParaRPr>
          </a:p>
          <a:p>
            <a:pPr marL="44450" indent="488950" fontAlgn="base">
              <a:buNone/>
            </a:pPr>
            <a:r>
              <a:rPr lang="ru-RU" sz="2400" i="1" dirty="0">
                <a:solidFill>
                  <a:schemeClr val="tx1"/>
                </a:solidFill>
              </a:rPr>
              <a:t>Он говорил: «Иди сюда,</a:t>
            </a:r>
            <a:endParaRPr lang="ru-RU" sz="2400" dirty="0">
              <a:solidFill>
                <a:schemeClr val="tx1"/>
              </a:solidFill>
            </a:endParaRPr>
          </a:p>
          <a:p>
            <a:pPr marL="44450" indent="488950" fontAlgn="base">
              <a:buNone/>
            </a:pPr>
            <a:r>
              <a:rPr lang="ru-RU" sz="2400" i="1" dirty="0">
                <a:solidFill>
                  <a:schemeClr val="tx1"/>
                </a:solidFill>
              </a:rPr>
              <a:t>Оставь свой край, глухой и грешный,</a:t>
            </a:r>
            <a:endParaRPr lang="ru-RU" sz="2400" dirty="0">
              <a:solidFill>
                <a:schemeClr val="tx1"/>
              </a:solidFill>
            </a:endParaRPr>
          </a:p>
          <a:p>
            <a:pPr marL="44450" indent="488950" fontAlgn="base">
              <a:buNone/>
            </a:pPr>
            <a:r>
              <a:rPr lang="ru-RU" sz="2400" i="1" dirty="0">
                <a:solidFill>
                  <a:schemeClr val="tx1"/>
                </a:solidFill>
              </a:rPr>
              <a:t>Оставь Россию навсегда».</a:t>
            </a:r>
            <a:endParaRPr lang="ru-RU" sz="2400" dirty="0">
              <a:solidFill>
                <a:schemeClr val="tx1"/>
              </a:solidFill>
            </a:endParaRPr>
          </a:p>
          <a:p>
            <a:pPr marL="44450" indent="488950">
              <a:buNone/>
            </a:pPr>
            <a:r>
              <a:rPr lang="ru-RU" sz="2400" dirty="0">
                <a:solidFill>
                  <a:schemeClr val="tx1"/>
                </a:solidFill>
              </a:rPr>
              <a:t> </a:t>
            </a:r>
          </a:p>
          <a:p>
            <a:pPr marL="44450" indent="488950">
              <a:buNone/>
            </a:pPr>
            <a:endParaRPr lang="ru-RU" sz="2400" dirty="0">
              <a:solidFill>
                <a:schemeClr val="tx1"/>
              </a:solidFill>
            </a:endParaRPr>
          </a:p>
        </p:txBody>
      </p:sp>
      <p:sp>
        <p:nvSpPr>
          <p:cNvPr id="3" name="Заголовок 2"/>
          <p:cNvSpPr>
            <a:spLocks noGrp="1"/>
          </p:cNvSpPr>
          <p:nvPr>
            <p:ph type="title"/>
          </p:nvPr>
        </p:nvSpPr>
        <p:spPr/>
        <p:txBody>
          <a:bodyPr/>
          <a:lstStyle/>
          <a:p>
            <a:r>
              <a:rPr lang="ru-RU" b="1" dirty="0" smtClean="0"/>
              <a:t>мотив искушения</a:t>
            </a:r>
            <a:endParaRPr lang="ru-RU" dirty="0"/>
          </a:p>
        </p:txBody>
      </p:sp>
    </p:spTree>
    <p:extLst>
      <p:ext uri="{BB962C8B-B14F-4D97-AF65-F5344CB8AC3E}">
        <p14:creationId xmlns:p14="http://schemas.microsoft.com/office/powerpoint/2010/main" val="3509022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44450" indent="488950">
              <a:buNone/>
            </a:pPr>
            <a:r>
              <a:rPr lang="ru-RU" sz="2800" dirty="0"/>
              <a:t>Композиционно стихотворение делится на две части, которые соотносятся между собой по принципу антитезы. </a:t>
            </a:r>
          </a:p>
        </p:txBody>
      </p:sp>
      <p:sp>
        <p:nvSpPr>
          <p:cNvPr id="3" name="Заголовок 2"/>
          <p:cNvSpPr>
            <a:spLocks noGrp="1"/>
          </p:cNvSpPr>
          <p:nvPr>
            <p:ph type="title"/>
          </p:nvPr>
        </p:nvSpPr>
        <p:spPr/>
        <p:txBody>
          <a:bodyPr/>
          <a:lstStyle/>
          <a:p>
            <a:r>
              <a:rPr lang="ru-RU" dirty="0" smtClean="0"/>
              <a:t>композиция</a:t>
            </a:r>
            <a:endParaRPr lang="ru-RU" dirty="0"/>
          </a:p>
        </p:txBody>
      </p:sp>
      <p:sp>
        <p:nvSpPr>
          <p:cNvPr id="4" name="Прямоугольник 3"/>
          <p:cNvSpPr/>
          <p:nvPr/>
        </p:nvSpPr>
        <p:spPr>
          <a:xfrm>
            <a:off x="380999" y="3264157"/>
            <a:ext cx="3902969" cy="2862322"/>
          </a:xfrm>
          <a:prstGeom prst="rect">
            <a:avLst/>
          </a:prstGeom>
        </p:spPr>
        <p:txBody>
          <a:bodyPr wrap="square">
            <a:spAutoFit/>
          </a:bodyPr>
          <a:lstStyle/>
          <a:p>
            <a:r>
              <a:rPr lang="ru-RU" i="1" dirty="0"/>
              <a:t>Мне голос был. Он звал </a:t>
            </a:r>
            <a:r>
              <a:rPr lang="ru-RU" i="1" dirty="0" err="1"/>
              <a:t>утешно</a:t>
            </a:r>
            <a:r>
              <a:rPr lang="ru-RU" i="1" dirty="0"/>
              <a:t>,</a:t>
            </a:r>
          </a:p>
          <a:p>
            <a:r>
              <a:rPr lang="ru-RU" i="1" dirty="0"/>
              <a:t>Он говорил: «Иди сюда,</a:t>
            </a:r>
          </a:p>
          <a:p>
            <a:r>
              <a:rPr lang="ru-RU" i="1" dirty="0"/>
              <a:t>Оставь свой край глухой и грешный,</a:t>
            </a:r>
          </a:p>
          <a:p>
            <a:r>
              <a:rPr lang="ru-RU" i="1" dirty="0"/>
              <a:t>Оставь Россию навсегда.</a:t>
            </a:r>
          </a:p>
          <a:p>
            <a:endParaRPr lang="ru-RU" i="1" dirty="0"/>
          </a:p>
          <a:p>
            <a:r>
              <a:rPr lang="ru-RU" i="1" dirty="0"/>
              <a:t>Я кровь от рук твоих отмою,</a:t>
            </a:r>
          </a:p>
          <a:p>
            <a:r>
              <a:rPr lang="ru-RU" i="1" dirty="0"/>
              <a:t>Из сердца выну чёрный стыд,</a:t>
            </a:r>
          </a:p>
          <a:p>
            <a:r>
              <a:rPr lang="ru-RU" i="1" dirty="0"/>
              <a:t>Я новым именем покрою</a:t>
            </a:r>
          </a:p>
          <a:p>
            <a:r>
              <a:rPr lang="ru-RU" i="1" dirty="0"/>
              <a:t>Боль поражений и обид».</a:t>
            </a:r>
          </a:p>
          <a:p>
            <a:endParaRPr lang="ru-RU" i="1" dirty="0"/>
          </a:p>
        </p:txBody>
      </p:sp>
      <p:sp>
        <p:nvSpPr>
          <p:cNvPr id="5" name="Прямоугольник 4"/>
          <p:cNvSpPr/>
          <p:nvPr/>
        </p:nvSpPr>
        <p:spPr>
          <a:xfrm>
            <a:off x="4716016" y="4221088"/>
            <a:ext cx="4046244" cy="1200329"/>
          </a:xfrm>
          <a:prstGeom prst="rect">
            <a:avLst/>
          </a:prstGeom>
        </p:spPr>
        <p:txBody>
          <a:bodyPr wrap="square">
            <a:spAutoFit/>
          </a:bodyPr>
          <a:lstStyle/>
          <a:p>
            <a:r>
              <a:rPr lang="ru-RU" i="1" dirty="0"/>
              <a:t>Но равнодушно и спокойно</a:t>
            </a:r>
          </a:p>
          <a:p>
            <a:r>
              <a:rPr lang="ru-RU" i="1" dirty="0"/>
              <a:t>Руками я замкнула слух,</a:t>
            </a:r>
          </a:p>
          <a:p>
            <a:r>
              <a:rPr lang="ru-RU" i="1" dirty="0"/>
              <a:t>Чтоб этой речью недостойной</a:t>
            </a:r>
          </a:p>
          <a:p>
            <a:r>
              <a:rPr lang="ru-RU" i="1" dirty="0"/>
              <a:t>Не осквернялся скорбный дух.</a:t>
            </a:r>
          </a:p>
        </p:txBody>
      </p:sp>
    </p:spTree>
    <p:extLst>
      <p:ext uri="{BB962C8B-B14F-4D97-AF65-F5344CB8AC3E}">
        <p14:creationId xmlns:p14="http://schemas.microsoft.com/office/powerpoint/2010/main" val="85143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90488" indent="442913">
              <a:buNone/>
            </a:pPr>
            <a:r>
              <a:rPr lang="ru-RU" sz="2400" dirty="0">
                <a:solidFill>
                  <a:schemeClr val="tx1"/>
                </a:solidFill>
              </a:rPr>
              <a:t>В первой части неведомый сладкий голос зовёт лирическую героиню покинуть свой край. Здесь он представлен «глухим» и «грешным», пустым, заброшенным, обречённым. Этот манящий в другую, благополучную жизнь голос успокаивает человеческую совесть, говорит, что стыд со временем уйдёт, ощущения вины не будет, что новая жизнь прогонит обиды, сомнения, душевную боль. Понятия чести, долга для него относительны. Главное – уйти, убежать от невзгод в иную, лучшую жизнь. </a:t>
            </a:r>
          </a:p>
          <a:p>
            <a:pPr marL="90488" indent="442913"/>
            <a:endParaRPr lang="ru-RU" sz="2400" dirty="0"/>
          </a:p>
          <a:p>
            <a:pPr marL="90488" indent="442913"/>
            <a:endParaRPr lang="ru-RU" sz="2400" dirty="0"/>
          </a:p>
        </p:txBody>
      </p:sp>
      <p:sp>
        <p:nvSpPr>
          <p:cNvPr id="3" name="Заголовок 2"/>
          <p:cNvSpPr>
            <a:spLocks noGrp="1"/>
          </p:cNvSpPr>
          <p:nvPr>
            <p:ph type="title"/>
          </p:nvPr>
        </p:nvSpPr>
        <p:spPr/>
        <p:txBody>
          <a:bodyPr/>
          <a:lstStyle/>
          <a:p>
            <a:r>
              <a:rPr lang="ru-RU" dirty="0" smtClean="0"/>
              <a:t>Первая часть</a:t>
            </a:r>
            <a:endParaRPr lang="ru-RU" dirty="0"/>
          </a:p>
        </p:txBody>
      </p:sp>
    </p:spTree>
    <p:extLst>
      <p:ext uri="{BB962C8B-B14F-4D97-AF65-F5344CB8AC3E}">
        <p14:creationId xmlns:p14="http://schemas.microsoft.com/office/powerpoint/2010/main" val="3894053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44450" indent="488950">
              <a:buNone/>
            </a:pPr>
            <a:r>
              <a:rPr lang="ru-RU" sz="2400" dirty="0">
                <a:solidFill>
                  <a:schemeClr val="tx1"/>
                </a:solidFill>
              </a:rPr>
              <a:t>Отчётливый </a:t>
            </a:r>
            <a:r>
              <a:rPr lang="ru-RU" sz="2400" b="1" dirty="0">
                <a:solidFill>
                  <a:schemeClr val="tx1"/>
                </a:solidFill>
              </a:rPr>
              <a:t>мотив искушения</a:t>
            </a:r>
            <a:r>
              <a:rPr lang="ru-RU" sz="2400" dirty="0">
                <a:solidFill>
                  <a:schemeClr val="tx1"/>
                </a:solidFill>
              </a:rPr>
              <a:t> </a:t>
            </a:r>
            <a:r>
              <a:rPr lang="ru-RU" sz="2400" dirty="0" smtClean="0">
                <a:solidFill>
                  <a:schemeClr val="tx1"/>
                </a:solidFill>
              </a:rPr>
              <a:t>создаётся </a:t>
            </a:r>
            <a:r>
              <a:rPr lang="ru-RU" sz="2400" dirty="0">
                <a:solidFill>
                  <a:schemeClr val="tx1"/>
                </a:solidFill>
              </a:rPr>
              <a:t>за </a:t>
            </a:r>
            <a:r>
              <a:rPr lang="ru-RU" sz="2400" dirty="0" smtClean="0">
                <a:solidFill>
                  <a:schemeClr val="tx1"/>
                </a:solidFill>
              </a:rPr>
              <a:t>счёт </a:t>
            </a:r>
            <a:r>
              <a:rPr lang="ru-RU" sz="2400" dirty="0">
                <a:solidFill>
                  <a:schemeClr val="tx1"/>
                </a:solidFill>
              </a:rPr>
              <a:t>неторопливой интонации, употребления призывных </a:t>
            </a:r>
            <a:r>
              <a:rPr lang="ru-RU" sz="2400" b="1" dirty="0">
                <a:solidFill>
                  <a:schemeClr val="tx1"/>
                </a:solidFill>
              </a:rPr>
              <a:t>обращений</a:t>
            </a:r>
            <a:r>
              <a:rPr lang="ru-RU" sz="2400" dirty="0">
                <a:solidFill>
                  <a:schemeClr val="tx1"/>
                </a:solidFill>
              </a:rPr>
              <a:t> (</a:t>
            </a:r>
            <a:r>
              <a:rPr lang="ru-RU" sz="2400" i="1" dirty="0">
                <a:solidFill>
                  <a:schemeClr val="tx1"/>
                </a:solidFill>
              </a:rPr>
              <a:t>«иди сюда»</a:t>
            </a:r>
            <a:r>
              <a:rPr lang="ru-RU" sz="2400" dirty="0">
                <a:solidFill>
                  <a:schemeClr val="tx1"/>
                </a:solidFill>
              </a:rPr>
              <a:t>) и </a:t>
            </a:r>
            <a:r>
              <a:rPr lang="ru-RU" sz="2400" b="1" dirty="0">
                <a:solidFill>
                  <a:schemeClr val="tx1"/>
                </a:solidFill>
              </a:rPr>
              <a:t>повторов</a:t>
            </a:r>
            <a:r>
              <a:rPr lang="ru-RU" sz="2400" dirty="0">
                <a:solidFill>
                  <a:schemeClr val="tx1"/>
                </a:solidFill>
              </a:rPr>
              <a:t> (</a:t>
            </a:r>
            <a:r>
              <a:rPr lang="ru-RU" sz="2400" i="1" dirty="0">
                <a:solidFill>
                  <a:schemeClr val="tx1"/>
                </a:solidFill>
              </a:rPr>
              <a:t>«оставь свой край»</a:t>
            </a:r>
            <a:r>
              <a:rPr lang="ru-RU" sz="2400" dirty="0">
                <a:solidFill>
                  <a:schemeClr val="tx1"/>
                </a:solidFill>
              </a:rPr>
              <a:t>, </a:t>
            </a:r>
            <a:r>
              <a:rPr lang="ru-RU" sz="2400" i="1" dirty="0">
                <a:solidFill>
                  <a:schemeClr val="tx1"/>
                </a:solidFill>
              </a:rPr>
              <a:t>«оставь Россию»</a:t>
            </a:r>
            <a:r>
              <a:rPr lang="ru-RU" sz="2400" dirty="0">
                <a:solidFill>
                  <a:schemeClr val="tx1"/>
                </a:solidFill>
              </a:rPr>
              <a:t>). </a:t>
            </a:r>
            <a:endParaRPr lang="ru-RU" sz="2400" dirty="0" smtClean="0">
              <a:solidFill>
                <a:schemeClr val="tx1"/>
              </a:solidFill>
            </a:endParaRPr>
          </a:p>
          <a:p>
            <a:pPr marL="44450" indent="488950">
              <a:buNone/>
            </a:pPr>
            <a:r>
              <a:rPr lang="ru-RU" sz="2400" dirty="0" smtClean="0">
                <a:solidFill>
                  <a:schemeClr val="tx1"/>
                </a:solidFill>
              </a:rPr>
              <a:t>Голос </a:t>
            </a:r>
            <a:r>
              <a:rPr lang="ru-RU" sz="2400" dirty="0">
                <a:solidFill>
                  <a:schemeClr val="tx1"/>
                </a:solidFill>
              </a:rPr>
              <a:t>обещает, что </a:t>
            </a:r>
            <a:r>
              <a:rPr lang="ru-RU" sz="2400" i="1" dirty="0">
                <a:solidFill>
                  <a:schemeClr val="tx1"/>
                </a:solidFill>
              </a:rPr>
              <a:t>«чёрный стыд»</a:t>
            </a:r>
            <a:r>
              <a:rPr lang="ru-RU" sz="2400" dirty="0">
                <a:solidFill>
                  <a:schemeClr val="tx1"/>
                </a:solidFill>
              </a:rPr>
              <a:t> в душе бросившего родину человека легко пройдет со временем, как и чувство вины; ведь главное – убежать от невзгод в другую, благополучную и комфортную жизнь.</a:t>
            </a:r>
          </a:p>
          <a:p>
            <a:endParaRPr lang="ru-RU" sz="2400" dirty="0">
              <a:solidFill>
                <a:schemeClr val="tx1"/>
              </a:solidFill>
            </a:endParaRPr>
          </a:p>
        </p:txBody>
      </p:sp>
      <p:sp>
        <p:nvSpPr>
          <p:cNvPr id="3" name="Заголовок 2"/>
          <p:cNvSpPr>
            <a:spLocks noGrp="1"/>
          </p:cNvSpPr>
          <p:nvPr>
            <p:ph type="title"/>
          </p:nvPr>
        </p:nvSpPr>
        <p:spPr/>
        <p:txBody>
          <a:bodyPr/>
          <a:lstStyle/>
          <a:p>
            <a:r>
              <a:rPr lang="ru-RU" dirty="0"/>
              <a:t>Голос </a:t>
            </a:r>
            <a:r>
              <a:rPr lang="ru-RU" dirty="0" smtClean="0"/>
              <a:t>обещает</a:t>
            </a:r>
            <a:endParaRPr lang="ru-RU" dirty="0"/>
          </a:p>
        </p:txBody>
      </p:sp>
    </p:spTree>
    <p:extLst>
      <p:ext uri="{BB962C8B-B14F-4D97-AF65-F5344CB8AC3E}">
        <p14:creationId xmlns:p14="http://schemas.microsoft.com/office/powerpoint/2010/main" val="3254930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44450" indent="581025">
              <a:buNone/>
            </a:pPr>
            <a:r>
              <a:rPr lang="ru-RU" sz="2400" dirty="0">
                <a:solidFill>
                  <a:schemeClr val="tx1"/>
                </a:solidFill>
              </a:rPr>
              <a:t>Лирическая героиня остаётся равнодушна к этому демоническому голосу. </a:t>
            </a:r>
            <a:r>
              <a:rPr lang="ru-RU" sz="2400" i="1" dirty="0">
                <a:solidFill>
                  <a:schemeClr val="tx1"/>
                </a:solidFill>
              </a:rPr>
              <a:t>«Скорбный дух»,</a:t>
            </a:r>
            <a:r>
              <a:rPr lang="ru-RU" sz="2400" dirty="0">
                <a:solidFill>
                  <a:schemeClr val="tx1"/>
                </a:solidFill>
              </a:rPr>
              <a:t> переживания за Россию не позволяют тёмным силам одержать верх. </a:t>
            </a:r>
          </a:p>
          <a:p>
            <a:pPr marL="44450" indent="581025">
              <a:buNone/>
            </a:pPr>
            <a:endParaRPr lang="ru-RU" sz="2400" dirty="0"/>
          </a:p>
        </p:txBody>
      </p:sp>
      <p:sp>
        <p:nvSpPr>
          <p:cNvPr id="3" name="Заголовок 2"/>
          <p:cNvSpPr>
            <a:spLocks noGrp="1"/>
          </p:cNvSpPr>
          <p:nvPr>
            <p:ph type="title"/>
          </p:nvPr>
        </p:nvSpPr>
        <p:spPr/>
        <p:txBody>
          <a:bodyPr/>
          <a:lstStyle/>
          <a:p>
            <a:r>
              <a:rPr lang="ru-RU" i="1" dirty="0"/>
              <a:t>«Скорбный дух</a:t>
            </a:r>
            <a:r>
              <a:rPr lang="ru-RU" i="1" dirty="0" smtClean="0"/>
              <a:t>»</a:t>
            </a:r>
            <a:endParaRPr lang="ru-RU" dirty="0"/>
          </a:p>
        </p:txBody>
      </p:sp>
      <p:sp>
        <p:nvSpPr>
          <p:cNvPr id="4" name="Прямоугольник 3"/>
          <p:cNvSpPr/>
          <p:nvPr/>
        </p:nvSpPr>
        <p:spPr>
          <a:xfrm>
            <a:off x="2483768" y="4077072"/>
            <a:ext cx="4572000" cy="1569660"/>
          </a:xfrm>
          <a:prstGeom prst="rect">
            <a:avLst/>
          </a:prstGeom>
        </p:spPr>
        <p:txBody>
          <a:bodyPr>
            <a:spAutoFit/>
          </a:bodyPr>
          <a:lstStyle/>
          <a:p>
            <a:r>
              <a:rPr lang="ru-RU" sz="2400" i="1" dirty="0"/>
              <a:t>Но равнодушно и спокойно</a:t>
            </a:r>
          </a:p>
          <a:p>
            <a:r>
              <a:rPr lang="ru-RU" sz="2400" i="1" dirty="0"/>
              <a:t>Руками я замкнула слух,</a:t>
            </a:r>
          </a:p>
          <a:p>
            <a:r>
              <a:rPr lang="ru-RU" sz="2400" i="1" dirty="0"/>
              <a:t>Чтоб этой речью недостойной</a:t>
            </a:r>
          </a:p>
          <a:p>
            <a:r>
              <a:rPr lang="ru-RU" sz="2400" i="1" dirty="0"/>
              <a:t>Не осквернялся скорбный дух.</a:t>
            </a:r>
          </a:p>
        </p:txBody>
      </p:sp>
    </p:spTree>
    <p:extLst>
      <p:ext uri="{BB962C8B-B14F-4D97-AF65-F5344CB8AC3E}">
        <p14:creationId xmlns:p14="http://schemas.microsoft.com/office/powerpoint/2010/main" val="420851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595021"/>
            <a:ext cx="6984776" cy="5047536"/>
          </a:xfrm>
          <a:prstGeom prst="rect">
            <a:avLst/>
          </a:prstGeom>
        </p:spPr>
        <p:txBody>
          <a:bodyPr wrap="square">
            <a:spAutoFit/>
          </a:bodyPr>
          <a:lstStyle/>
          <a:p>
            <a:r>
              <a:rPr lang="ru-RU" sz="2300" dirty="0"/>
              <a:t>Мне голос был. Он звал </a:t>
            </a:r>
            <a:r>
              <a:rPr lang="ru-RU" sz="2300" dirty="0" err="1"/>
              <a:t>утешно</a:t>
            </a:r>
            <a:r>
              <a:rPr lang="ru-RU" sz="2300" dirty="0"/>
              <a:t>,</a:t>
            </a:r>
          </a:p>
          <a:p>
            <a:r>
              <a:rPr lang="ru-RU" sz="2300" dirty="0"/>
              <a:t>Он говорил: «Иди сюда,</a:t>
            </a:r>
          </a:p>
          <a:p>
            <a:r>
              <a:rPr lang="ru-RU" sz="2300" dirty="0"/>
              <a:t>Оставь свой край глухой и грешный,</a:t>
            </a:r>
          </a:p>
          <a:p>
            <a:r>
              <a:rPr lang="ru-RU" sz="2300" dirty="0"/>
              <a:t>Оставь Россию навсегда.</a:t>
            </a:r>
          </a:p>
          <a:p>
            <a:endParaRPr lang="ru-RU" sz="2300" dirty="0"/>
          </a:p>
          <a:p>
            <a:r>
              <a:rPr lang="ru-RU" sz="2300" dirty="0"/>
              <a:t>Я кровь от рук твоих отмою,</a:t>
            </a:r>
          </a:p>
          <a:p>
            <a:r>
              <a:rPr lang="ru-RU" sz="2300" dirty="0"/>
              <a:t>Из сердца выну чёрный стыд,</a:t>
            </a:r>
          </a:p>
          <a:p>
            <a:r>
              <a:rPr lang="ru-RU" sz="2300" dirty="0"/>
              <a:t>Я новым именем покрою</a:t>
            </a:r>
          </a:p>
          <a:p>
            <a:r>
              <a:rPr lang="ru-RU" sz="2300" dirty="0"/>
              <a:t>Боль поражений и обид».</a:t>
            </a:r>
          </a:p>
          <a:p>
            <a:endParaRPr lang="ru-RU" sz="2300" dirty="0"/>
          </a:p>
          <a:p>
            <a:r>
              <a:rPr lang="ru-RU" sz="2300" dirty="0"/>
              <a:t>Но равнодушно и спокойно</a:t>
            </a:r>
          </a:p>
          <a:p>
            <a:r>
              <a:rPr lang="ru-RU" sz="2300" dirty="0"/>
              <a:t>Руками я замкнула слух,</a:t>
            </a:r>
          </a:p>
          <a:p>
            <a:r>
              <a:rPr lang="ru-RU" sz="2300" dirty="0"/>
              <a:t>Чтоб этой речью недостойной</a:t>
            </a:r>
          </a:p>
          <a:p>
            <a:r>
              <a:rPr lang="ru-RU" sz="2300" dirty="0"/>
              <a:t>Не осквернялся скорбный дух.</a:t>
            </a:r>
          </a:p>
        </p:txBody>
      </p:sp>
      <p:sp>
        <p:nvSpPr>
          <p:cNvPr id="3" name="Прямоугольник 2"/>
          <p:cNvSpPr/>
          <p:nvPr/>
        </p:nvSpPr>
        <p:spPr>
          <a:xfrm>
            <a:off x="611560" y="404664"/>
            <a:ext cx="8208913" cy="707886"/>
          </a:xfrm>
          <a:prstGeom prst="rect">
            <a:avLst/>
          </a:prstGeom>
        </p:spPr>
        <p:txBody>
          <a:bodyPr wrap="square">
            <a:spAutoFit/>
          </a:bodyPr>
          <a:lstStyle/>
          <a:p>
            <a:r>
              <a:rPr lang="ru-RU" sz="4000" b="1" i="1" dirty="0" smtClean="0">
                <a:solidFill>
                  <a:schemeClr val="bg1"/>
                </a:solidFill>
              </a:rPr>
              <a:t>«Мне </a:t>
            </a:r>
            <a:r>
              <a:rPr lang="ru-RU" sz="4000" b="1" i="1" dirty="0">
                <a:solidFill>
                  <a:schemeClr val="bg1"/>
                </a:solidFill>
              </a:rPr>
              <a:t>голос был. Он звал </a:t>
            </a:r>
            <a:r>
              <a:rPr lang="ru-RU" sz="4000" b="1" i="1" dirty="0" err="1" smtClean="0">
                <a:solidFill>
                  <a:schemeClr val="bg1"/>
                </a:solidFill>
              </a:rPr>
              <a:t>утешно</a:t>
            </a:r>
            <a:r>
              <a:rPr lang="ru-RU" sz="4000" b="1" i="1" dirty="0" smtClean="0">
                <a:solidFill>
                  <a:schemeClr val="bg1"/>
                </a:solidFill>
              </a:rPr>
              <a:t>…»</a:t>
            </a:r>
            <a:endParaRPr lang="ru-RU" sz="4000" b="1" i="1" dirty="0">
              <a:solidFill>
                <a:schemeClr val="bg1"/>
              </a:solidFill>
            </a:endParaRPr>
          </a:p>
        </p:txBody>
      </p:sp>
    </p:spTree>
    <p:extLst>
      <p:ext uri="{BB962C8B-B14F-4D97-AF65-F5344CB8AC3E}">
        <p14:creationId xmlns:p14="http://schemas.microsoft.com/office/powerpoint/2010/main" val="1205568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Autofit/>
          </a:bodyPr>
          <a:lstStyle/>
          <a:p>
            <a:pPr marL="0" indent="488950" fontAlgn="base">
              <a:spcBef>
                <a:spcPts val="0"/>
              </a:spcBef>
              <a:buNone/>
            </a:pPr>
            <a:r>
              <a:rPr lang="ru-RU" sz="2400" b="1" dirty="0">
                <a:solidFill>
                  <a:schemeClr val="tx1"/>
                </a:solidFill>
              </a:rPr>
              <a:t>Вторая часть</a:t>
            </a:r>
            <a:r>
              <a:rPr lang="ru-RU" sz="2400" dirty="0">
                <a:solidFill>
                  <a:schemeClr val="tx1"/>
                </a:solidFill>
              </a:rPr>
              <a:t> стихотворения – утверждение собственной позиции. </a:t>
            </a:r>
            <a:r>
              <a:rPr lang="ru-RU" sz="2400" dirty="0" err="1">
                <a:solidFill>
                  <a:schemeClr val="tx1"/>
                </a:solidFill>
              </a:rPr>
              <a:t>Искусительный</a:t>
            </a:r>
            <a:r>
              <a:rPr lang="ru-RU" sz="2400" dirty="0">
                <a:solidFill>
                  <a:schemeClr val="tx1"/>
                </a:solidFill>
              </a:rPr>
              <a:t> голос говорит, что его можно легко погасить. Этот голос, навевающий порочные, эгоистические мысли символизирует малодушие, душевную пустоту тех, кто бросил свою страну, поддавшись слабости. Этот голос не сеет никаких сомнений в выборе лирической героини:</a:t>
            </a:r>
          </a:p>
          <a:p>
            <a:pPr marL="0" indent="488950">
              <a:spcBef>
                <a:spcPts val="0"/>
              </a:spcBef>
              <a:buNone/>
            </a:pPr>
            <a:r>
              <a:rPr lang="ru-RU" sz="2400" dirty="0"/>
              <a:t> </a:t>
            </a:r>
          </a:p>
          <a:p>
            <a:pPr marL="0" indent="488950">
              <a:spcBef>
                <a:spcPts val="0"/>
              </a:spcBef>
              <a:buNone/>
            </a:pPr>
            <a:r>
              <a:rPr lang="ru-RU" sz="2400" i="1" dirty="0"/>
              <a:t>Но равнодушно и спокойно</a:t>
            </a:r>
            <a:endParaRPr lang="ru-RU" sz="2400" dirty="0"/>
          </a:p>
          <a:p>
            <a:pPr marL="0" indent="488950">
              <a:spcBef>
                <a:spcPts val="0"/>
              </a:spcBef>
              <a:buNone/>
            </a:pPr>
            <a:r>
              <a:rPr lang="ru-RU" sz="2400" i="1" dirty="0"/>
              <a:t>Руками я замкнула слух,</a:t>
            </a:r>
            <a:endParaRPr lang="ru-RU" sz="2400" dirty="0"/>
          </a:p>
          <a:p>
            <a:pPr marL="0" indent="488950">
              <a:spcBef>
                <a:spcPts val="0"/>
              </a:spcBef>
              <a:buNone/>
            </a:pPr>
            <a:r>
              <a:rPr lang="ru-RU" sz="2400" i="1" dirty="0"/>
              <a:t>Чтоб этой речью недостойной</a:t>
            </a:r>
            <a:endParaRPr lang="ru-RU" sz="2400" dirty="0"/>
          </a:p>
          <a:p>
            <a:pPr marL="0" indent="488950">
              <a:spcBef>
                <a:spcPts val="0"/>
              </a:spcBef>
              <a:buNone/>
            </a:pPr>
            <a:r>
              <a:rPr lang="ru-RU" sz="2400" i="1" dirty="0"/>
              <a:t>Не осквернился скорбный дух.</a:t>
            </a:r>
            <a:endParaRPr lang="ru-RU" sz="2400" dirty="0"/>
          </a:p>
          <a:p>
            <a:pPr marL="0" indent="488950">
              <a:spcBef>
                <a:spcPts val="0"/>
              </a:spcBef>
              <a:buNone/>
            </a:pPr>
            <a:r>
              <a:rPr lang="ru-RU" sz="2400" dirty="0"/>
              <a:t> </a:t>
            </a:r>
          </a:p>
          <a:p>
            <a:pPr marL="0">
              <a:spcBef>
                <a:spcPts val="0"/>
              </a:spcBef>
            </a:pPr>
            <a:endParaRPr lang="ru-RU" sz="2400" dirty="0"/>
          </a:p>
        </p:txBody>
      </p:sp>
      <p:sp>
        <p:nvSpPr>
          <p:cNvPr id="3" name="Заголовок 2"/>
          <p:cNvSpPr>
            <a:spLocks noGrp="1"/>
          </p:cNvSpPr>
          <p:nvPr>
            <p:ph type="title"/>
          </p:nvPr>
        </p:nvSpPr>
        <p:spPr/>
        <p:txBody>
          <a:bodyPr/>
          <a:lstStyle/>
          <a:p>
            <a:r>
              <a:rPr lang="ru-RU" b="1" dirty="0"/>
              <a:t>Вторая часть</a:t>
            </a:r>
            <a:endParaRPr lang="ru-RU" dirty="0"/>
          </a:p>
        </p:txBody>
      </p:sp>
    </p:spTree>
    <p:extLst>
      <p:ext uri="{BB962C8B-B14F-4D97-AF65-F5344CB8AC3E}">
        <p14:creationId xmlns:p14="http://schemas.microsoft.com/office/powerpoint/2010/main" val="3913782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44450" indent="581025">
              <a:buNone/>
            </a:pPr>
            <a:r>
              <a:rPr lang="ru-RU" sz="2400" dirty="0">
                <a:solidFill>
                  <a:schemeClr val="tx1"/>
                </a:solidFill>
              </a:rPr>
              <a:t>Это </a:t>
            </a:r>
            <a:r>
              <a:rPr lang="ru-RU" sz="2400" b="1" dirty="0">
                <a:solidFill>
                  <a:schemeClr val="tx1"/>
                </a:solidFill>
              </a:rPr>
              <a:t>кульминация</a:t>
            </a:r>
            <a:r>
              <a:rPr lang="ru-RU" sz="2400" dirty="0">
                <a:solidFill>
                  <a:schemeClr val="tx1"/>
                </a:solidFill>
              </a:rPr>
              <a:t> стихотворения. Героиня делает нравственный выбор, приняв решение разделить со своей страной все тяготы и испытания. Ахматова, как и её героиня, не отделяет себя от России. Она даёт беспощадный отпор этому внутреннему голосу, не мысля своей жизни без родины.</a:t>
            </a:r>
          </a:p>
          <a:p>
            <a:endParaRPr lang="ru-RU" sz="2400" dirty="0">
              <a:solidFill>
                <a:schemeClr val="tx1"/>
              </a:solidFill>
            </a:endParaRPr>
          </a:p>
        </p:txBody>
      </p:sp>
      <p:sp>
        <p:nvSpPr>
          <p:cNvPr id="3" name="Заголовок 2"/>
          <p:cNvSpPr>
            <a:spLocks noGrp="1"/>
          </p:cNvSpPr>
          <p:nvPr>
            <p:ph type="title"/>
          </p:nvPr>
        </p:nvSpPr>
        <p:spPr/>
        <p:txBody>
          <a:bodyPr/>
          <a:lstStyle/>
          <a:p>
            <a:r>
              <a:rPr lang="ru-RU" b="1" dirty="0"/>
              <a:t>кульминация</a:t>
            </a:r>
            <a:endParaRPr lang="ru-RU" dirty="0"/>
          </a:p>
        </p:txBody>
      </p:sp>
    </p:spTree>
    <p:extLst>
      <p:ext uri="{BB962C8B-B14F-4D97-AF65-F5344CB8AC3E}">
        <p14:creationId xmlns:p14="http://schemas.microsoft.com/office/powerpoint/2010/main" val="467527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80999" y="1719071"/>
            <a:ext cx="3470921" cy="4407408"/>
          </a:xfrm>
        </p:spPr>
        <p:txBody>
          <a:bodyPr>
            <a:noAutofit/>
          </a:bodyPr>
          <a:lstStyle/>
          <a:p>
            <a:pPr marL="44450" indent="488950">
              <a:buNone/>
            </a:pPr>
            <a:r>
              <a:rPr lang="ru-RU" sz="2400" dirty="0">
                <a:solidFill>
                  <a:schemeClr val="tx1"/>
                </a:solidFill>
              </a:rPr>
              <a:t>Лирическая героиня имеет твёрдую духовную позицию, у неё достаточно мужества, чтобы разделить страшные испытания вместе со своей страной. Она не бежит от ответственности за Россию, не отделяет себя от </a:t>
            </a:r>
            <a:r>
              <a:rPr lang="ru-RU" sz="2400" dirty="0" smtClean="0">
                <a:solidFill>
                  <a:schemeClr val="tx1"/>
                </a:solidFill>
              </a:rPr>
              <a:t>неё.</a:t>
            </a:r>
            <a:endParaRPr lang="ru-RU" sz="2400" dirty="0">
              <a:solidFill>
                <a:schemeClr val="tx1"/>
              </a:solidFill>
            </a:endParaRPr>
          </a:p>
        </p:txBody>
      </p:sp>
      <p:sp>
        <p:nvSpPr>
          <p:cNvPr id="3" name="Заголовок 2"/>
          <p:cNvSpPr>
            <a:spLocks noGrp="1"/>
          </p:cNvSpPr>
          <p:nvPr>
            <p:ph type="title"/>
          </p:nvPr>
        </p:nvSpPr>
        <p:spPr/>
        <p:txBody>
          <a:bodyPr/>
          <a:lstStyle/>
          <a:p>
            <a:r>
              <a:rPr lang="ru-RU" dirty="0"/>
              <a:t>Лирическая героиня</a:t>
            </a:r>
          </a:p>
        </p:txBody>
      </p:sp>
      <p:pic>
        <p:nvPicPr>
          <p:cNvPr id="5" name="Рисунок 4"/>
          <p:cNvPicPr>
            <a:picLocks noChangeAspect="1"/>
          </p:cNvPicPr>
          <p:nvPr/>
        </p:nvPicPr>
        <p:blipFill>
          <a:blip r:embed="rId2"/>
          <a:stretch>
            <a:fillRect/>
          </a:stretch>
        </p:blipFill>
        <p:spPr>
          <a:xfrm>
            <a:off x="5076056" y="1844824"/>
            <a:ext cx="3538364" cy="4479801"/>
          </a:xfrm>
          <a:prstGeom prst="rect">
            <a:avLst/>
          </a:prstGeom>
        </p:spPr>
      </p:pic>
    </p:spTree>
    <p:extLst>
      <p:ext uri="{BB962C8B-B14F-4D97-AF65-F5344CB8AC3E}">
        <p14:creationId xmlns:p14="http://schemas.microsoft.com/office/powerpoint/2010/main" val="2713924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44450" indent="488950">
              <a:buNone/>
            </a:pPr>
            <a:r>
              <a:rPr lang="ru-RU" sz="2400" dirty="0">
                <a:solidFill>
                  <a:schemeClr val="tx1"/>
                </a:solidFill>
              </a:rPr>
              <a:t>Стихотворение написано </a:t>
            </a:r>
            <a:r>
              <a:rPr lang="ru-RU" sz="2400" b="1" dirty="0">
                <a:solidFill>
                  <a:schemeClr val="tx1"/>
                </a:solidFill>
              </a:rPr>
              <a:t>четырёхстопным ямбом</a:t>
            </a:r>
            <a:r>
              <a:rPr lang="ru-RU" sz="2400" dirty="0">
                <a:solidFill>
                  <a:schemeClr val="tx1"/>
                </a:solidFill>
              </a:rPr>
              <a:t> с пиррихием. Ахматова использовала в нём </a:t>
            </a:r>
            <a:r>
              <a:rPr lang="ru-RU" sz="2400" b="1" dirty="0">
                <a:solidFill>
                  <a:schemeClr val="tx1"/>
                </a:solidFill>
              </a:rPr>
              <a:t>перекрёстную рифму</a:t>
            </a:r>
            <a:r>
              <a:rPr lang="ru-RU" sz="2400" dirty="0">
                <a:solidFill>
                  <a:schemeClr val="tx1"/>
                </a:solidFill>
              </a:rPr>
              <a:t> с чередованием мужской и женской рифмы. </a:t>
            </a:r>
          </a:p>
          <a:p>
            <a:endParaRPr lang="ru-RU" sz="2400" dirty="0">
              <a:solidFill>
                <a:schemeClr val="tx1"/>
              </a:solidFill>
            </a:endParaRPr>
          </a:p>
        </p:txBody>
      </p:sp>
      <p:sp>
        <p:nvSpPr>
          <p:cNvPr id="3" name="Заголовок 2"/>
          <p:cNvSpPr>
            <a:spLocks noGrp="1"/>
          </p:cNvSpPr>
          <p:nvPr>
            <p:ph type="title"/>
          </p:nvPr>
        </p:nvSpPr>
        <p:spPr/>
        <p:txBody>
          <a:bodyPr/>
          <a:lstStyle/>
          <a:p>
            <a:r>
              <a:rPr lang="ru-RU" dirty="0" smtClean="0"/>
              <a:t>Размер. рифма</a:t>
            </a:r>
            <a:endParaRPr lang="ru-RU" dirty="0"/>
          </a:p>
        </p:txBody>
      </p:sp>
      <p:sp>
        <p:nvSpPr>
          <p:cNvPr id="4" name="Прямоугольник 3"/>
          <p:cNvSpPr/>
          <p:nvPr/>
        </p:nvSpPr>
        <p:spPr>
          <a:xfrm>
            <a:off x="2123728" y="3952948"/>
            <a:ext cx="5616624" cy="1569660"/>
          </a:xfrm>
          <a:prstGeom prst="rect">
            <a:avLst/>
          </a:prstGeom>
        </p:spPr>
        <p:txBody>
          <a:bodyPr wrap="square">
            <a:spAutoFit/>
          </a:bodyPr>
          <a:lstStyle/>
          <a:p>
            <a:r>
              <a:rPr lang="ru-RU" sz="2400" i="1" dirty="0"/>
              <a:t>Мне голос был. Он звал </a:t>
            </a:r>
            <a:r>
              <a:rPr lang="ru-RU" sz="2400" i="1" dirty="0" err="1"/>
              <a:t>утешно</a:t>
            </a:r>
            <a:r>
              <a:rPr lang="ru-RU" sz="2400" i="1" dirty="0"/>
              <a:t>,</a:t>
            </a:r>
          </a:p>
          <a:p>
            <a:r>
              <a:rPr lang="ru-RU" sz="2400" i="1" dirty="0"/>
              <a:t>Он говорил: «Иди сюда,</a:t>
            </a:r>
          </a:p>
          <a:p>
            <a:r>
              <a:rPr lang="ru-RU" sz="2400" i="1" dirty="0"/>
              <a:t>Оставь свой край глухой и грешный,</a:t>
            </a:r>
          </a:p>
          <a:p>
            <a:r>
              <a:rPr lang="ru-RU" sz="2400" i="1" dirty="0"/>
              <a:t>Оставь Россию навсегда.</a:t>
            </a:r>
          </a:p>
        </p:txBody>
      </p:sp>
    </p:spTree>
    <p:extLst>
      <p:ext uri="{BB962C8B-B14F-4D97-AF65-F5344CB8AC3E}">
        <p14:creationId xmlns:p14="http://schemas.microsoft.com/office/powerpoint/2010/main" val="3463942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488950">
              <a:spcBef>
                <a:spcPts val="0"/>
              </a:spcBef>
              <a:buNone/>
            </a:pPr>
            <a:r>
              <a:rPr lang="ru-RU" sz="2400" dirty="0">
                <a:solidFill>
                  <a:schemeClr val="tx1"/>
                </a:solidFill>
              </a:rPr>
              <a:t>Чтобы придать своему произведению особый колорит, с особой точностью расставить все акценты, поэт ис­пользует средства художественной выразительности:</a:t>
            </a:r>
            <a:r>
              <a:rPr lang="ru-RU" sz="2400" b="1" dirty="0">
                <a:solidFill>
                  <a:schemeClr val="tx1"/>
                </a:solidFill>
              </a:rPr>
              <a:t> </a:t>
            </a:r>
            <a:endParaRPr lang="ru-RU" sz="2400" b="1" dirty="0" smtClean="0">
              <a:solidFill>
                <a:schemeClr val="tx1"/>
              </a:solidFill>
            </a:endParaRPr>
          </a:p>
          <a:p>
            <a:pPr marL="0" indent="488950">
              <a:spcBef>
                <a:spcPts val="0"/>
              </a:spcBef>
              <a:buNone/>
            </a:pPr>
            <a:r>
              <a:rPr lang="ru-RU" sz="2400" b="1" dirty="0" smtClean="0">
                <a:solidFill>
                  <a:schemeClr val="tx1"/>
                </a:solidFill>
              </a:rPr>
              <a:t>эпитет</a:t>
            </a:r>
            <a:r>
              <a:rPr lang="ru-RU" sz="2400" dirty="0" smtClean="0">
                <a:solidFill>
                  <a:schemeClr val="tx1"/>
                </a:solidFill>
              </a:rPr>
              <a:t> </a:t>
            </a:r>
            <a:r>
              <a:rPr lang="ru-RU" sz="2400" dirty="0">
                <a:solidFill>
                  <a:schemeClr val="tx1"/>
                </a:solidFill>
              </a:rPr>
              <a:t>(«</a:t>
            </a:r>
            <a:r>
              <a:rPr lang="ru-RU" sz="2400" i="1" dirty="0">
                <a:solidFill>
                  <a:schemeClr val="tx1"/>
                </a:solidFill>
              </a:rPr>
              <a:t>край глухой и грешный», «скорбный дух», «чёрный стыд</a:t>
            </a:r>
            <a:r>
              <a:rPr lang="ru-RU" sz="2400" dirty="0">
                <a:solidFill>
                  <a:schemeClr val="tx1"/>
                </a:solidFill>
              </a:rPr>
              <a:t>»), </a:t>
            </a:r>
            <a:endParaRPr lang="ru-RU" sz="2400" dirty="0" smtClean="0">
              <a:solidFill>
                <a:schemeClr val="tx1"/>
              </a:solidFill>
            </a:endParaRPr>
          </a:p>
          <a:p>
            <a:pPr marL="0" indent="488950">
              <a:spcBef>
                <a:spcPts val="0"/>
              </a:spcBef>
              <a:buNone/>
            </a:pPr>
            <a:r>
              <a:rPr lang="ru-RU" sz="2400" b="1" dirty="0" smtClean="0">
                <a:solidFill>
                  <a:schemeClr val="tx1"/>
                </a:solidFill>
              </a:rPr>
              <a:t>метафору</a:t>
            </a:r>
            <a:r>
              <a:rPr lang="ru-RU" sz="2400" dirty="0" smtClean="0">
                <a:solidFill>
                  <a:schemeClr val="tx1"/>
                </a:solidFill>
              </a:rPr>
              <a:t> </a:t>
            </a:r>
            <a:r>
              <a:rPr lang="ru-RU" sz="2400" dirty="0">
                <a:solidFill>
                  <a:schemeClr val="tx1"/>
                </a:solidFill>
              </a:rPr>
              <a:t>(«</a:t>
            </a:r>
            <a:r>
              <a:rPr lang="ru-RU" sz="2400" i="1" dirty="0">
                <a:solidFill>
                  <a:schemeClr val="tx1"/>
                </a:solidFill>
              </a:rPr>
              <a:t>Из сердца выну чёрный стыд</a:t>
            </a:r>
            <a:r>
              <a:rPr lang="ru-RU" sz="2400" dirty="0" smtClean="0">
                <a:solidFill>
                  <a:schemeClr val="tx1"/>
                </a:solidFill>
              </a:rPr>
              <a:t>»),</a:t>
            </a:r>
          </a:p>
          <a:p>
            <a:pPr marL="0" indent="488950">
              <a:spcBef>
                <a:spcPts val="0"/>
              </a:spcBef>
              <a:buNone/>
            </a:pPr>
            <a:r>
              <a:rPr lang="ru-RU" sz="2400" b="1" dirty="0" smtClean="0">
                <a:solidFill>
                  <a:schemeClr val="tx1"/>
                </a:solidFill>
              </a:rPr>
              <a:t>анафору</a:t>
            </a:r>
            <a:r>
              <a:rPr lang="ru-RU" sz="2400" dirty="0" smtClean="0">
                <a:solidFill>
                  <a:schemeClr val="tx1"/>
                </a:solidFill>
              </a:rPr>
              <a:t> </a:t>
            </a:r>
            <a:r>
              <a:rPr lang="ru-RU" sz="2400" dirty="0">
                <a:solidFill>
                  <a:schemeClr val="tx1"/>
                </a:solidFill>
              </a:rPr>
              <a:t>(«</a:t>
            </a:r>
            <a:r>
              <a:rPr lang="ru-RU" sz="2400" i="1" dirty="0">
                <a:solidFill>
                  <a:schemeClr val="tx1"/>
                </a:solidFill>
              </a:rPr>
              <a:t>Ос­тавь свой край, глухой и грешный, Оставь Россию навсегда</a:t>
            </a:r>
            <a:r>
              <a:rPr lang="ru-RU" sz="2400" dirty="0">
                <a:solidFill>
                  <a:schemeClr val="tx1"/>
                </a:solidFill>
              </a:rPr>
              <a:t>»), </a:t>
            </a:r>
            <a:endParaRPr lang="ru-RU" sz="2400" dirty="0" smtClean="0">
              <a:solidFill>
                <a:schemeClr val="tx1"/>
              </a:solidFill>
            </a:endParaRPr>
          </a:p>
          <a:p>
            <a:pPr marL="0" indent="488950">
              <a:spcBef>
                <a:spcPts val="0"/>
              </a:spcBef>
              <a:buNone/>
            </a:pPr>
            <a:r>
              <a:rPr lang="ru-RU" sz="2400" b="1" dirty="0" smtClean="0">
                <a:solidFill>
                  <a:schemeClr val="tx1"/>
                </a:solidFill>
              </a:rPr>
              <a:t>инверсию</a:t>
            </a:r>
            <a:r>
              <a:rPr lang="ru-RU" sz="2400" dirty="0" smtClean="0">
                <a:solidFill>
                  <a:schemeClr val="tx1"/>
                </a:solidFill>
              </a:rPr>
              <a:t> </a:t>
            </a:r>
            <a:r>
              <a:rPr lang="ru-RU" sz="2400" dirty="0">
                <a:solidFill>
                  <a:schemeClr val="tx1"/>
                </a:solidFill>
              </a:rPr>
              <a:t>(«</a:t>
            </a:r>
            <a:r>
              <a:rPr lang="ru-RU" sz="2400" i="1" dirty="0">
                <a:solidFill>
                  <a:schemeClr val="tx1"/>
                </a:solidFill>
              </a:rPr>
              <a:t>Я кровь от рук твоих отмою</a:t>
            </a:r>
            <a:r>
              <a:rPr lang="ru-RU" sz="2400" dirty="0">
                <a:solidFill>
                  <a:schemeClr val="tx1"/>
                </a:solidFill>
              </a:rPr>
              <a:t>»).</a:t>
            </a:r>
          </a:p>
          <a:p>
            <a:pPr marL="0">
              <a:spcBef>
                <a:spcPts val="0"/>
              </a:spcBef>
            </a:pPr>
            <a:endParaRPr lang="ru-RU" sz="2400" dirty="0">
              <a:solidFill>
                <a:schemeClr val="tx1"/>
              </a:solidFill>
            </a:endParaRPr>
          </a:p>
        </p:txBody>
      </p:sp>
      <p:sp>
        <p:nvSpPr>
          <p:cNvPr id="3" name="Заголовок 2"/>
          <p:cNvSpPr>
            <a:spLocks noGrp="1"/>
          </p:cNvSpPr>
          <p:nvPr>
            <p:ph type="title"/>
          </p:nvPr>
        </p:nvSpPr>
        <p:spPr/>
        <p:txBody>
          <a:bodyPr/>
          <a:lstStyle/>
          <a:p>
            <a:r>
              <a:rPr lang="ru-RU" dirty="0"/>
              <a:t>средства художественной выразительности</a:t>
            </a:r>
          </a:p>
        </p:txBody>
      </p:sp>
    </p:spTree>
    <p:extLst>
      <p:ext uri="{BB962C8B-B14F-4D97-AF65-F5344CB8AC3E}">
        <p14:creationId xmlns:p14="http://schemas.microsoft.com/office/powerpoint/2010/main" val="1576969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80999" y="1719071"/>
            <a:ext cx="3398913" cy="4407408"/>
          </a:xfrm>
        </p:spPr>
        <p:txBody>
          <a:bodyPr>
            <a:normAutofit lnSpcReduction="10000"/>
          </a:bodyPr>
          <a:lstStyle/>
          <a:p>
            <a:pPr marL="44450" indent="488950">
              <a:buNone/>
            </a:pPr>
            <a:r>
              <a:rPr lang="ru-RU" sz="2400" dirty="0">
                <a:solidFill>
                  <a:schemeClr val="tx1"/>
                </a:solidFill>
              </a:rPr>
              <a:t>Всё стихотворение проникнуто христианской символикой: упоминания страданий отчизны, «</a:t>
            </a:r>
            <a:r>
              <a:rPr lang="ru-RU" sz="2400" i="1" dirty="0">
                <a:solidFill>
                  <a:schemeClr val="tx1"/>
                </a:solidFill>
              </a:rPr>
              <a:t>боли поражений и обид</a:t>
            </a:r>
            <a:r>
              <a:rPr lang="ru-RU" sz="2400" dirty="0">
                <a:solidFill>
                  <a:schemeClr val="tx1"/>
                </a:solidFill>
              </a:rPr>
              <a:t>» не связаны с характеристикой несправедливого социального уст­ройства.</a:t>
            </a:r>
          </a:p>
          <a:p>
            <a:endParaRPr lang="ru-RU" sz="2400" dirty="0">
              <a:solidFill>
                <a:schemeClr val="tx1"/>
              </a:solidFill>
            </a:endParaRPr>
          </a:p>
        </p:txBody>
      </p:sp>
      <p:sp>
        <p:nvSpPr>
          <p:cNvPr id="3" name="Заголовок 2"/>
          <p:cNvSpPr>
            <a:spLocks noGrp="1"/>
          </p:cNvSpPr>
          <p:nvPr>
            <p:ph type="title"/>
          </p:nvPr>
        </p:nvSpPr>
        <p:spPr/>
        <p:txBody>
          <a:bodyPr/>
          <a:lstStyle/>
          <a:p>
            <a:r>
              <a:rPr lang="ru-RU" dirty="0" smtClean="0"/>
              <a:t>христианская символика</a:t>
            </a:r>
            <a:endParaRPr lang="ru-RU" dirty="0"/>
          </a:p>
        </p:txBody>
      </p:sp>
      <p:pic>
        <p:nvPicPr>
          <p:cNvPr id="4" name="Рисунок 3"/>
          <p:cNvPicPr>
            <a:picLocks noChangeAspect="1"/>
          </p:cNvPicPr>
          <p:nvPr/>
        </p:nvPicPr>
        <p:blipFill>
          <a:blip r:embed="rId2"/>
          <a:stretch>
            <a:fillRect/>
          </a:stretch>
        </p:blipFill>
        <p:spPr>
          <a:xfrm>
            <a:off x="4530074" y="1750264"/>
            <a:ext cx="4223792" cy="3659560"/>
          </a:xfrm>
          <a:prstGeom prst="rect">
            <a:avLst/>
          </a:prstGeom>
        </p:spPr>
      </p:pic>
    </p:spTree>
    <p:extLst>
      <p:ext uri="{BB962C8B-B14F-4D97-AF65-F5344CB8AC3E}">
        <p14:creationId xmlns:p14="http://schemas.microsoft.com/office/powerpoint/2010/main" val="4115127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44450" indent="488950">
              <a:buNone/>
            </a:pPr>
            <a:r>
              <a:rPr lang="ru-RU" sz="2400" dirty="0">
                <a:solidFill>
                  <a:schemeClr val="tx1"/>
                </a:solidFill>
              </a:rPr>
              <a:t>Речь, заключённая в кавычки, многозначна и перекликается с библейскими мотивами («</a:t>
            </a:r>
            <a:r>
              <a:rPr lang="ru-RU" sz="2400" i="1" dirty="0">
                <a:solidFill>
                  <a:schemeClr val="tx1"/>
                </a:solidFill>
              </a:rPr>
              <a:t>умыть руки», «чёрный стыд</a:t>
            </a:r>
            <a:r>
              <a:rPr lang="ru-RU" sz="2400" dirty="0">
                <a:solidFill>
                  <a:schemeClr val="tx1"/>
                </a:solidFill>
              </a:rPr>
              <a:t>» – стыд предательства).</a:t>
            </a:r>
            <a:r>
              <a:rPr lang="ru-RU" sz="2400" b="1" dirty="0">
                <a:solidFill>
                  <a:schemeClr val="tx1"/>
                </a:solidFill>
              </a:rPr>
              <a:t> </a:t>
            </a:r>
            <a:endParaRPr lang="ru-RU" sz="2400" b="1" dirty="0" smtClean="0">
              <a:solidFill>
                <a:schemeClr val="tx1"/>
              </a:solidFill>
            </a:endParaRPr>
          </a:p>
          <a:p>
            <a:pPr marL="44450" indent="488950">
              <a:buNone/>
            </a:pPr>
            <a:r>
              <a:rPr lang="ru-RU" sz="2400" dirty="0" smtClean="0">
                <a:solidFill>
                  <a:schemeClr val="tx1"/>
                </a:solidFill>
              </a:rPr>
              <a:t>Приговор </a:t>
            </a:r>
            <a:r>
              <a:rPr lang="ru-RU" sz="2400" dirty="0">
                <a:solidFill>
                  <a:schemeClr val="tx1"/>
                </a:solidFill>
              </a:rPr>
              <a:t>поэта однозначен: «</a:t>
            </a:r>
            <a:r>
              <a:rPr lang="ru-RU" sz="2400" i="1" dirty="0">
                <a:solidFill>
                  <a:schemeClr val="tx1"/>
                </a:solidFill>
              </a:rPr>
              <a:t>речь недостойная</a:t>
            </a:r>
            <a:r>
              <a:rPr lang="ru-RU" sz="2400" dirty="0">
                <a:solidFill>
                  <a:schemeClr val="tx1"/>
                </a:solidFill>
              </a:rPr>
              <a:t>», она может «</a:t>
            </a:r>
            <a:r>
              <a:rPr lang="ru-RU" sz="2400" i="1" dirty="0">
                <a:solidFill>
                  <a:schemeClr val="tx1"/>
                </a:solidFill>
              </a:rPr>
              <a:t>осквернить скорбный дух</a:t>
            </a:r>
            <a:r>
              <a:rPr lang="ru-RU" sz="2400" dirty="0">
                <a:solidFill>
                  <a:schemeClr val="tx1"/>
                </a:solidFill>
              </a:rPr>
              <a:t>» (скорбящий о прошлых потерях). Остаться на Родине следует во искупление её вины, перед Вечной Правдой.</a:t>
            </a:r>
          </a:p>
          <a:p>
            <a:endParaRPr lang="ru-RU" sz="2400" dirty="0"/>
          </a:p>
        </p:txBody>
      </p:sp>
      <p:sp>
        <p:nvSpPr>
          <p:cNvPr id="3" name="Заголовок 2"/>
          <p:cNvSpPr>
            <a:spLocks noGrp="1"/>
          </p:cNvSpPr>
          <p:nvPr>
            <p:ph type="title"/>
          </p:nvPr>
        </p:nvSpPr>
        <p:spPr/>
        <p:txBody>
          <a:bodyPr/>
          <a:lstStyle/>
          <a:p>
            <a:r>
              <a:rPr lang="ru-RU" dirty="0"/>
              <a:t>перед Вечной </a:t>
            </a:r>
            <a:r>
              <a:rPr lang="ru-RU" dirty="0" smtClean="0"/>
              <a:t>Правдой</a:t>
            </a:r>
            <a:endParaRPr lang="ru-RU" dirty="0"/>
          </a:p>
        </p:txBody>
      </p:sp>
    </p:spTree>
    <p:extLst>
      <p:ext uri="{BB962C8B-B14F-4D97-AF65-F5344CB8AC3E}">
        <p14:creationId xmlns:p14="http://schemas.microsoft.com/office/powerpoint/2010/main" val="307749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79512" y="1556792"/>
            <a:ext cx="8784976" cy="5184576"/>
          </a:xfrm>
          <a:prstGeom prst="rect">
            <a:avLst/>
          </a:prstGeom>
        </p:spPr>
      </p:pic>
      <p:sp>
        <p:nvSpPr>
          <p:cNvPr id="3" name="Заголовок 2"/>
          <p:cNvSpPr>
            <a:spLocks noGrp="1"/>
          </p:cNvSpPr>
          <p:nvPr>
            <p:ph type="title"/>
          </p:nvPr>
        </p:nvSpPr>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2609336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Революция 1917 </a:t>
            </a:r>
            <a:r>
              <a:rPr lang="ru-RU" dirty="0" smtClean="0"/>
              <a:t>года и </a:t>
            </a:r>
            <a:r>
              <a:rPr lang="ru-RU" dirty="0" err="1" smtClean="0"/>
              <a:t>ахматова</a:t>
            </a:r>
            <a:endParaRPr lang="ru-RU" dirty="0"/>
          </a:p>
        </p:txBody>
      </p:sp>
      <p:sp>
        <p:nvSpPr>
          <p:cNvPr id="7" name="Прямоугольник 6"/>
          <p:cNvSpPr/>
          <p:nvPr/>
        </p:nvSpPr>
        <p:spPr>
          <a:xfrm>
            <a:off x="381000" y="2136339"/>
            <a:ext cx="8381260" cy="2677656"/>
          </a:xfrm>
          <a:prstGeom prst="rect">
            <a:avLst/>
          </a:prstGeom>
        </p:spPr>
        <p:txBody>
          <a:bodyPr wrap="square">
            <a:spAutoFit/>
          </a:bodyPr>
          <a:lstStyle/>
          <a:p>
            <a:pPr indent="533400"/>
            <a:r>
              <a:rPr lang="ru-RU" sz="2400" dirty="0"/>
              <a:t>Революция 1917 года полностью изменила жизнь Анны Ахматовой. К этому моменту она была уже достаточно известной поэтессой и готовила к публикации свой третий литературный сборник. Однако в одночасье вдруг выяснилось, что её стихи уже никому не нужны, а все личные сбережения и небольшое наследство от родителей превратились в пыль. </a:t>
            </a:r>
          </a:p>
        </p:txBody>
      </p:sp>
    </p:spTree>
    <p:extLst>
      <p:ext uri="{BB962C8B-B14F-4D97-AF65-F5344CB8AC3E}">
        <p14:creationId xmlns:p14="http://schemas.microsoft.com/office/powerpoint/2010/main" val="893322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44450" indent="488950">
              <a:buNone/>
            </a:pPr>
            <a:r>
              <a:rPr lang="ru-RU" sz="2400" dirty="0">
                <a:solidFill>
                  <a:schemeClr val="tx1"/>
                </a:solidFill>
              </a:rPr>
              <a:t>В стихотворении «Мне голос был. Он звал </a:t>
            </a:r>
            <a:r>
              <a:rPr lang="ru-RU" sz="2400" dirty="0" err="1">
                <a:solidFill>
                  <a:schemeClr val="tx1"/>
                </a:solidFill>
              </a:rPr>
              <a:t>утешно</a:t>
            </a:r>
            <a:r>
              <a:rPr lang="ru-RU" sz="2400" dirty="0">
                <a:solidFill>
                  <a:schemeClr val="tx1"/>
                </a:solidFill>
              </a:rPr>
              <a:t>...» Ахматова, откликаясь на события революции 1917 года, поднимает новую для себя тему Родины. Сквозь перипетии сознания лирической героини на нас неожиданно смотрит эпоха – весь XX век с его противоречиями. </a:t>
            </a:r>
          </a:p>
        </p:txBody>
      </p:sp>
      <p:sp>
        <p:nvSpPr>
          <p:cNvPr id="3" name="Заголовок 2"/>
          <p:cNvSpPr>
            <a:spLocks noGrp="1"/>
          </p:cNvSpPr>
          <p:nvPr>
            <p:ph type="title"/>
          </p:nvPr>
        </p:nvSpPr>
        <p:spPr/>
        <p:txBody>
          <a:bodyPr/>
          <a:lstStyle/>
          <a:p>
            <a:r>
              <a:rPr lang="ru-RU" dirty="0" smtClean="0"/>
              <a:t>Тема родины</a:t>
            </a:r>
            <a:endParaRPr lang="ru-RU" dirty="0"/>
          </a:p>
        </p:txBody>
      </p:sp>
      <p:pic>
        <p:nvPicPr>
          <p:cNvPr id="4" name="Рисунок 3"/>
          <p:cNvPicPr>
            <a:picLocks noChangeAspect="1"/>
          </p:cNvPicPr>
          <p:nvPr/>
        </p:nvPicPr>
        <p:blipFill>
          <a:blip r:embed="rId2"/>
          <a:stretch>
            <a:fillRect/>
          </a:stretch>
        </p:blipFill>
        <p:spPr>
          <a:xfrm>
            <a:off x="2819826" y="4025931"/>
            <a:ext cx="5942434" cy="2431157"/>
          </a:xfrm>
          <a:prstGeom prst="rect">
            <a:avLst/>
          </a:prstGeom>
        </p:spPr>
      </p:pic>
    </p:spTree>
    <p:extLst>
      <p:ext uri="{BB962C8B-B14F-4D97-AF65-F5344CB8AC3E}">
        <p14:creationId xmlns:p14="http://schemas.microsoft.com/office/powerpoint/2010/main" val="359284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228184" y="1719071"/>
            <a:ext cx="2560708" cy="4407408"/>
          </a:xfrm>
        </p:spPr>
        <p:txBody>
          <a:bodyPr>
            <a:noAutofit/>
          </a:bodyPr>
          <a:lstStyle/>
          <a:p>
            <a:pPr marL="44450" indent="488950">
              <a:buNone/>
            </a:pPr>
            <a:r>
              <a:rPr lang="ru-RU" sz="2400" dirty="0">
                <a:solidFill>
                  <a:schemeClr val="tx1"/>
                </a:solidFill>
              </a:rPr>
              <a:t>В это время перед многими интеллигентами встал жизненно важный вопрос: «Как отнестись к революции? Остаться в России или уехать за границу</a:t>
            </a:r>
            <a:r>
              <a:rPr lang="ru-RU" sz="2400" dirty="0" smtClean="0">
                <a:solidFill>
                  <a:schemeClr val="tx1"/>
                </a:solidFill>
              </a:rPr>
              <a:t>?»</a:t>
            </a:r>
            <a:endParaRPr lang="ru-RU" sz="2400" dirty="0">
              <a:solidFill>
                <a:schemeClr val="tx1"/>
              </a:solidFill>
            </a:endParaRPr>
          </a:p>
        </p:txBody>
      </p:sp>
      <p:sp>
        <p:nvSpPr>
          <p:cNvPr id="3" name="Заголовок 2"/>
          <p:cNvSpPr>
            <a:spLocks noGrp="1"/>
          </p:cNvSpPr>
          <p:nvPr>
            <p:ph type="title"/>
          </p:nvPr>
        </p:nvSpPr>
        <p:spPr/>
        <p:txBody>
          <a:bodyPr/>
          <a:lstStyle/>
          <a:p>
            <a:r>
              <a:rPr lang="ru-RU" dirty="0" smtClean="0"/>
              <a:t>Интеллигенция и революция</a:t>
            </a:r>
            <a:endParaRPr lang="ru-RU" dirty="0"/>
          </a:p>
        </p:txBody>
      </p:sp>
      <p:pic>
        <p:nvPicPr>
          <p:cNvPr id="4" name="Рисунок 3"/>
          <p:cNvPicPr>
            <a:picLocks noChangeAspect="1"/>
          </p:cNvPicPr>
          <p:nvPr/>
        </p:nvPicPr>
        <p:blipFill>
          <a:blip r:embed="rId2"/>
          <a:stretch>
            <a:fillRect/>
          </a:stretch>
        </p:blipFill>
        <p:spPr>
          <a:xfrm>
            <a:off x="539552" y="1916832"/>
            <a:ext cx="5472608" cy="4428618"/>
          </a:xfrm>
          <a:prstGeom prst="rect">
            <a:avLst/>
          </a:prstGeom>
        </p:spPr>
      </p:pic>
    </p:spTree>
    <p:extLst>
      <p:ext uri="{BB962C8B-B14F-4D97-AF65-F5344CB8AC3E}">
        <p14:creationId xmlns:p14="http://schemas.microsoft.com/office/powerpoint/2010/main" val="49244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533400">
              <a:buNone/>
            </a:pPr>
            <a:r>
              <a:rPr lang="ru-RU" sz="2400" dirty="0">
                <a:solidFill>
                  <a:schemeClr val="tx1"/>
                </a:solidFill>
              </a:rPr>
              <a:t>Некоторая часть учёных, деятелей искусства сделала выбор в пользу последнего решения. Но остальная часть интеллигенции приняла мужественное решение остаться с Россией в годы суровых испытаний. </a:t>
            </a:r>
            <a:endParaRPr lang="ru-RU" sz="2400" dirty="0" smtClean="0">
              <a:solidFill>
                <a:schemeClr val="tx1"/>
              </a:solidFill>
            </a:endParaRPr>
          </a:p>
          <a:p>
            <a:pPr marL="0" indent="533400">
              <a:buNone/>
            </a:pPr>
            <a:r>
              <a:rPr lang="ru-RU" sz="2400" dirty="0" smtClean="0">
                <a:solidFill>
                  <a:schemeClr val="tx1"/>
                </a:solidFill>
              </a:rPr>
              <a:t>В </a:t>
            </a:r>
            <a:r>
              <a:rPr lang="ru-RU" sz="2400" dirty="0">
                <a:solidFill>
                  <a:schemeClr val="tx1"/>
                </a:solidFill>
              </a:rPr>
              <a:t>их числе и была А. Ахматова. На эту тему написано стихотворение «Мне голос был. Он звал </a:t>
            </a:r>
            <a:r>
              <a:rPr lang="ru-RU" sz="2400" dirty="0" err="1">
                <a:solidFill>
                  <a:schemeClr val="tx1"/>
                </a:solidFill>
              </a:rPr>
              <a:t>утешно</a:t>
            </a:r>
            <a:r>
              <a:rPr lang="ru-RU" sz="2400" dirty="0">
                <a:solidFill>
                  <a:schemeClr val="tx1"/>
                </a:solidFill>
              </a:rPr>
              <a:t>…», в котором видно, как заметно расширились тематические рамки лирики Ахматовой: рамки «женской лирики» стали для неё слишком узкими.</a:t>
            </a:r>
          </a:p>
          <a:p>
            <a:pPr marL="0" indent="533400"/>
            <a:endParaRPr lang="ru-RU" sz="2400" dirty="0">
              <a:solidFill>
                <a:schemeClr val="tx1"/>
              </a:solidFill>
            </a:endParaRPr>
          </a:p>
          <a:p>
            <a:endParaRPr lang="ru-RU" dirty="0"/>
          </a:p>
        </p:txBody>
      </p:sp>
      <p:sp>
        <p:nvSpPr>
          <p:cNvPr id="3" name="Заголовок 2"/>
          <p:cNvSpPr>
            <a:spLocks noGrp="1"/>
          </p:cNvSpPr>
          <p:nvPr>
            <p:ph type="title"/>
          </p:nvPr>
        </p:nvSpPr>
        <p:spPr/>
        <p:txBody>
          <a:bodyPr/>
          <a:lstStyle/>
          <a:p>
            <a:r>
              <a:rPr lang="ru-RU" dirty="0" smtClean="0"/>
              <a:t>Узкие рамки </a:t>
            </a:r>
            <a:r>
              <a:rPr lang="ru-RU" dirty="0"/>
              <a:t>«женской лирики»</a:t>
            </a:r>
          </a:p>
        </p:txBody>
      </p:sp>
    </p:spTree>
    <p:extLst>
      <p:ext uri="{BB962C8B-B14F-4D97-AF65-F5344CB8AC3E}">
        <p14:creationId xmlns:p14="http://schemas.microsoft.com/office/powerpoint/2010/main" val="402312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44450" indent="488950">
              <a:buNone/>
            </a:pPr>
            <a:r>
              <a:rPr lang="ru-RU" sz="2400" dirty="0">
                <a:solidFill>
                  <a:schemeClr val="tx1"/>
                </a:solidFill>
              </a:rPr>
              <a:t>Стихотворение знаменательно во многих отношениях. Оно, во-первых, провело границу между А. Ахматовой и «внешними» эмигрантами, действительно покинувшими Россию. А также отграничило поэтессу от эмигрантов «внутренних», по каким-либо причинам не уехавших, но враждебных по отношению к России.</a:t>
            </a:r>
          </a:p>
          <a:p>
            <a:endParaRPr lang="ru-RU" sz="2400" dirty="0"/>
          </a:p>
        </p:txBody>
      </p:sp>
      <p:sp>
        <p:nvSpPr>
          <p:cNvPr id="3" name="Заголовок 2"/>
          <p:cNvSpPr>
            <a:spLocks noGrp="1"/>
          </p:cNvSpPr>
          <p:nvPr>
            <p:ph type="title"/>
          </p:nvPr>
        </p:nvSpPr>
        <p:spPr/>
        <p:txBody>
          <a:bodyPr/>
          <a:lstStyle/>
          <a:p>
            <a:r>
              <a:rPr lang="ru-RU" dirty="0" smtClean="0"/>
              <a:t>граница </a:t>
            </a:r>
            <a:r>
              <a:rPr lang="ru-RU" dirty="0"/>
              <a:t>между А. Ахматовой и «внешними» </a:t>
            </a:r>
            <a:r>
              <a:rPr lang="ru-RU" dirty="0" smtClean="0"/>
              <a:t>эмигрантами</a:t>
            </a:r>
            <a:endParaRPr lang="ru-RU" dirty="0"/>
          </a:p>
        </p:txBody>
      </p:sp>
    </p:spTree>
    <p:extLst>
      <p:ext uri="{BB962C8B-B14F-4D97-AF65-F5344CB8AC3E}">
        <p14:creationId xmlns:p14="http://schemas.microsoft.com/office/powerpoint/2010/main" val="1559560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solidFill>
                  <a:schemeClr val="tx1"/>
                </a:solidFill>
              </a:rPr>
              <a:t>Ахматову тоже уговаривали уехать за границу, оставить свою родину, но она ответила категорически «нет». Это «нет» и содержалось, содержится в стихотворении. </a:t>
            </a:r>
          </a:p>
          <a:p>
            <a:endParaRPr lang="ru-RU" dirty="0"/>
          </a:p>
        </p:txBody>
      </p:sp>
      <p:sp>
        <p:nvSpPr>
          <p:cNvPr id="3" name="Заголовок 2"/>
          <p:cNvSpPr>
            <a:spLocks noGrp="1"/>
          </p:cNvSpPr>
          <p:nvPr>
            <p:ph type="title"/>
          </p:nvPr>
        </p:nvSpPr>
        <p:spPr/>
        <p:txBody>
          <a:bodyPr/>
          <a:lstStyle/>
          <a:p>
            <a:r>
              <a:rPr lang="ru-RU" dirty="0" smtClean="0"/>
              <a:t>Категорическое «нет»</a:t>
            </a:r>
            <a:endParaRPr lang="ru-RU" dirty="0"/>
          </a:p>
        </p:txBody>
      </p:sp>
      <p:pic>
        <p:nvPicPr>
          <p:cNvPr id="4" name="Рисунок 3"/>
          <p:cNvPicPr>
            <a:picLocks noChangeAspect="1"/>
          </p:cNvPicPr>
          <p:nvPr/>
        </p:nvPicPr>
        <p:blipFill>
          <a:blip r:embed="rId2"/>
          <a:stretch>
            <a:fillRect/>
          </a:stretch>
        </p:blipFill>
        <p:spPr>
          <a:xfrm>
            <a:off x="1259632" y="2708920"/>
            <a:ext cx="6930008" cy="3939902"/>
          </a:xfrm>
          <a:prstGeom prst="rect">
            <a:avLst/>
          </a:prstGeom>
        </p:spPr>
      </p:pic>
    </p:spTree>
    <p:extLst>
      <p:ext uri="{BB962C8B-B14F-4D97-AF65-F5344CB8AC3E}">
        <p14:creationId xmlns:p14="http://schemas.microsoft.com/office/powerpoint/2010/main" val="206314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44450" indent="488950">
              <a:buNone/>
            </a:pPr>
            <a:r>
              <a:rPr lang="ru-RU" sz="2400" dirty="0">
                <a:solidFill>
                  <a:schemeClr val="tx1"/>
                </a:solidFill>
              </a:rPr>
              <a:t>В этом произведении вместились все внутренние </a:t>
            </a:r>
            <a:r>
              <a:rPr lang="ru-RU" sz="2400" dirty="0" smtClean="0">
                <a:solidFill>
                  <a:schemeClr val="tx1"/>
                </a:solidFill>
              </a:rPr>
              <a:t>переживания и </a:t>
            </a:r>
            <a:r>
              <a:rPr lang="ru-RU" sz="2400" dirty="0">
                <a:solidFill>
                  <a:schemeClr val="tx1"/>
                </a:solidFill>
              </a:rPr>
              <a:t>душевные терзания поэтессы, которая стояла перед непростым выбором – сбежать из разоренной России за границу или же разделить вместе с родиной её непростую, трагическую и печальную судьбу.</a:t>
            </a:r>
          </a:p>
          <a:p>
            <a:endParaRPr lang="ru-RU" sz="2400" dirty="0">
              <a:solidFill>
                <a:schemeClr val="tx1"/>
              </a:solidFill>
            </a:endParaRPr>
          </a:p>
        </p:txBody>
      </p:sp>
      <p:sp>
        <p:nvSpPr>
          <p:cNvPr id="3" name="Заголовок 2"/>
          <p:cNvSpPr>
            <a:spLocks noGrp="1"/>
          </p:cNvSpPr>
          <p:nvPr>
            <p:ph type="title"/>
          </p:nvPr>
        </p:nvSpPr>
        <p:spPr/>
        <p:txBody>
          <a:bodyPr/>
          <a:lstStyle/>
          <a:p>
            <a:r>
              <a:rPr lang="ru-RU" dirty="0" smtClean="0"/>
              <a:t>Непростой выбор</a:t>
            </a:r>
            <a:endParaRPr lang="ru-RU" dirty="0"/>
          </a:p>
        </p:txBody>
      </p:sp>
    </p:spTree>
    <p:extLst>
      <p:ext uri="{BB962C8B-B14F-4D97-AF65-F5344CB8AC3E}">
        <p14:creationId xmlns:p14="http://schemas.microsoft.com/office/powerpoint/2010/main" val="9760147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Сетка">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Сетка">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228</TotalTime>
  <Words>1258</Words>
  <Application>Microsoft Office PowerPoint</Application>
  <PresentationFormat>Экран (4:3)</PresentationFormat>
  <Paragraphs>113</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Franklin Gothic Medium</vt:lpstr>
      <vt:lpstr>Wingdings</vt:lpstr>
      <vt:lpstr>Wingdings 2</vt:lpstr>
      <vt:lpstr>Сетка</vt:lpstr>
      <vt:lpstr>Анна ахматова</vt:lpstr>
      <vt:lpstr>Презентация PowerPoint</vt:lpstr>
      <vt:lpstr>Революция 1917 года и ахматова</vt:lpstr>
      <vt:lpstr>Тема родины</vt:lpstr>
      <vt:lpstr>Интеллигенция и революция</vt:lpstr>
      <vt:lpstr>Узкие рамки «женской лирики»</vt:lpstr>
      <vt:lpstr>граница между А. Ахматовой и «внешними» эмигрантами</vt:lpstr>
      <vt:lpstr>Категорическое «нет»</vt:lpstr>
      <vt:lpstr>Непростой выбор</vt:lpstr>
      <vt:lpstr>осталась вместе со своей страной</vt:lpstr>
      <vt:lpstr>Ахматова с сыном</vt:lpstr>
      <vt:lpstr>Ахматова и шилейко</vt:lpstr>
      <vt:lpstr>Конфликт – в центре произведения</vt:lpstr>
      <vt:lpstr>Основная тема стихотворения</vt:lpstr>
      <vt:lpstr>мотив искушения</vt:lpstr>
      <vt:lpstr>композиция</vt:lpstr>
      <vt:lpstr>Первая часть</vt:lpstr>
      <vt:lpstr>Голос обещает</vt:lpstr>
      <vt:lpstr>«Скорбный дух»</vt:lpstr>
      <vt:lpstr>Вторая часть</vt:lpstr>
      <vt:lpstr>кульминация</vt:lpstr>
      <vt:lpstr>Лирическая героиня</vt:lpstr>
      <vt:lpstr>Размер. рифма</vt:lpstr>
      <vt:lpstr>средства художественной выразительности</vt:lpstr>
      <vt:lpstr>христианская символика</vt:lpstr>
      <vt:lpstr>перед Вечной Правдой</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Мари́на Ива́новна Цвета́ева</dc:title>
  <dc:creator>8</dc:creator>
  <cp:lastModifiedBy>Admin</cp:lastModifiedBy>
  <cp:revision>35</cp:revision>
  <dcterms:created xsi:type="dcterms:W3CDTF">2021-03-17T18:47:21Z</dcterms:created>
  <dcterms:modified xsi:type="dcterms:W3CDTF">2023-05-23T05:27:34Z</dcterms:modified>
</cp:coreProperties>
</file>