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9" r:id="rId3"/>
  </p:sldMasterIdLst>
  <p:sldIdLst>
    <p:sldId id="256" r:id="rId4"/>
    <p:sldId id="278" r:id="rId5"/>
    <p:sldId id="279" r:id="rId6"/>
    <p:sldId id="280" r:id="rId7"/>
    <p:sldId id="284" r:id="rId8"/>
    <p:sldId id="281" r:id="rId9"/>
    <p:sldId id="282" r:id="rId10"/>
    <p:sldId id="285" r:id="rId11"/>
    <p:sldId id="283" r:id="rId12"/>
    <p:sldId id="257" r:id="rId13"/>
    <p:sldId id="286" r:id="rId14"/>
    <p:sldId id="287" r:id="rId15"/>
    <p:sldId id="258" r:id="rId16"/>
    <p:sldId id="263" r:id="rId17"/>
    <p:sldId id="264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5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77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93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0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2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31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4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6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3010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85224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7121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997728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1619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71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0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15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1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80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19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3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56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70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39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7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292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56823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692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5510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7455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5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5/23/2023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9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1265" y="2184252"/>
            <a:ext cx="4054400" cy="102042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Анна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ахматова</a:t>
            </a:r>
            <a:r>
              <a:rPr lang="ru-RU" sz="2400" b="1" i="1" dirty="0" smtClean="0">
                <a:solidFill>
                  <a:srgbClr val="002060"/>
                </a:solidFill>
              </a:rPr>
              <a:t> «Муза»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8597995" flipH="1">
            <a:off x="2645112" y="10643549"/>
            <a:ext cx="948530" cy="508027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782093" y="3608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Презентация по русской литературе для слушателей подготовительного отделения, подготовительных курсов и абитуриентов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9690" y="52747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Составитель: </a:t>
            </a:r>
          </a:p>
          <a:p>
            <a:r>
              <a:rPr lang="ru-RU" dirty="0"/>
              <a:t>старший преподаватель кафедры </a:t>
            </a:r>
            <a:r>
              <a:rPr lang="ru-RU" dirty="0" err="1"/>
              <a:t>довузовской</a:t>
            </a:r>
            <a:r>
              <a:rPr lang="ru-RU" dirty="0"/>
              <a:t> подготовки и профориентации </a:t>
            </a:r>
            <a:r>
              <a:rPr lang="ru-RU" b="1" i="1" dirty="0">
                <a:solidFill>
                  <a:srgbClr val="002060"/>
                </a:solidFill>
              </a:rPr>
              <a:t>Королёва Е.А.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812" y="1369176"/>
            <a:ext cx="4921674" cy="39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380" y="175818"/>
            <a:ext cx="8998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Поначалу кажется, что лирическая героиня готова ради творчества отказаться от почестей, свободы. В действительности жертвенность эта мнимая.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0" y="2008261"/>
            <a:ext cx="7018056" cy="4411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061" y="1652953"/>
            <a:ext cx="6699739" cy="433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108" y="305361"/>
            <a:ext cx="9399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Отрекаясь от радостей жизни, она получает нечто другое, лучшее – бессмертие. Намёк на него дается через появление образа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Данте Алигьери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известного итальянского поэта эпохи Возрождения, автора 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«Божественной комедии»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ведь его произведения – вечны.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690" y="2186076"/>
            <a:ext cx="5929959" cy="4671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584" y="1794616"/>
            <a:ext cx="3240905" cy="47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197" y="326685"/>
            <a:ext cx="959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поэтесса как бы была готова на то, что получит взамен того, от чего отказаться не готова каждая – бессмертие, как поэтесса.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75" y="1410858"/>
            <a:ext cx="57531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27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олилиния 37"/>
          <p:cNvSpPr/>
          <p:nvPr/>
        </p:nvSpPr>
        <p:spPr>
          <a:xfrm>
            <a:off x="6399361" y="3644419"/>
            <a:ext cx="3632913" cy="2555411"/>
          </a:xfrm>
          <a:custGeom>
            <a:avLst/>
            <a:gdLst>
              <a:gd name="connsiteX0" fmla="*/ 1046468 w 3632913"/>
              <a:gd name="connsiteY0" fmla="*/ 30598 h 2555411"/>
              <a:gd name="connsiteX1" fmla="*/ 1220639 w 3632913"/>
              <a:gd name="connsiteY1" fmla="*/ 48015 h 2555411"/>
              <a:gd name="connsiteX2" fmla="*/ 2526925 w 3632913"/>
              <a:gd name="connsiteY2" fmla="*/ 483444 h 2555411"/>
              <a:gd name="connsiteX3" fmla="*/ 584913 w 3632913"/>
              <a:gd name="connsiteY3" fmla="*/ 1389135 h 2555411"/>
              <a:gd name="connsiteX4" fmla="*/ 2265668 w 3632913"/>
              <a:gd name="connsiteY4" fmla="*/ 727284 h 2555411"/>
              <a:gd name="connsiteX5" fmla="*/ 1525439 w 3632913"/>
              <a:gd name="connsiteY5" fmla="*/ 692450 h 2555411"/>
              <a:gd name="connsiteX6" fmla="*/ 1926033 w 3632913"/>
              <a:gd name="connsiteY6" fmla="*/ 2033570 h 2555411"/>
              <a:gd name="connsiteX7" fmla="*/ 2692388 w 3632913"/>
              <a:gd name="connsiteY7" fmla="*/ 2172907 h 2555411"/>
              <a:gd name="connsiteX8" fmla="*/ 584913 w 3632913"/>
              <a:gd name="connsiteY8" fmla="*/ 1824564 h 2555411"/>
              <a:gd name="connsiteX9" fmla="*/ 2753348 w 3632913"/>
              <a:gd name="connsiteY9" fmla="*/ 927581 h 2555411"/>
              <a:gd name="connsiteX10" fmla="*/ 3023313 w 3632913"/>
              <a:gd name="connsiteY10" fmla="*/ 770827 h 2555411"/>
              <a:gd name="connsiteX11" fmla="*/ 2239542 w 3632913"/>
              <a:gd name="connsiteY11" fmla="*/ 2103238 h 2555411"/>
              <a:gd name="connsiteX12" fmla="*/ 889713 w 3632913"/>
              <a:gd name="connsiteY12" fmla="*/ 1728770 h 2555411"/>
              <a:gd name="connsiteX13" fmla="*/ 611039 w 3632913"/>
              <a:gd name="connsiteY13" fmla="*/ 997250 h 2555411"/>
              <a:gd name="connsiteX14" fmla="*/ 1804113 w 3632913"/>
              <a:gd name="connsiteY14" fmla="*/ 1145295 h 2555411"/>
              <a:gd name="connsiteX15" fmla="*/ 2405005 w 3632913"/>
              <a:gd name="connsiteY15" fmla="*/ 1902941 h 2555411"/>
              <a:gd name="connsiteX16" fmla="*/ 2518216 w 3632913"/>
              <a:gd name="connsiteY16" fmla="*/ 2460290 h 2555411"/>
              <a:gd name="connsiteX17" fmla="*/ 1699610 w 3632913"/>
              <a:gd name="connsiteY17" fmla="*/ 2468998 h 2555411"/>
              <a:gd name="connsiteX18" fmla="*/ 863588 w 3632913"/>
              <a:gd name="connsiteY18" fmla="*/ 2286118 h 2555411"/>
              <a:gd name="connsiteX19" fmla="*/ 1490605 w 3632913"/>
              <a:gd name="connsiteY19" fmla="*/ 1371718 h 2555411"/>
              <a:gd name="connsiteX20" fmla="*/ 2396296 w 3632913"/>
              <a:gd name="connsiteY20" fmla="*/ 1450095 h 2555411"/>
              <a:gd name="connsiteX21" fmla="*/ 1438353 w 3632913"/>
              <a:gd name="connsiteY21" fmla="*/ 770827 h 2555411"/>
              <a:gd name="connsiteX22" fmla="*/ 1490605 w 3632913"/>
              <a:gd name="connsiteY22" fmla="*/ 222187 h 2555411"/>
              <a:gd name="connsiteX23" fmla="*/ 2256959 w 3632913"/>
              <a:gd name="connsiteY23" fmla="*/ 82850 h 2555411"/>
              <a:gd name="connsiteX24" fmla="*/ 1420936 w 3632913"/>
              <a:gd name="connsiteY24" fmla="*/ 1415261 h 2555411"/>
              <a:gd name="connsiteX25" fmla="*/ 1439 w 3632913"/>
              <a:gd name="connsiteY25" fmla="*/ 1066918 h 2555411"/>
              <a:gd name="connsiteX26" fmla="*/ 1699610 w 3632913"/>
              <a:gd name="connsiteY26" fmla="*/ 2303535 h 2555411"/>
              <a:gd name="connsiteX27" fmla="*/ 2579176 w 3632913"/>
              <a:gd name="connsiteY27" fmla="*/ 2521250 h 2555411"/>
              <a:gd name="connsiteX28" fmla="*/ 2509508 w 3632913"/>
              <a:gd name="connsiteY28" fmla="*/ 1824564 h 2555411"/>
              <a:gd name="connsiteX29" fmla="*/ 3632913 w 3632913"/>
              <a:gd name="connsiteY29" fmla="*/ 1824564 h 255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32913" h="2555411">
                <a:moveTo>
                  <a:pt x="1046468" y="30598"/>
                </a:moveTo>
                <a:cubicBezTo>
                  <a:pt x="1010182" y="1569"/>
                  <a:pt x="973896" y="-27459"/>
                  <a:pt x="1220639" y="48015"/>
                </a:cubicBezTo>
                <a:cubicBezTo>
                  <a:pt x="1467382" y="123489"/>
                  <a:pt x="2632879" y="259924"/>
                  <a:pt x="2526925" y="483444"/>
                </a:cubicBezTo>
                <a:cubicBezTo>
                  <a:pt x="2420971" y="706964"/>
                  <a:pt x="628456" y="1348495"/>
                  <a:pt x="584913" y="1389135"/>
                </a:cubicBezTo>
                <a:cubicBezTo>
                  <a:pt x="541370" y="1429775"/>
                  <a:pt x="2108914" y="843398"/>
                  <a:pt x="2265668" y="727284"/>
                </a:cubicBezTo>
                <a:cubicBezTo>
                  <a:pt x="2422422" y="611170"/>
                  <a:pt x="1582045" y="474736"/>
                  <a:pt x="1525439" y="692450"/>
                </a:cubicBezTo>
                <a:cubicBezTo>
                  <a:pt x="1468833" y="910164"/>
                  <a:pt x="1731542" y="1786827"/>
                  <a:pt x="1926033" y="2033570"/>
                </a:cubicBezTo>
                <a:cubicBezTo>
                  <a:pt x="2120525" y="2280313"/>
                  <a:pt x="2692388" y="2172907"/>
                  <a:pt x="2692388" y="2172907"/>
                </a:cubicBezTo>
                <a:cubicBezTo>
                  <a:pt x="2468868" y="2138073"/>
                  <a:pt x="574753" y="2032118"/>
                  <a:pt x="584913" y="1824564"/>
                </a:cubicBezTo>
                <a:cubicBezTo>
                  <a:pt x="595073" y="1617010"/>
                  <a:pt x="2346948" y="1103204"/>
                  <a:pt x="2753348" y="927581"/>
                </a:cubicBezTo>
                <a:cubicBezTo>
                  <a:pt x="3159748" y="751958"/>
                  <a:pt x="3108947" y="574884"/>
                  <a:pt x="3023313" y="770827"/>
                </a:cubicBezTo>
                <a:cubicBezTo>
                  <a:pt x="2937679" y="966770"/>
                  <a:pt x="2595142" y="1943581"/>
                  <a:pt x="2239542" y="2103238"/>
                </a:cubicBezTo>
                <a:cubicBezTo>
                  <a:pt x="1883942" y="2262895"/>
                  <a:pt x="1161130" y="1913101"/>
                  <a:pt x="889713" y="1728770"/>
                </a:cubicBezTo>
                <a:cubicBezTo>
                  <a:pt x="618296" y="1544439"/>
                  <a:pt x="458639" y="1094496"/>
                  <a:pt x="611039" y="997250"/>
                </a:cubicBezTo>
                <a:cubicBezTo>
                  <a:pt x="763439" y="900004"/>
                  <a:pt x="1505119" y="994347"/>
                  <a:pt x="1804113" y="1145295"/>
                </a:cubicBezTo>
                <a:cubicBezTo>
                  <a:pt x="2103107" y="1296243"/>
                  <a:pt x="2285988" y="1683775"/>
                  <a:pt x="2405005" y="1902941"/>
                </a:cubicBezTo>
                <a:cubicBezTo>
                  <a:pt x="2524022" y="2122107"/>
                  <a:pt x="2635782" y="2365947"/>
                  <a:pt x="2518216" y="2460290"/>
                </a:cubicBezTo>
                <a:cubicBezTo>
                  <a:pt x="2400650" y="2554633"/>
                  <a:pt x="1975381" y="2498027"/>
                  <a:pt x="1699610" y="2468998"/>
                </a:cubicBezTo>
                <a:cubicBezTo>
                  <a:pt x="1423839" y="2439969"/>
                  <a:pt x="898422" y="2468998"/>
                  <a:pt x="863588" y="2286118"/>
                </a:cubicBezTo>
                <a:cubicBezTo>
                  <a:pt x="828754" y="2103238"/>
                  <a:pt x="1235154" y="1511055"/>
                  <a:pt x="1490605" y="1371718"/>
                </a:cubicBezTo>
                <a:cubicBezTo>
                  <a:pt x="1746056" y="1232381"/>
                  <a:pt x="2405005" y="1550244"/>
                  <a:pt x="2396296" y="1450095"/>
                </a:cubicBezTo>
                <a:cubicBezTo>
                  <a:pt x="2387587" y="1349947"/>
                  <a:pt x="1589301" y="975478"/>
                  <a:pt x="1438353" y="770827"/>
                </a:cubicBezTo>
                <a:cubicBezTo>
                  <a:pt x="1287405" y="566176"/>
                  <a:pt x="1354171" y="336850"/>
                  <a:pt x="1490605" y="222187"/>
                </a:cubicBezTo>
                <a:cubicBezTo>
                  <a:pt x="1627039" y="107524"/>
                  <a:pt x="2268570" y="-115996"/>
                  <a:pt x="2256959" y="82850"/>
                </a:cubicBezTo>
                <a:cubicBezTo>
                  <a:pt x="2245348" y="281696"/>
                  <a:pt x="1796856" y="1251250"/>
                  <a:pt x="1420936" y="1415261"/>
                </a:cubicBezTo>
                <a:cubicBezTo>
                  <a:pt x="1045016" y="1579272"/>
                  <a:pt x="-45007" y="918872"/>
                  <a:pt x="1439" y="1066918"/>
                </a:cubicBezTo>
                <a:cubicBezTo>
                  <a:pt x="47885" y="1214964"/>
                  <a:pt x="1269987" y="2061146"/>
                  <a:pt x="1699610" y="2303535"/>
                </a:cubicBezTo>
                <a:cubicBezTo>
                  <a:pt x="2129233" y="2545924"/>
                  <a:pt x="2444193" y="2601079"/>
                  <a:pt x="2579176" y="2521250"/>
                </a:cubicBezTo>
                <a:cubicBezTo>
                  <a:pt x="2714159" y="2441422"/>
                  <a:pt x="2333885" y="1940678"/>
                  <a:pt x="2509508" y="1824564"/>
                </a:cubicBezTo>
                <a:cubicBezTo>
                  <a:pt x="2685131" y="1708450"/>
                  <a:pt x="3159022" y="1766507"/>
                  <a:pt x="3632913" y="18245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454537" y="3543365"/>
            <a:ext cx="1271452" cy="410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561762" y="3953691"/>
            <a:ext cx="1164227" cy="374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561762" y="4328160"/>
            <a:ext cx="1164227" cy="400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7561762" y="4738486"/>
            <a:ext cx="1164227" cy="262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61762" y="5000625"/>
            <a:ext cx="1030875" cy="461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561762" y="5439522"/>
            <a:ext cx="1030875" cy="264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561762" y="5724389"/>
            <a:ext cx="1030875" cy="397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561762" y="6143011"/>
            <a:ext cx="1030875" cy="236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674976" y="198336"/>
            <a:ext cx="10143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Лирическая героиня спрашивает музу, она ли диктовала великому итальянскому поэту страницы «Божественной комедии». На полученном утвердительном ответе текст Ахматовой будто обрывается. И от этого финала веет спокойствием, умиротворённостью, ведь для настоящего творца важнее бессмертие в веках, которое способно даровать только Муза.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25" y="2669309"/>
            <a:ext cx="3644558" cy="3592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51" y="2506660"/>
            <a:ext cx="4792477" cy="40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5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867" y="594850"/>
            <a:ext cx="10630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Ахматова заявляет о том, что она – продолжатель традиции великого Данте. А. Ахматова устойчива в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художественном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методе на протяжении всего творческого пути, основа его, «скупость слов», определилась уже в её первом поэтическом сборнике «Вечер».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23" y="2164510"/>
            <a:ext cx="4358356" cy="4017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29" y="2256090"/>
            <a:ext cx="6160806" cy="3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6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5316" y="381205"/>
            <a:ext cx="10801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Стихотворение передаёт те эмоции, которые вообще хотела передать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Анна Андреевна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своему читателю. Оно эпично, но вместе с тем несет с собой загадку, а также необычную атмосферу, немного печальную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83520"/>
            <a:ext cx="7620000" cy="51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358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2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394" y="726393"/>
            <a:ext cx="8068854" cy="544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Когда я ночью жду ее прихода,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Жизнь, кажется, висит на волоске.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Что почести, что юность, что свобода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Пред милой гостьей с дудочкой в руке.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вот вошла. Откинув покрывало,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Внимательно взглянула на меня.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Ей говорю: «Ты ль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Данту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диктовала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Страницы Ада?» Отвечает: «Я!».</a:t>
            </a:r>
          </a:p>
        </p:txBody>
      </p:sp>
    </p:spTree>
    <p:extLst>
      <p:ext uri="{BB962C8B-B14F-4D97-AF65-F5344CB8AC3E}">
        <p14:creationId xmlns:p14="http://schemas.microsoft.com/office/powerpoint/2010/main" val="252926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71" y="2232503"/>
            <a:ext cx="5877883" cy="405079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Это произведение тесно связано с фактами биографии поэтессы. С 1921 по 1924 годы Ахматова фактически скитается по чужим квартирам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момент написания «Музы» она жила у своей подруги Ольги Афанасьевны Глебовой-Судейкиной, знаменитой танцовщицы и актрисы, одной из первых русских манекенщиц.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252" y="309700"/>
            <a:ext cx="48577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5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3226" y="636100"/>
            <a:ext cx="3913974" cy="271922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не представлялось возможным зарегистрировать брак с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Николаем Пуниным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8" y="540634"/>
            <a:ext cx="6383065" cy="35237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4381" y="636100"/>
            <a:ext cx="6221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Неопределённость царила и в личной жизни поэтессы. Развод с Шилейко был не оформлен.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559" y="2580830"/>
            <a:ext cx="3545258" cy="40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5001" y="924996"/>
            <a:ext cx="3274663" cy="439048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Проблемы Анна Андреевна испытывала даже с фамилией. Только в 1926 году она официально стала Ахматовой.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прошлом осталась всероссийская слава поэтессы.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75" y="318245"/>
            <a:ext cx="4429571" cy="60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5595" y="1360832"/>
            <a:ext cx="2796099" cy="185238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Примерно с середины 1920-х годов её новые произведения перестали печататься, а старые – переиздаваться.	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" y="188006"/>
            <a:ext cx="7883027" cy="59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4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027" y="446432"/>
            <a:ext cx="10058400" cy="2288222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Стихотворение «Муза»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состоит из двух эпизодов.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Лирическая героиня ночью надеется на приход вдохновения.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08" y="1435694"/>
            <a:ext cx="9144000" cy="50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562" y="412249"/>
            <a:ext cx="10058400" cy="150200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Первая часть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  это ожидание персонажа, направленное против героини (самой поэтессы), которая приходит поздно и не так скоро, как хотелось бы тому, кто так ждал. И это уже рассказывается именно во второй половине стихотворения.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6" y="2059536"/>
            <a:ext cx="3213217" cy="442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26" y="2837204"/>
            <a:ext cx="6131169" cy="33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86" y="369520"/>
            <a:ext cx="11348815" cy="2134398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Вторая строфа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собственно явление музы. Сюжетная динамика в произведении предельно упрощена неслучайно.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Неслучайно муза в стихотворении описана как «</a:t>
            </a:r>
            <a:r>
              <a:rPr lang="ru-RU" sz="2600" i="1" dirty="0">
                <a:latin typeface="Arial" panose="020B0604020202020204" pitchFamily="34" charset="0"/>
                <a:cs typeface="Arial" panose="020B0604020202020204" pitchFamily="34" charset="0"/>
              </a:rPr>
              <a:t>милая гостья с дудочкой в руке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». Здесь есть отсылка к статуе, стоящей в петербургском Летнем саду, который всегда был очень дорог Анне Андреевне. Речь идет об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Эвтерпе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– древнегреческой музе лирической поэзии и музыки.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8" y="2350092"/>
            <a:ext cx="3266798" cy="4406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03" y="2939753"/>
            <a:ext cx="6238786" cy="36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9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ругая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2F4875"/>
      </a:accent1>
      <a:accent2>
        <a:srgbClr val="839DCC"/>
      </a:accent2>
      <a:accent3>
        <a:srgbClr val="B2324B"/>
      </a:accent3>
      <a:accent4>
        <a:srgbClr val="ACBEDD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Аспект">
  <a:themeElements>
    <a:clrScheme name="Другая 6">
      <a:dk1>
        <a:srgbClr val="5F5F5F"/>
      </a:dk1>
      <a:lt1>
        <a:sysClr val="window" lastClr="FFFFFF"/>
      </a:lt1>
      <a:dk2>
        <a:srgbClr val="80808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Легкий дым">
  <a:themeElements>
    <a:clrScheme name="Другая 5">
      <a:dk1>
        <a:srgbClr val="5F5F5F"/>
      </a:dk1>
      <a:lt1>
        <a:sysClr val="window" lastClr="FFFFFF"/>
      </a:lt1>
      <a:dk2>
        <a:srgbClr val="4D4D4D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214</TotalTime>
  <Words>499</Words>
  <Application>Microsoft Office PowerPoint</Application>
  <PresentationFormat>Широкоэкранный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Cambria</vt:lpstr>
      <vt:lpstr>Century Gothic</vt:lpstr>
      <vt:lpstr>Rockwell</vt:lpstr>
      <vt:lpstr>Rockwell Condensed</vt:lpstr>
      <vt:lpstr>Trebuchet MS</vt:lpstr>
      <vt:lpstr>Wingdings</vt:lpstr>
      <vt:lpstr>Wingdings 3</vt:lpstr>
      <vt:lpstr>Дерево</vt:lpstr>
      <vt:lpstr>Аспект</vt:lpstr>
      <vt:lpstr>Легкий дым</vt:lpstr>
      <vt:lpstr>Анна ахматова «Муза»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Маяковский «Хорошее отношение к лошадям</dc:title>
  <dc:creator>Mailarrys</dc:creator>
  <cp:lastModifiedBy>Admin</cp:lastModifiedBy>
  <cp:revision>31</cp:revision>
  <dcterms:created xsi:type="dcterms:W3CDTF">2021-02-21T20:44:32Z</dcterms:created>
  <dcterms:modified xsi:type="dcterms:W3CDTF">2023-05-23T05:29:09Z</dcterms:modified>
</cp:coreProperties>
</file>