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be-B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C880F4-9BD9-43D9-89B5-5E56B55FEB98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9B159B-0201-4D2A-A5EB-EA9C2B800280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1EF2-AFB4-4FE0-894B-D97D042C0DF4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7158-3674-443C-B5C5-82420CC7F40A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458A-5D07-4E36-AE22-356ACA16EE9D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B387-B2CB-4DF8-BCB8-6EA39BD9DC05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3234-4F78-4F3A-BC27-3B7443C9EB8A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2497-84F4-4B88-9F00-3DE271D6CFC3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F8B4-3ACE-4745-AB0D-B47FECBC1B00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C87E-8A80-4F41-B99D-CFEBF3191EFC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1786-DB70-48E1-9317-BF8B816E04C3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0500-BE42-47F4-A76B-C06539FF3CE8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4429-4603-4167-81F6-B16E405FDC4D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DD01-48CA-4092-8B4A-486BD13FFC3B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3153-7513-4B88-BB13-D042DE19ED43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3BBC-AC95-471C-9669-11B503ED5BD9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CBB4-D45E-4223-A2CF-D2EDDA85A38A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0205-9C45-47E3-89B0-76A00E9C1125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37247-C372-4AF0-A3D4-659D94AACC5C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BB2F-9B83-4174-BD63-FF64A8382D4F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A28F-D315-4624-81C3-964E8CF75A01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6EB2-05D6-41A7-8830-6A3528D3B881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418D35-2A86-4617-987E-28478B488915}" type="datetimeFigureOut">
              <a:rPr lang="be-BY"/>
              <a:pPr>
                <a:defRPr/>
              </a:pPr>
              <a:t>17.05.2016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5DC4B0D-7A5C-477F-A5A0-E5D1811F6614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9" r:id="rId7"/>
    <p:sldLayoutId id="2147483670" r:id="rId8"/>
    <p:sldLayoutId id="2147483671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458" y="1628800"/>
            <a:ext cx="7349099" cy="1731982"/>
          </a:xfrm>
        </p:spPr>
        <p:txBody>
          <a:bodyPr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Фазовые характеристики почвы</a:t>
            </a:r>
            <a:endParaRPr lang="be-BY" sz="48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5988" y="5876925"/>
            <a:ext cx="2336800" cy="5762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Гомель 2016</a:t>
            </a:r>
            <a:endParaRPr lang="be-BY" dirty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403350" y="260350"/>
            <a:ext cx="64817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Учреждение образования «Гомельский государственный университет имени Франциска Скорины»</a:t>
            </a:r>
            <a:r>
              <a:rPr lang="ru-RU">
                <a:latin typeface="Times New Roman" pitchFamily="18" charset="0"/>
              </a:rPr>
              <a:t/>
            </a:r>
            <a:br>
              <a:rPr lang="ru-RU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Кафедра Экологии</a:t>
            </a:r>
            <a:r>
              <a:rPr lang="be-BY">
                <a:latin typeface="Times New Roman" pitchFamily="18" charset="0"/>
              </a:rPr>
              <a:t/>
            </a:r>
            <a:br>
              <a:rPr lang="be-BY">
                <a:latin typeface="Times New Roman" pitchFamily="18" charset="0"/>
              </a:rPr>
            </a:br>
            <a:endParaRPr lang="be-BY">
              <a:latin typeface="Times New Roman" pitchFamily="18" charset="0"/>
            </a:endParaRPr>
          </a:p>
          <a:p>
            <a:pPr algn="ctr"/>
            <a:endParaRPr lang="be-BY">
              <a:latin typeface="Times New Roman" pitchFamily="18" charset="0"/>
            </a:endParaRPr>
          </a:p>
        </p:txBody>
      </p:sp>
      <p:pic>
        <p:nvPicPr>
          <p:cNvPr id="13316" name="Picture 2" descr="F:\ГГУ Log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2225" y="36449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651500" y="4149725"/>
            <a:ext cx="27193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Составитель: ассистент  кафедры</a:t>
            </a:r>
          </a:p>
          <a:p>
            <a:pPr algn="ctr"/>
            <a:r>
              <a:rPr lang="ru-RU" sz="1400">
                <a:latin typeface="Times New Roman" pitchFamily="18" charset="0"/>
              </a:rPr>
              <a:t>экологии Н.С. Шпилевская</a:t>
            </a:r>
          </a:p>
          <a:p>
            <a:pPr algn="ctr" eaLnBrk="0" hangingPunct="0"/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0"/>
            <a:ext cx="7754937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</a:rPr>
              <a:t>Виды почвенной воды</a:t>
            </a:r>
            <a:endParaRPr lang="be-BY" sz="4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530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1104900"/>
            <a:ext cx="58293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Объект 8"/>
          <p:cNvSpPr>
            <a:spLocks noGrp="1"/>
          </p:cNvSpPr>
          <p:nvPr>
            <p:ph idx="1"/>
          </p:nvPr>
        </p:nvSpPr>
        <p:spPr>
          <a:xfrm flipH="1">
            <a:off x="468313" y="2247900"/>
            <a:ext cx="8280400" cy="6048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323850" y="4705350"/>
            <a:ext cx="40814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2400" i="1">
                <a:latin typeface="Times New Roman" pitchFamily="18" charset="0"/>
              </a:rPr>
              <a:t>Гравитационная вода</a:t>
            </a:r>
            <a:endParaRPr lang="be-BY" sz="2400">
              <a:latin typeface="Times New Roman" pitchFamily="18" charset="0"/>
            </a:endParaRPr>
          </a:p>
          <a:p>
            <a:r>
              <a:rPr lang="be-BY" sz="2400" i="1">
                <a:latin typeface="Times New Roman" pitchFamily="18" charset="0"/>
              </a:rPr>
              <a:t>Капиллярная вода</a:t>
            </a:r>
            <a:r>
              <a:rPr lang="be-BY" sz="2400">
                <a:latin typeface="Times New Roman" pitchFamily="18" charset="0"/>
              </a:rPr>
              <a:t> </a:t>
            </a:r>
          </a:p>
          <a:p>
            <a:r>
              <a:rPr lang="be-BY" sz="2400" i="1">
                <a:latin typeface="Times New Roman" pitchFamily="18" charset="0"/>
              </a:rPr>
              <a:t>Сорбированная вода </a:t>
            </a:r>
            <a:endParaRPr lang="be-BY" sz="2400">
              <a:latin typeface="Times New Roman" pitchFamily="18" charset="0"/>
            </a:endParaRPr>
          </a:p>
          <a:p>
            <a:r>
              <a:rPr lang="be-BY" sz="2400" i="1">
                <a:latin typeface="Times New Roman" pitchFamily="18" charset="0"/>
              </a:rPr>
              <a:t>Пленочная вода </a:t>
            </a:r>
            <a:endParaRPr lang="be-BY" sz="2400">
              <a:latin typeface="Times New Roman" pitchFamily="18" charset="0"/>
            </a:endParaRPr>
          </a:p>
          <a:p>
            <a:r>
              <a:rPr lang="be-BY" sz="2400" i="1">
                <a:latin typeface="Times New Roman" pitchFamily="18" charset="0"/>
              </a:rPr>
              <a:t>Гигроскопическая влага</a:t>
            </a:r>
            <a:r>
              <a:rPr lang="be-BY" sz="2400">
                <a:latin typeface="Times New Roman" pitchFamily="18" charset="0"/>
              </a:rPr>
              <a:t> </a:t>
            </a:r>
          </a:p>
        </p:txBody>
      </p:sp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4787900" y="4676775"/>
            <a:ext cx="35258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e-BY" sz="2400" i="1">
                <a:latin typeface="Times New Roman" pitchFamily="18" charset="0"/>
              </a:rPr>
              <a:t>Свободная парообразная </a:t>
            </a:r>
            <a:endParaRPr lang="be-BY" sz="2400">
              <a:latin typeface="Times New Roman" pitchFamily="18" charset="0"/>
            </a:endParaRPr>
          </a:p>
          <a:p>
            <a:r>
              <a:rPr lang="be-BY" sz="2400" i="1">
                <a:latin typeface="Times New Roman" pitchFamily="18" charset="0"/>
              </a:rPr>
              <a:t>Грунтовая вода</a:t>
            </a:r>
            <a:r>
              <a:rPr lang="be-BY" sz="2400">
                <a:latin typeface="Times New Roman" pitchFamily="18" charset="0"/>
              </a:rPr>
              <a:t> </a:t>
            </a:r>
          </a:p>
          <a:p>
            <a:r>
              <a:rPr lang="be-BY" sz="2400" i="1">
                <a:latin typeface="Times New Roman" pitchFamily="18" charset="0"/>
              </a:rPr>
              <a:t>Твердая вода (лед) </a:t>
            </a:r>
            <a:endParaRPr lang="be-BY" sz="2400">
              <a:latin typeface="Times New Roman" pitchFamily="18" charset="0"/>
            </a:endParaRPr>
          </a:p>
          <a:p>
            <a:r>
              <a:rPr lang="be-BY" sz="2400" i="1">
                <a:latin typeface="Times New Roman" pitchFamily="18" charset="0"/>
              </a:rPr>
              <a:t>Химически связанная</a:t>
            </a:r>
            <a:r>
              <a:rPr lang="be-BY" sz="2400">
                <a:latin typeface="Times New Roman" pitchFamily="18" charset="0"/>
              </a:rPr>
              <a:t> </a:t>
            </a:r>
          </a:p>
          <a:p>
            <a:endParaRPr lang="be-BY" sz="2400">
              <a:latin typeface="Times New Roman" pitchFamily="18" charset="0"/>
            </a:endParaRPr>
          </a:p>
          <a:p>
            <a:endParaRPr lang="be-BY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4800" b="1" i="1" dirty="0" smtClean="0">
                <a:solidFill>
                  <a:schemeClr val="tx2">
                    <a:lumMod val="50000"/>
                  </a:schemeClr>
                </a:solidFill>
              </a:rPr>
              <a:t>К свойствам почвенного раствора относятся</a:t>
            </a:r>
            <a:endParaRPr lang="be-BY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4000" b="1" i="1" dirty="0" smtClean="0">
                <a:solidFill>
                  <a:schemeClr val="tx2">
                    <a:lumMod val="50000"/>
                  </a:schemeClr>
                </a:solidFill>
              </a:rPr>
              <a:t>рН</a:t>
            </a:r>
          </a:p>
          <a:p>
            <a:pPr marL="365760" indent="-365760" algn="ctr" fontAlgn="auto">
              <a:spcAft>
                <a:spcPts val="0"/>
              </a:spcAft>
              <a:defRPr/>
            </a:pPr>
            <a:endParaRPr lang="be-BY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4000" b="1" i="1" dirty="0" smtClean="0">
                <a:solidFill>
                  <a:schemeClr val="tx2">
                    <a:lumMod val="50000"/>
                  </a:schemeClr>
                </a:solidFill>
              </a:rPr>
              <a:t>Буферность</a:t>
            </a:r>
          </a:p>
          <a:p>
            <a:pPr marL="365760" indent="-365760" algn="ctr" fontAlgn="auto">
              <a:spcAft>
                <a:spcPts val="0"/>
              </a:spcAft>
              <a:defRPr/>
            </a:pPr>
            <a:endParaRPr lang="be-BY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4000" b="1" i="1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be-BY" sz="4000" b="1" i="1" dirty="0" smtClean="0">
                <a:solidFill>
                  <a:schemeClr val="tx2">
                    <a:lumMod val="50000"/>
                  </a:schemeClr>
                </a:solidFill>
              </a:rPr>
              <a:t>онцентрация</a:t>
            </a:r>
            <a:r>
              <a:rPr lang="be-BY" sz="40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be-BY" sz="40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be-BY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650" y="1916113"/>
            <a:ext cx="7745413" cy="3878262"/>
          </a:xfrm>
        </p:spPr>
        <p:txBody>
          <a:bodyPr rtlCol="0">
            <a:normAutofit/>
          </a:bodyPr>
          <a:lstStyle/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3200" b="1" i="1" dirty="0">
                <a:solidFill>
                  <a:schemeClr val="tx2">
                    <a:lumMod val="50000"/>
                  </a:schemeClr>
                </a:solidFill>
              </a:rPr>
              <a:t>это смесь газообразных веществ, занимающая поровые пространства почвы и находящаяся в свободном, водорастворенном или адсорбированном состоянии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4800" b="1" i="1" dirty="0">
                <a:solidFill>
                  <a:schemeClr val="tx2">
                    <a:lumMod val="50000"/>
                  </a:schemeClr>
                </a:solidFill>
              </a:rPr>
              <a:t>Газовая фаза почв (почвенный воздух) 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437063"/>
            <a:ext cx="29527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</a:rPr>
              <a:t>Свободный почвенный </a:t>
            </a:r>
            <a:r>
              <a:rPr lang="be-BY" sz="2800" i="1" dirty="0" smtClean="0">
                <a:solidFill>
                  <a:schemeClr val="tx2">
                    <a:lumMod val="50000"/>
                  </a:schemeClr>
                </a:solidFill>
              </a:rPr>
              <a:t>воздух</a:t>
            </a:r>
          </a:p>
          <a:p>
            <a:pPr marL="365760" indent="-365760" algn="ctr" fontAlgn="auto">
              <a:spcAft>
                <a:spcPts val="0"/>
              </a:spcAft>
              <a:defRPr/>
            </a:pP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</a:rPr>
              <a:t>Защемленный почвенный </a:t>
            </a:r>
            <a:r>
              <a:rPr lang="be-BY" sz="2800" i="1" dirty="0" smtClean="0">
                <a:solidFill>
                  <a:schemeClr val="tx2">
                    <a:lumMod val="50000"/>
                  </a:schemeClr>
                </a:solidFill>
              </a:rPr>
              <a:t>воздух</a:t>
            </a:r>
          </a:p>
          <a:p>
            <a:pPr marL="365760" indent="-365760" algn="ctr" fontAlgn="auto">
              <a:spcAft>
                <a:spcPts val="0"/>
              </a:spcAft>
              <a:defRPr/>
            </a:pP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</a:rPr>
              <a:t>Адсорбированный почвенный воздух</a:t>
            </a:r>
            <a:r>
              <a:rPr lang="be-BY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be-BY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</a:rPr>
              <a:t>Растворенный воздух</a:t>
            </a: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be-BY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Физические состояния газов почвенного воздуха</a:t>
            </a:r>
            <a:endParaRPr lang="be-BY" sz="4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1"/>
          <p:cNvSpPr>
            <a:spLocks noGrp="1"/>
          </p:cNvSpPr>
          <p:nvPr>
            <p:ph idx="1"/>
          </p:nvPr>
        </p:nvSpPr>
        <p:spPr>
          <a:xfrm>
            <a:off x="827088" y="1916113"/>
            <a:ext cx="7745412" cy="3878262"/>
          </a:xfrm>
        </p:spPr>
        <p:txBody>
          <a:bodyPr/>
          <a:lstStyle/>
          <a:p>
            <a:pPr algn="ctr"/>
            <a:r>
              <a:rPr lang="ru-RU" sz="3200" smtClean="0"/>
              <a:t>это живое вещество населяющих почву организмов, непосредственно участвующих в процессе почвообразования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188913"/>
            <a:ext cx="7756525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</a:rPr>
              <a:t>Живая фаза почвы</a:t>
            </a:r>
            <a:endParaRPr lang="be-BY" sz="4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295775"/>
            <a:ext cx="27066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00213"/>
            <a:ext cx="6257925" cy="46942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9913"/>
            <a:ext cx="9144000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живой фазе почвы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относят корневые системы, фауну почв и микроорганизмы</a:t>
            </a:r>
            <a:r>
              <a:rPr lang="ru-RU" sz="4800" b="1" i="1" dirty="0"/>
              <a:t/>
            </a:r>
            <a:br>
              <a:rPr lang="ru-RU" sz="4800" b="1" i="1" dirty="0"/>
            </a:br>
            <a:endParaRPr lang="be-BY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8018462" cy="6015037"/>
          </a:xfrm>
        </p:spPr>
      </p:pic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31963"/>
            <a:ext cx="2238375" cy="22256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9913"/>
            <a:ext cx="8964613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По размерам почвенные организмы делят 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на микрофауну, </a:t>
            </a:r>
            <a:r>
              <a:rPr lang="ru-RU" sz="3200" b="1" i="1" dirty="0" err="1" smtClean="0">
                <a:solidFill>
                  <a:schemeClr val="tx2">
                    <a:lumMod val="50000"/>
                  </a:schemeClr>
                </a:solidFill>
              </a:rPr>
              <a:t>мезофауну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, макрофауну и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мегафаун</a:t>
            </a:r>
            <a: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8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be-BY" sz="4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0" y="3938588"/>
            <a:ext cx="117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Нематоды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2970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714500"/>
            <a:ext cx="15113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2330450" y="3727450"/>
            <a:ext cx="1266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Эхинококи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2970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402138"/>
            <a:ext cx="27400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12"/>
          <p:cNvSpPr txBox="1">
            <a:spLocks noChangeArrowheads="1"/>
          </p:cNvSpPr>
          <p:nvPr/>
        </p:nvSpPr>
        <p:spPr bwMode="auto">
          <a:xfrm>
            <a:off x="468313" y="6375400"/>
            <a:ext cx="1979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Почвенные клещи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29704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0025" y="4251325"/>
            <a:ext cx="31273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Box 14"/>
          <p:cNvSpPr txBox="1">
            <a:spLocks noChangeArrowheads="1"/>
          </p:cNvSpPr>
          <p:nvPr/>
        </p:nvSpPr>
        <p:spPr bwMode="auto">
          <a:xfrm>
            <a:off x="2879725" y="6465888"/>
            <a:ext cx="1525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Лжескорпион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29706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1538" y="4211638"/>
            <a:ext cx="295116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Box 17"/>
          <p:cNvSpPr txBox="1">
            <a:spLocks noChangeArrowheads="1"/>
          </p:cNvSpPr>
          <p:nvPr/>
        </p:nvSpPr>
        <p:spPr bwMode="auto">
          <a:xfrm>
            <a:off x="5813425" y="6373813"/>
            <a:ext cx="3052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Личинка комара хирономоды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29708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1323975"/>
            <a:ext cx="27797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Box 19"/>
          <p:cNvSpPr txBox="1">
            <a:spLocks noChangeArrowheads="1"/>
          </p:cNvSpPr>
          <p:nvPr/>
        </p:nvSpPr>
        <p:spPr bwMode="auto">
          <a:xfrm>
            <a:off x="7427913" y="3563938"/>
            <a:ext cx="1327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Коловратки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29710" name="Рисунок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5" y="1604963"/>
            <a:ext cx="21336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TextBox 21"/>
          <p:cNvSpPr txBox="1">
            <a:spLocks noChangeArrowheads="1"/>
          </p:cNvSpPr>
          <p:nvPr/>
        </p:nvSpPr>
        <p:spPr bwMode="auto">
          <a:xfrm>
            <a:off x="4067175" y="3543300"/>
            <a:ext cx="1204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Тихоходка</a:t>
            </a:r>
            <a:endParaRPr lang="be-BY">
              <a:latin typeface="Times New Roman" pitchFamily="18" charset="0"/>
            </a:endParaRPr>
          </a:p>
        </p:txBody>
      </p:sp>
      <p:sp>
        <p:nvSpPr>
          <p:cNvPr id="29712" name="TextBox 22"/>
          <p:cNvSpPr txBox="1">
            <a:spLocks noChangeArrowheads="1"/>
          </p:cNvSpPr>
          <p:nvPr/>
        </p:nvSpPr>
        <p:spPr bwMode="auto">
          <a:xfrm>
            <a:off x="1697038" y="2595563"/>
            <a:ext cx="6503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</a:rPr>
              <a:t>МИКРОФАУНА</a:t>
            </a:r>
            <a:endParaRPr lang="be-BY" sz="5400">
              <a:solidFill>
                <a:srgbClr val="FF0000"/>
              </a:solidFill>
              <a:latin typeface="Times New Roman" pitchFamily="18" charset="0"/>
            </a:endParaRPr>
          </a:p>
          <a:p>
            <a:endParaRPr lang="be-BY">
              <a:latin typeface="Times New Roman" pitchFamily="18" charset="0"/>
            </a:endParaRPr>
          </a:p>
        </p:txBody>
      </p:sp>
      <p:sp>
        <p:nvSpPr>
          <p:cNvPr id="29713" name="TextBox 23"/>
          <p:cNvSpPr txBox="1">
            <a:spLocks noChangeArrowheads="1"/>
          </p:cNvSpPr>
          <p:nvPr/>
        </p:nvSpPr>
        <p:spPr bwMode="auto">
          <a:xfrm>
            <a:off x="1908175" y="4208463"/>
            <a:ext cx="4519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Times New Roman" pitchFamily="18" charset="0"/>
              </a:rPr>
              <a:t>МЕЗОФАУНА</a:t>
            </a:r>
            <a:endParaRPr lang="be-BY" sz="5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41350"/>
            <a:ext cx="2620963" cy="1800225"/>
          </a:xfrm>
        </p:spPr>
      </p:pic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95288" y="2446338"/>
            <a:ext cx="1076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Мокрица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3072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2700" y="368300"/>
            <a:ext cx="209073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2552700" y="207645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Дождевой червь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3072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82600"/>
            <a:ext cx="182086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4643438" y="2073275"/>
            <a:ext cx="1377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Губоногая</a:t>
            </a:r>
          </a:p>
          <a:p>
            <a:r>
              <a:rPr lang="ru-RU">
                <a:latin typeface="Times New Roman" pitchFamily="18" charset="0"/>
              </a:rPr>
              <a:t>многоножка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30728" name="Рисунок 9"/>
          <p:cNvPicPr>
            <a:picLocks noChangeAspect="1"/>
          </p:cNvPicPr>
          <p:nvPr/>
        </p:nvPicPr>
        <p:blipFill>
          <a:blip r:embed="rId5"/>
          <a:srcRect t="15247" b="19247"/>
          <a:stretch>
            <a:fillRect/>
          </a:stretch>
        </p:blipFill>
        <p:spPr bwMode="auto">
          <a:xfrm>
            <a:off x="6537325" y="266700"/>
            <a:ext cx="246538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6804025" y="2211388"/>
            <a:ext cx="1139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Медведка</a:t>
            </a:r>
            <a:endParaRPr lang="be-BY">
              <a:latin typeface="Times New Roman" pitchFamily="18" charset="0"/>
            </a:endParaRPr>
          </a:p>
        </p:txBody>
      </p:sp>
      <p:sp>
        <p:nvSpPr>
          <p:cNvPr id="30730" name="TextBox 11"/>
          <p:cNvSpPr txBox="1">
            <a:spLocks noChangeArrowheads="1"/>
          </p:cNvSpPr>
          <p:nvPr/>
        </p:nvSpPr>
        <p:spPr bwMode="auto">
          <a:xfrm>
            <a:off x="2268538" y="98425"/>
            <a:ext cx="454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Times New Roman" pitchFamily="18" charset="0"/>
              </a:rPr>
              <a:t>МАКРОФАУНА</a:t>
            </a:r>
            <a:endParaRPr lang="be-BY" sz="48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731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3789363"/>
            <a:ext cx="33718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250825" y="6176963"/>
            <a:ext cx="668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Крот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30733" name="Рисунок 14"/>
          <p:cNvPicPr>
            <a:picLocks noChangeAspect="1"/>
          </p:cNvPicPr>
          <p:nvPr/>
        </p:nvPicPr>
        <p:blipFill>
          <a:blip r:embed="rId7"/>
          <a:srcRect l="15436"/>
          <a:stretch>
            <a:fillRect/>
          </a:stretch>
        </p:blipFill>
        <p:spPr bwMode="auto">
          <a:xfrm>
            <a:off x="2805113" y="3862388"/>
            <a:ext cx="25273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TextBox 15"/>
          <p:cNvSpPr txBox="1">
            <a:spLocks noChangeArrowheads="1"/>
          </p:cNvSpPr>
          <p:nvPr/>
        </p:nvSpPr>
        <p:spPr bwMode="auto">
          <a:xfrm>
            <a:off x="2959100" y="6215063"/>
            <a:ext cx="1155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Скорпион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30735" name="Рисунок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6350" y="3268663"/>
            <a:ext cx="218916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TextBox 17"/>
          <p:cNvSpPr txBox="1">
            <a:spLocks noChangeArrowheads="1"/>
          </p:cNvSpPr>
          <p:nvPr/>
        </p:nvSpPr>
        <p:spPr bwMode="auto">
          <a:xfrm>
            <a:off x="7434263" y="3286125"/>
            <a:ext cx="673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Лиса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30737" name="Рисунок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46825" y="4652963"/>
            <a:ext cx="2827338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Box 19"/>
          <p:cNvSpPr txBox="1">
            <a:spLocks noChangeArrowheads="1"/>
          </p:cNvSpPr>
          <p:nvPr/>
        </p:nvSpPr>
        <p:spPr bwMode="auto">
          <a:xfrm>
            <a:off x="5749925" y="639127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Барсук</a:t>
            </a:r>
            <a:endParaRPr lang="be-BY">
              <a:latin typeface="Times New Roman" pitchFamily="18" charset="0"/>
            </a:endParaRPr>
          </a:p>
        </p:txBody>
      </p:sp>
      <p:sp>
        <p:nvSpPr>
          <p:cNvPr id="30739" name="TextBox 20"/>
          <p:cNvSpPr txBox="1">
            <a:spLocks noChangeArrowheads="1"/>
          </p:cNvSpPr>
          <p:nvPr/>
        </p:nvSpPr>
        <p:spPr bwMode="auto">
          <a:xfrm>
            <a:off x="71438" y="3381375"/>
            <a:ext cx="36496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Times New Roman" pitchFamily="18" charset="0"/>
              </a:rPr>
              <a:t>МЕГАФАУНА</a:t>
            </a:r>
            <a:endParaRPr lang="be-BY" sz="4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b="14461"/>
          <a:stretch>
            <a:fillRect/>
          </a:stretch>
        </p:blipFill>
        <p:spPr>
          <a:xfrm>
            <a:off x="250825" y="2205038"/>
            <a:ext cx="5418138" cy="22542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9913"/>
            <a:ext cx="9144000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Основными представителями почвенной микрофлоры являются бактерии, актиномицеты, микроскопические грибы и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водоросли</a:t>
            </a:r>
            <a:r>
              <a:rPr lang="be-BY" i="1" dirty="0"/>
              <a:t/>
            </a:r>
            <a:br>
              <a:rPr lang="be-BY" i="1" dirty="0"/>
            </a:br>
            <a:endParaRPr lang="be-BY" i="1" dirty="0"/>
          </a:p>
        </p:txBody>
      </p:sp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989138"/>
            <a:ext cx="29638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5573713" y="4941888"/>
            <a:ext cx="3462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>
                <a:latin typeface="Times New Roman" pitchFamily="18" charset="0"/>
              </a:rPr>
              <a:t> Колония грибов из подстилки ельника</a:t>
            </a:r>
          </a:p>
        </p:txBody>
      </p:sp>
      <p:pic>
        <p:nvPicPr>
          <p:cNvPr id="31749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4437063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257175" y="6397625"/>
            <a:ext cx="125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Водоросли</a:t>
            </a:r>
            <a:endParaRPr lang="be-BY">
              <a:latin typeface="Times New Roman" pitchFamily="18" charset="0"/>
            </a:endParaRPr>
          </a:p>
        </p:txBody>
      </p:sp>
      <p:pic>
        <p:nvPicPr>
          <p:cNvPr id="31751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4456113"/>
            <a:ext cx="2540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2843213" y="6397625"/>
            <a:ext cx="1671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Актиномицеты</a:t>
            </a:r>
            <a:endParaRPr lang="be-BY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algn="ctr"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1 Химический и минералогический составы почвы </a:t>
            </a:r>
            <a:endParaRPr lang="be-BY" sz="28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2 Гранулометрический состав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почвы </a:t>
            </a:r>
            <a:endParaRPr lang="be-BY" sz="28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3 Жидкая фаза почвы (почвенная вода и почвенный раствор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be-BY" sz="28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4 Газообразная фаза почвы (почвенный воздух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be-BY" sz="28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5 Живая фаза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почвы</a:t>
            </a:r>
            <a:endParaRPr lang="be-BY" sz="28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be-BY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</a:rPr>
              <a:t>Вопросы к рассмотрению</a:t>
            </a:r>
            <a:endParaRPr lang="be-BY" sz="4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be-BY" sz="4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4400" b="1" i="1" dirty="0">
                <a:solidFill>
                  <a:schemeClr val="tx2">
                    <a:lumMod val="50000"/>
                  </a:schemeClr>
                </a:solidFill>
              </a:rPr>
              <a:t>Структура и состав почвы</a:t>
            </a:r>
          </a:p>
        </p:txBody>
      </p:sp>
      <p:pic>
        <p:nvPicPr>
          <p:cNvPr id="15363" name="Рисунок 3" descr="C:\Users\Наталия\Pictures\поч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354263"/>
            <a:ext cx="5113337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e-BY" sz="3200" b="1" i="1" smtClean="0"/>
              <a:t>Первичные минералы</a:t>
            </a:r>
          </a:p>
          <a:p>
            <a:pPr algn="ctr"/>
            <a:endParaRPr lang="be-BY" sz="3200" b="1" i="1" smtClean="0"/>
          </a:p>
          <a:p>
            <a:pPr algn="ctr"/>
            <a:r>
              <a:rPr lang="be-BY" sz="3200" b="1" i="1" smtClean="0"/>
              <a:t>Вторичные глинистые минералы</a:t>
            </a:r>
          </a:p>
          <a:p>
            <a:pPr algn="ctr"/>
            <a:endParaRPr lang="be-BY" sz="3200" b="1" i="1" smtClean="0"/>
          </a:p>
          <a:p>
            <a:pPr algn="ctr"/>
            <a:r>
              <a:rPr lang="be-BY" sz="3200" b="1" i="1" smtClean="0"/>
              <a:t>Растворимые минералы </a:t>
            </a:r>
          </a:p>
          <a:p>
            <a:endParaRPr lang="be-BY" smtClean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Минералы почв</a:t>
            </a:r>
            <a:endParaRPr lang="be-BY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989138"/>
            <a:ext cx="4105275" cy="4679950"/>
          </a:xfrm>
        </p:spPr>
        <p:txBody>
          <a:bodyPr rtlCol="0">
            <a:normAutofit/>
          </a:bodyPr>
          <a:lstStyle/>
          <a:p>
            <a:pPr marL="365760" indent="-365760"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be-BY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e-BY" sz="2800" i="1" dirty="0" smtClean="0">
                <a:solidFill>
                  <a:schemeClr val="tx2">
                    <a:lumMod val="50000"/>
                  </a:schemeClr>
                </a:solidFill>
              </a:rPr>
              <a:t>Самородные </a:t>
            </a:r>
            <a:r>
              <a:rPr lang="be-BY" sz="2800" i="1" dirty="0">
                <a:solidFill>
                  <a:schemeClr val="tx2">
                    <a:lumMod val="50000"/>
                  </a:schemeClr>
                </a:solidFill>
              </a:rPr>
              <a:t>элементы</a:t>
            </a: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</a:rPr>
              <a:t>Сульфиды</a:t>
            </a: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</a:rPr>
              <a:t>Галогениды</a:t>
            </a: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</a:rPr>
              <a:t>Оксиды и гидроксиды </a:t>
            </a: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</a:rPr>
              <a:t>Карбонаты</a:t>
            </a:r>
            <a:endParaRPr lang="be-BY" sz="2800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defRPr/>
            </a:pPr>
            <a:endParaRPr lang="be-BY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4800" b="1" i="1" dirty="0">
                <a:solidFill>
                  <a:schemeClr val="tx2">
                    <a:lumMod val="50000"/>
                  </a:schemeClr>
                </a:solidFill>
              </a:rPr>
              <a:t>Минералы горных пород по химическому составу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538" y="2205038"/>
            <a:ext cx="4321175" cy="3386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Сульфаты</a:t>
            </a:r>
            <a:endParaRPr lang="be-BY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Фосфаты </a:t>
            </a:r>
            <a:endParaRPr lang="be-BY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Нитраты</a:t>
            </a:r>
            <a:endParaRPr lang="be-BY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Силикаты и алюмосиликаты</a:t>
            </a:r>
            <a:r>
              <a:rPr lang="be-BY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be-BY" sz="28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Органические соединения</a:t>
            </a:r>
            <a:endParaRPr lang="be-BY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e-BY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e-BY" sz="3600" b="1" smtClean="0"/>
              <a:t>Соотношение частиц разного диаметра, выраженное в процентах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569913"/>
            <a:ext cx="8642350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4400" b="1" i="1" dirty="0" smtClean="0">
                <a:solidFill>
                  <a:schemeClr val="tx2">
                    <a:lumMod val="50000"/>
                  </a:schemeClr>
                </a:solidFill>
              </a:rPr>
              <a:t>Гранулометрический </a:t>
            </a:r>
            <a:r>
              <a:rPr lang="be-BY" sz="4400" b="1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be-BY" sz="4400" b="1" i="1" dirty="0" smtClean="0">
                <a:solidFill>
                  <a:schemeClr val="tx2">
                    <a:lumMod val="50000"/>
                  </a:schemeClr>
                </a:solidFill>
              </a:rPr>
              <a:t>механический) состав </a:t>
            </a:r>
            <a:r>
              <a:rPr lang="be-BY" sz="4400" b="1" i="1" dirty="0">
                <a:solidFill>
                  <a:schemeClr val="tx2">
                    <a:lumMod val="50000"/>
                  </a:schemeClr>
                </a:solidFill>
              </a:rPr>
              <a:t>почвы</a:t>
            </a:r>
            <a:endParaRPr lang="be-BY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933825"/>
            <a:ext cx="3757612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4252913"/>
            <a:ext cx="288766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4263" y="3627438"/>
            <a:ext cx="297338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89138"/>
            <a:ext cx="7345363" cy="4660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569913"/>
            <a:ext cx="8785225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4400" b="1" i="1" dirty="0">
                <a:solidFill>
                  <a:schemeClr val="tx2">
                    <a:lumMod val="50000"/>
                  </a:schemeClr>
                </a:solidFill>
              </a:rPr>
              <a:t>Классификация механических элементов (по Н.А. Качинскому)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0541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4400" b="1" i="1" dirty="0">
                <a:solidFill>
                  <a:schemeClr val="tx2">
                    <a:lumMod val="50000"/>
                  </a:schemeClr>
                </a:solidFill>
              </a:rPr>
              <a:t>Мокрый способ определения механического состава почв в поле</a:t>
            </a:r>
            <a:endParaRPr lang="be-BY" sz="4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2" name="Объект 3" descr="D:\работа\Предметы\почвоведение\2016\276a2ea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6911975" cy="2520950"/>
          </a:xfrm>
        </p:spPr>
      </p:pic>
      <p:sp>
        <p:nvSpPr>
          <p:cNvPr id="5" name="Прямоугольник 4"/>
          <p:cNvSpPr/>
          <p:nvPr/>
        </p:nvSpPr>
        <p:spPr>
          <a:xfrm>
            <a:off x="107950" y="3933825"/>
            <a:ext cx="87852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 – шнур не образуется – песок; 2 – зачатки шнура – супесь; 3 – шнур образуется, но дробится при раскатывании на дольки – легкий суглинок; 4 – шнур сплошной, при свертывании в кольцо разламывается – средний суглинок; 5 – шнур сплошной, свертывается в </a:t>
            </a:r>
            <a:r>
              <a:rPr lang="be-BY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кольцо </a:t>
            </a:r>
            <a:r>
              <a:rPr lang="be-BY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 трещинами – тяжелый суглинок; 6 – шнур сплошной, кольцо цельное – глина.</a:t>
            </a:r>
            <a:endParaRPr lang="be-BY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почвенный раствор, который формируется из воды, поступающей в почву с атмосферными осадками, из грунтовых вод, при конденсации водяных паров</a:t>
            </a:r>
            <a:endParaRPr lang="be-BY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e-BY" sz="4400" b="1" i="1" dirty="0">
                <a:solidFill>
                  <a:schemeClr val="tx2">
                    <a:lumMod val="50000"/>
                  </a:schemeClr>
                </a:solidFill>
              </a:rPr>
              <a:t>Жидкая фаза почвы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136</TotalTime>
  <Words>326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Times New Roman</vt:lpstr>
      <vt:lpstr>Arial</vt:lpstr>
      <vt:lpstr>Wingdings</vt:lpstr>
      <vt:lpstr>Calibri</vt:lpstr>
      <vt:lpstr>Book Antiqua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Вопросы к рассмотрению</vt:lpstr>
      <vt:lpstr>Структура и состав почвы</vt:lpstr>
      <vt:lpstr>Минералы почв</vt:lpstr>
      <vt:lpstr>Минералы горных пород по химическому составу</vt:lpstr>
      <vt:lpstr>Гранулометрический (механический) состав почвы</vt:lpstr>
      <vt:lpstr>Классификация механических элементов (по Н.А. Качинскому)</vt:lpstr>
      <vt:lpstr>Мокрый способ определения механического состава почв в поле</vt:lpstr>
      <vt:lpstr>Жидкая фаза почвы</vt:lpstr>
      <vt:lpstr>Виды почвенной воды</vt:lpstr>
      <vt:lpstr>К свойствам почвенного раствора относятся</vt:lpstr>
      <vt:lpstr>Газовая фаза почв (почвенный воздух) </vt:lpstr>
      <vt:lpstr>Физические состояния газов почвенного воздуха</vt:lpstr>
      <vt:lpstr>Живая фаза почвы</vt:lpstr>
      <vt:lpstr>К живой фазе почвы относят корневые системы, фауну почв и микроорганизмы </vt:lpstr>
      <vt:lpstr>Слайд 16</vt:lpstr>
      <vt:lpstr>По размерам почвенные организмы делят на микрофауну, мезофауну, макрофауну и мегафаун </vt:lpstr>
      <vt:lpstr>Слайд 18</vt:lpstr>
      <vt:lpstr>Основными представителями почвенной микрофлоры являются бактерии, актиномицеты, микроскопические грибы и водоросли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Фазовые характеристики почвы</dc:title>
  <dc:creator>Наталия</dc:creator>
  <cp:lastModifiedBy>Shpilevskaya</cp:lastModifiedBy>
  <cp:revision>15</cp:revision>
  <dcterms:created xsi:type="dcterms:W3CDTF">2016-02-29T19:44:23Z</dcterms:created>
  <dcterms:modified xsi:type="dcterms:W3CDTF">2016-05-17T11:21:42Z</dcterms:modified>
</cp:coreProperties>
</file>