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82" r:id="rId3"/>
    <p:sldId id="257" r:id="rId4"/>
    <p:sldId id="258" r:id="rId5"/>
    <p:sldId id="259" r:id="rId6"/>
    <p:sldId id="261" r:id="rId7"/>
    <p:sldId id="263" r:id="rId8"/>
    <p:sldId id="283" r:id="rId9"/>
    <p:sldId id="262" r:id="rId10"/>
    <p:sldId id="264" r:id="rId11"/>
    <p:sldId id="287" r:id="rId12"/>
    <p:sldId id="265" r:id="rId13"/>
    <p:sldId id="267" r:id="rId14"/>
    <p:sldId id="272" r:id="rId15"/>
    <p:sldId id="268" r:id="rId16"/>
    <p:sldId id="269" r:id="rId17"/>
    <p:sldId id="270" r:id="rId18"/>
    <p:sldId id="271" r:id="rId19"/>
    <p:sldId id="278" r:id="rId20"/>
    <p:sldId id="273" r:id="rId21"/>
    <p:sldId id="274" r:id="rId22"/>
    <p:sldId id="275" r:id="rId23"/>
    <p:sldId id="276" r:id="rId24"/>
    <p:sldId id="298" r:id="rId25"/>
    <p:sldId id="299" r:id="rId26"/>
    <p:sldId id="300" r:id="rId27"/>
    <p:sldId id="284" r:id="rId28"/>
    <p:sldId id="291" r:id="rId29"/>
    <p:sldId id="295" r:id="rId30"/>
    <p:sldId id="296" r:id="rId31"/>
    <p:sldId id="285" r:id="rId32"/>
    <p:sldId id="294" r:id="rId33"/>
    <p:sldId id="288" r:id="rId34"/>
    <p:sldId id="290" r:id="rId35"/>
    <p:sldId id="277" r:id="rId36"/>
    <p:sldId id="293" r:id="rId37"/>
    <p:sldId id="279" r:id="rId38"/>
    <p:sldId id="280" r:id="rId39"/>
    <p:sldId id="301" r:id="rId40"/>
    <p:sldId id="302" r:id="rId41"/>
    <p:sldId id="289" r:id="rId42"/>
    <p:sldId id="303" r:id="rId43"/>
    <p:sldId id="304" r:id="rId44"/>
    <p:sldId id="305" r:id="rId45"/>
    <p:sldId id="286" r:id="rId46"/>
    <p:sldId id="292" r:id="rId47"/>
    <p:sldId id="306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3BAA-0E12-4B36-812F-12B6D171740C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9F2E-47A6-461F-B709-5D9E81CA2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6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9F2E-47A6-461F-B709-5D9E81CA276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8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9F2E-47A6-461F-B709-5D9E81CA2766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6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ommons.wikimedia.org/wiki/File:Palastexamen-SongDynastie.jpg?uselang=ru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vsemonetki.ru/books/item/f00/s00/z0000005/pic/img00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semonetki.ru/books/item/f00/s00/z0000005/pic/img002.jpg" TargetMode="External"/><Relationship Id="rId5" Type="http://schemas.openxmlformats.org/officeDocument/2006/relationships/hyperlink" Target="http://vsemonetki.ru/books/item/f00/s00/z0000005/pic/img001.jpg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semonetki.ru/books/item/f00/s00/z0000005/pic/img00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14313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ДЕСПОТИИ ЦИНЬ И ХАНЬ В ДРЕВНЕМ КИТАЕ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Империя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Цинь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e-BY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Первый период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Ханьской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эпохи.</a:t>
            </a:r>
            <a:endParaRPr lang="be-BY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Правление Ван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его реформы.</a:t>
            </a:r>
            <a:endParaRPr lang="be-BY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Вторая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Ханьская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империя и её падение.</a:t>
            </a:r>
            <a:endParaRPr lang="be-BY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atWallofQinDynas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290"/>
            <a:ext cx="7215238" cy="62151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6429396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Великая Китайская стена в эпоху </a:t>
            </a:r>
            <a:r>
              <a:rPr lang="ru-RU" dirty="0" err="1"/>
              <a:t>Цинь</a:t>
            </a:r>
            <a:r>
              <a:rPr lang="ru-RU" dirty="0"/>
              <a:t> </a:t>
            </a:r>
            <a:r>
              <a:rPr lang="ru-RU" dirty="0" err="1"/>
              <a:t>Шихуанди</a:t>
            </a:r>
            <a:endParaRPr lang="be-B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икая китайская ст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мператорская повоз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072494" cy="5429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678" y="5786454"/>
            <a:ext cx="364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Императорская повозка</a:t>
            </a:r>
            <a:endParaRPr lang="be-BY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р. колес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ракотовая армия Цинь Шихуан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592933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Терракотовые воины </a:t>
            </a:r>
            <a:r>
              <a:rPr lang="ru-RU" dirty="0" err="1"/>
              <a:t>Цинь</a:t>
            </a:r>
            <a:r>
              <a:rPr lang="ru-RU" dirty="0"/>
              <a:t> </a:t>
            </a:r>
            <a:r>
              <a:rPr lang="ru-RU" dirty="0" err="1"/>
              <a:t>Шихуанди</a:t>
            </a:r>
            <a:r>
              <a:rPr lang="ru-RU" dirty="0"/>
              <a:t>.</a:t>
            </a:r>
            <a:endParaRPr lang="be-BY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ракотовые воины Цинь Шихуан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29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71735" y="6072206"/>
            <a:ext cx="521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Терракотовые воины </a:t>
            </a:r>
            <a:r>
              <a:rPr lang="ru-RU" dirty="0" err="1"/>
              <a:t>Цинь</a:t>
            </a:r>
            <a:r>
              <a:rPr lang="ru-RU" dirty="0"/>
              <a:t> </a:t>
            </a:r>
            <a:r>
              <a:rPr lang="ru-RU" dirty="0" err="1"/>
              <a:t>Шихуанди</a:t>
            </a:r>
            <a:r>
              <a:rPr lang="ru-RU" dirty="0"/>
              <a:t>.</a:t>
            </a:r>
            <a:endParaRPr lang="be-BY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р. солдат с лошадь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405" y="0"/>
            <a:ext cx="51291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р. воины Цинь Шихуанди -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60648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продолжение последних десяти лет своей жизни император редко бывал в столице. Он всё время инспектировал различные уголки своей державы, принося жертвы в местных храмах, сообщая местным божествам о своих достижениях и возводя стелы с самовосхвалениями. Поездки сопровождались интенсивным дорожным строительством, строительством дворцов и храмов. Начиная с 220 г. до н.э. император предпринял 5 крупных инспекционных поездок через всю страну. Его сопровождало несколько сот солдат и множество слуг. Чтобы дезориентировать недоброжелателей, он посылал по стране несколько повозок, и даже солдаты не знали, едет ли с ними император или нет. Как правило, целью поездок было тихоокеанское побережье, к которому император первый раз приехал в 219 г. до н.э.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4"/>
            <a:ext cx="8678198" cy="353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Умер он в 210 г. (принято считать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 сентября) во время морской экспедиции к острову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Чжифу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во дворце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Шацю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двух месяцах езды от столицы, во время очередного объезда своих владений. Смерть случилась после употребления пилюль эликсира бессмертия, содержащих ртуть, которые принимал больной император.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Во время поездки императора сопровождал наследник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Ху Хай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также  начальник канцелярии евнух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Чжао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Гао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главный советник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Перед смертью Цинь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Шихуан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послал письмо своему старшему сыну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Фу Су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завещанием, оставляя ему империю и указанием встречать траурный кортеж.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Чжао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будучи начальником канцелярии, должен был поставить на письмо печать и отправить. Он задержал отправку письма, и письмо так и не дошло до адресата.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спедиционные поездки Цинь Шихуанди. Маршру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42852"/>
            <a:ext cx="6357982" cy="585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614364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Маршруты экспедиционных поездок </a:t>
            </a:r>
            <a:r>
              <a:rPr lang="ru-RU" dirty="0" err="1"/>
              <a:t>Цинь</a:t>
            </a:r>
            <a:r>
              <a:rPr lang="ru-RU" dirty="0"/>
              <a:t> </a:t>
            </a:r>
            <a:r>
              <a:rPr lang="ru-RU" dirty="0" err="1"/>
              <a:t>Шихуанди</a:t>
            </a:r>
            <a:r>
              <a:rPr lang="ru-RU" dirty="0"/>
              <a:t>.</a:t>
            </a:r>
            <a:endParaRPr lang="be-B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тай в эпоху Чуньц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7233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6644" y="428604"/>
            <a:ext cx="318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Китай в эпоху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Чуньцю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97346"/>
            <a:ext cx="835824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Шихуан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внезапно умер,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Чжао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около двух месяцев скрывали его смерть. Они поместили гроб с телом императора на повозку, носили еду и принимали письма императору, отвечая на них от его имени. Когда из-за большой жары тело стало разлагаться, они обложили повозку солёной рыбой, чтобы перебить запах. Они же подделали завещание императора, назначив наследником младшего сына Ху Хая.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Затем послали от имени Цинь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Шихуана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старшему его сыну – Фу Су и генералу Мэн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приказание почётно покончить c собой. Генерал Мэн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охранял страну от гуннов на северной границе и обладал очень хорошей репутацией. Погибли и многие другие видные чиновники и военачальники.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Своё правление Ху Хай начал с истребления 22 своих братьев и сестёр, а также многих царедворцев. Тем временем бедствия народа достигли крайних границ – люди массово умирали от голода или в отчаянии убивали себя. В конце концов, убедившись, что смена правителей не принесла облегчения, простой народ восстал. Восстание стало общекитайским. Перепуганный император покончил жизнь самоубийством. Приверженцы прежних династий тут же ринулись в борьбу за делёж императорского наследства, и в 206 году всё семейство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Шихуана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было истреблено.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Династия Хань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 (206 до н.э. – 220 н. э.) – династия и период истории Древнего Китая после династии Цинь и перед эпохой Троецарствия. Свидетельством успеха ханьской внутренней политики стало то, что она просуществовала дольше любой другой правящей династии в китайской истории. Правление и институты этой династии послужили чтимым образцом для всех последующих. Более того, основная этническая группа китайцев по имени династии стала называться </a:t>
            </a:r>
            <a:r>
              <a:rPr lang="be-BY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хань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       Династию основал род Лю. Начальный период (206 до н. э. – 9 н. э.) со столицей Чанъань носит название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Ранней династии Хань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Западной Хань, или Старшей Хань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История этой династии изложена в хронике </a:t>
            </a:r>
            <a:r>
              <a:rPr lang="be-BY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“Ханьшу”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Династия прервалась на 16 лет в 8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23 гг. в результате захвата власти узурпатором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Ван Маном 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династия Синь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       Второй период (25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220 гг.) со столицей Лоян называется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Поздней династией Хань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Восточной Хань, или Младшей Хань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История этой династии излагается в хронике </a:t>
            </a:r>
            <a:r>
              <a:rPr lang="be-BY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“Хоу Ханьшу”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16632"/>
            <a:ext cx="41044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Гао-цзу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 (256 г. до н. э. или 247 до н. э. – 1 июня 195 до н. э.) – первый император династии Хань. Известен по личному имени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Лю Бан (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второе имя –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Цзи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Основал династию в 202 г. до н. э. и был на троне до своей смерти в 195 г. до н.э. Родом из крестьянской семьи. В юности он получил должность управления уездом Пэй, и стал носить имя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Пэй-гун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под которым он упоминается в литературе о смутном времени до падения династии Цинь. После падения династии Цинь он получил титул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Хань-вана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 descr="Гао-цзу (Лю Бан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643438" cy="57852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60648"/>
            <a:ext cx="4176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У-ди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 (156-87 г. до н. э.), личное имя –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Лю Чэ,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полное посмертное имя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Сяоу-хуанди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be-BY" sz="2200" b="1" dirty="0">
                <a:latin typeface="Arial" panose="020B0604020202020204" pitchFamily="34" charset="0"/>
                <a:cs typeface="Arial" panose="020B0604020202020204" pitchFamily="34" charset="0"/>
              </a:rPr>
              <a:t>Сяоу-ди</a:t>
            </a:r>
            <a:r>
              <a:rPr lang="be-BY" sz="2200" dirty="0">
                <a:latin typeface="Arial" panose="020B0604020202020204" pitchFamily="34" charset="0"/>
                <a:cs typeface="Arial" panose="020B0604020202020204" pitchFamily="34" charset="0"/>
              </a:rPr>
              <a:t> – седьмой император династии Хань, правил с 141 до 87 г. до н.э. В период его правления ханьский Китай резко расширил свои территории. За этот период конфуцианство приобрело официальный статус и было введено со всей строгостью (при содействии Дун Чжуншу). Его правление считается историками одним из самых блистательных периодов в истории Китая.</a:t>
            </a:r>
          </a:p>
        </p:txBody>
      </p:sp>
      <p:pic>
        <p:nvPicPr>
          <p:cNvPr id="3" name="Рисунок 2" descr="У-д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2064"/>
            <a:ext cx="4662080" cy="548922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ng zhongs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32"/>
            <a:ext cx="3419872" cy="69088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88640"/>
            <a:ext cx="49685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Дун </a:t>
            </a:r>
            <a:r>
              <a:rPr lang="ru-RU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Чжуншу</a:t>
            </a:r>
            <a:r>
              <a:rPr lang="ru-RU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(179–104 гг. до н.э.) – конфуцианский философ, который в качестве приближенного советника императора У-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добился изгнания из правительства приверженцев конкурирующих идеологий и провозглашения конфуцианства господствую-щей доктриной Ханьской державы. Ему приписывается основание императорской школы для чиновников.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01980-3045-4CB3-A0AD-1B20B243F55F}"/>
              </a:ext>
            </a:extLst>
          </p:cNvPr>
          <p:cNvSpPr txBox="1"/>
          <p:nvPr/>
        </p:nvSpPr>
        <p:spPr>
          <a:xfrm>
            <a:off x="179512" y="116632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Учёные степени:</a:t>
            </a:r>
          </a:p>
          <a:p>
            <a:pPr algn="just"/>
            <a:r>
              <a:rPr lang="ru-RU" sz="2000" dirty="0"/>
              <a:t>1) </a:t>
            </a:r>
            <a:r>
              <a:rPr lang="ru-RU" sz="2000" b="1" dirty="0" err="1"/>
              <a:t>сю-цай</a:t>
            </a:r>
            <a:r>
              <a:rPr lang="ru-RU" sz="2000" dirty="0"/>
              <a:t> – совершенствующий способности (экзамен проводился в уездном городе 1 раз в 3 года);</a:t>
            </a:r>
          </a:p>
          <a:p>
            <a:pPr algn="just"/>
            <a:r>
              <a:rPr lang="ru-RU" sz="2000" dirty="0"/>
              <a:t>2) </a:t>
            </a:r>
            <a:r>
              <a:rPr lang="ru-RU" sz="2000" b="1" dirty="0" err="1"/>
              <a:t>дзюй</a:t>
            </a:r>
            <a:r>
              <a:rPr lang="ru-RU" sz="2000" b="1" dirty="0"/>
              <a:t>-жэнь</a:t>
            </a:r>
            <a:r>
              <a:rPr lang="ru-RU" sz="2000" dirty="0"/>
              <a:t> – представляемый;</a:t>
            </a:r>
          </a:p>
          <a:p>
            <a:pPr algn="just"/>
            <a:r>
              <a:rPr lang="ru-RU" sz="2000" dirty="0"/>
              <a:t>3) </a:t>
            </a:r>
            <a:r>
              <a:rPr lang="ru-RU" sz="2000" b="1" dirty="0"/>
              <a:t>дзинь-ши</a:t>
            </a:r>
            <a:r>
              <a:rPr lang="ru-RU" sz="2000" dirty="0"/>
              <a:t> – поступающий на службу (обладатели этой степени почти автоматически получали высшие должности; 10 лучших были наиболее близки императору).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8273F32A-67D6-414F-B57E-7157DCB9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20428"/>
            <a:ext cx="6588224" cy="45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E1B91-0B45-41C1-997E-00F64D3423D9}"/>
              </a:ext>
            </a:extLst>
          </p:cNvPr>
          <p:cNvSpPr txBox="1"/>
          <p:nvPr/>
        </p:nvSpPr>
        <p:spPr>
          <a:xfrm>
            <a:off x="179512" y="4869160"/>
            <a:ext cx="1872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/>
              <a:t>Государственные экзамены</a:t>
            </a:r>
          </a:p>
        </p:txBody>
      </p:sp>
    </p:spTree>
    <p:extLst>
      <p:ext uri="{BB962C8B-B14F-4D97-AF65-F5344CB8AC3E}">
        <p14:creationId xmlns:p14="http://schemas.microsoft.com/office/powerpoint/2010/main" val="19102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D0B3AF-CF64-4F07-B58C-07CDBB2F714B}"/>
              </a:ext>
            </a:extLst>
          </p:cNvPr>
          <p:cNvSpPr txBox="1"/>
          <p:nvPr/>
        </p:nvSpPr>
        <p:spPr>
          <a:xfrm>
            <a:off x="251520" y="332656"/>
            <a:ext cx="864096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Шэньши</a:t>
            </a:r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(букв. – «учёные мужи, носящие широкий пояс» (символ власти в древности) – одно из четырёх официальных сословий </a:t>
            </a:r>
            <a:r>
              <a:rPr lang="ru-RU" alt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сословий</a:t>
            </a:r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/>
              <a:t>служилые – шэньши, земледельцы, ремесленники и торговцы) </a:t>
            </a:r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императорского Китая.  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Подразумевает семьи, главы или отпрыски которых сдали государственные экзамены и получали государственные (общинные) должности. В традиционном Китае шэньши составляли образованную часть господствующего класса: они выступали </a:t>
            </a:r>
            <a:r>
              <a:rPr kumimoji="0" lang="ru-RU" altLang="ru-RU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хранителями конфуцианской идеологии и традиций, которые диктовали приверженность идеям государственности. Приверженность ритуалу (</a:t>
            </a:r>
            <a:r>
              <a:rPr kumimoji="0" lang="ru-RU" altLang="ru-RU" sz="23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kumimoji="0" lang="ru-RU" altLang="ru-RU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у шэньши проявлялась весьма широко: от сокрытия недостатков, мотивируемого «нежеланием беспокоить» начальство, до жертвенного обличения пороков вплоть до императора.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Сословие шэньши складывалось вместе с экзаменационной системой, приобретя классические черты в эпоху Сун (раннее средневековье). </a:t>
            </a:r>
          </a:p>
        </p:txBody>
      </p:sp>
    </p:spTree>
    <p:extLst>
      <p:ext uri="{BB962C8B-B14F-4D97-AF65-F5344CB8AC3E}">
        <p14:creationId xmlns:p14="http://schemas.microsoft.com/office/powerpoint/2010/main" val="3251946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жава сюнну в период расцве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557214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Держава </a:t>
            </a:r>
            <a:r>
              <a:rPr lang="ru-RU" dirty="0" err="1"/>
              <a:t>сюнну</a:t>
            </a:r>
            <a:r>
              <a:rPr lang="ru-RU" dirty="0"/>
              <a:t> в период расцвета (201 г. до н.э. – 181 г.н.э.)</a:t>
            </a:r>
            <a:endParaRPr lang="be-BY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668923/pub_5ce17800b3217a00b3886e0b_5ce332264abc1400b25d0e79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5816" y="61653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Сюнну</a:t>
            </a:r>
            <a:r>
              <a:rPr lang="ru-RU" sz="2400" b="1" dirty="0">
                <a:solidFill>
                  <a:srgbClr val="FF0000"/>
                </a:solidFill>
              </a:rPr>
              <a:t> (гунны)</a:t>
            </a:r>
          </a:p>
        </p:txBody>
      </p:sp>
    </p:spTree>
    <p:extLst>
      <p:ext uri="{BB962C8B-B14F-4D97-AF65-F5344CB8AC3E}">
        <p14:creationId xmlns:p14="http://schemas.microsoft.com/office/powerpoint/2010/main" val="1408240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880126/pub_5cd01591d31aa100b3453178_5cd01813a8ac8300b34985d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" y="18864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8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Шан Ян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i="1" dirty="0">
                <a:latin typeface="Arial" panose="020B0604020202020204" pitchFamily="34" charset="0"/>
                <a:cs typeface="Arial" panose="020B0604020202020204" pitchFamily="34" charset="0"/>
              </a:rPr>
              <a:t>Правитель области Шан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собственное имя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Гунсунь Ян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до н.э.)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выдающийся китайский мыслитель, один из основоположников легизма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философско-политического учения, противного учениям даосизма и конфуцианства.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628800"/>
            <a:ext cx="86439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 теории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Яна: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Для государства ценность составляет только армия и заготовка зерна.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Почитание традиций, культ предков, конфуцианские ценности, учёность, ритуал, музыка, литература являются паразитами, которые отвлекают народные массы от главного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заготовки зерна и войны.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Боевые заслуги и заслуги в заготовке зерна и сдаче его государству следует поощрять присвоением ранга знатности и чиновнической должности, а также освобождением от повинностей. Была разработана иерархия из более чем двадцати рангов знатности, которые заменили наследственные ранги.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Все люди ценятся только по их заслугам, а не в соответствии с происхождением. Принадлежность к аристократическому роду не имеет никакого значения.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Все равны перед законом, поощрения и наказания проводятся в строгом соответствии с законом.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Подушный налог зерном приводит к тому, что все «бездельники» в семьях оказываются вынужденными работать.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Очень строгие наказания применялись даже за малые провинности.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" y="2231"/>
            <a:ext cx="51418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6096" y="476672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Модэ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Маодунь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Модун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 основатель империи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сюнну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её правитель (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шаньюй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с 209 по 174 гг. до н.э. </a:t>
            </a:r>
          </a:p>
        </p:txBody>
      </p:sp>
    </p:spTree>
    <p:extLst>
      <p:ext uri="{BB962C8B-B14F-4D97-AF65-F5344CB8AC3E}">
        <p14:creationId xmlns:p14="http://schemas.microsoft.com/office/powerpoint/2010/main" val="3407566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икий Шёлковый пу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6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614364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Великий Шёлковый путь</a:t>
            </a:r>
            <a:endParaRPr lang="be-BY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6" y="0"/>
            <a:ext cx="385010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555310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Одежда и вооружение знатного воина-</a:t>
            </a:r>
            <a:r>
              <a:rPr lang="ru-RU" dirty="0" err="1"/>
              <a:t>сюнну</a:t>
            </a:r>
            <a:r>
              <a:rPr lang="ru-RU" dirty="0"/>
              <a:t>. II в. до. н. э. – I в. н. э.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91" y="0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8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"/>
            <a:ext cx="9144000" cy="64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00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160" y="620688"/>
            <a:ext cx="149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Бесный</a:t>
            </a:r>
            <a:r>
              <a:rPr lang="ru-RU" dirty="0"/>
              <a:t> конь.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119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692696"/>
            <a:ext cx="2243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«Небесный конь».</a:t>
            </a:r>
          </a:p>
        </p:txBody>
      </p:sp>
    </p:spTree>
    <p:extLst>
      <p:ext uri="{BB962C8B-B14F-4D97-AF65-F5344CB8AC3E}">
        <p14:creationId xmlns:p14="http://schemas.microsoft.com/office/powerpoint/2010/main" val="1553149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032448" cy="62502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1" y="260648"/>
            <a:ext cx="4248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 Ман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(личное имя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Цзюйцзюнь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(45 г. до н.э. – 6 октября 23 г.) – китайский император в 9–23 гг. н.э., прервавший своим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правле-нием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династию Хань и основавший династию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Синь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(т. е. «Новую»). </a:t>
            </a:r>
          </a:p>
          <a:p>
            <a:pPr indent="271463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Являлся единственным её представителем. Был смелым реформатором. </a:t>
            </a:r>
          </a:p>
          <a:p>
            <a:pPr indent="271463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традиционной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китай-ской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историографии Ван Ман рассматривается как узурпатор.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9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В 1 г. до н.э. умер император</a:t>
            </a:r>
            <a:r>
              <a:rPr lang="ru-RU" b="1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 Ай-</a:t>
            </a:r>
            <a:r>
              <a:rPr lang="ru-RU" b="1" kern="1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ru-RU" b="1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Ван Ман </a:t>
            </a:r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был назначен регентом при малолетнем императоре </a:t>
            </a:r>
            <a:r>
              <a:rPr lang="ru-RU" b="1" kern="1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Пин-ди</a:t>
            </a:r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. В 6 г. н.э. </a:t>
            </a:r>
            <a:r>
              <a:rPr lang="ru-RU" kern="1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Пин-ди</a:t>
            </a:r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 умер, и Ван сам выбрал наследником императорского престола годовалого </a:t>
            </a:r>
            <a:r>
              <a:rPr lang="ru-RU" b="1" kern="1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Жуцзы</a:t>
            </a:r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. В этот период Ван именовался регентом-императором и начал пропагандистскую кампанию, с целью убедить народ в том, что династия </a:t>
            </a:r>
            <a:r>
              <a:rPr lang="ru-RU" kern="1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Хань</a:t>
            </a:r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 не обладает более повелением небес на правление и должна прекратить своё существование. </a:t>
            </a:r>
          </a:p>
          <a:p>
            <a:pPr indent="271463" algn="just"/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В январе 9 г. н.э. Ван Ман объявил себя императором. Чтобы утвердиться у власти, он пообещал восстановить древнюю систему общинного землепользования и раздать землю всем нуждающимся. Ван объявил, что большие земельные владения, находящиеся в собственности у аристократии угрожают власти императора и распорядился часть земель раздать крестьянам. Это вызвало волну негодования в среде аристократии и под их нажимом Ван в 12 г. н. э. вынужден был отменить свой указ.</a:t>
            </a:r>
          </a:p>
          <a:p>
            <a:pPr indent="271463" algn="just"/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Ван национализировал золотые прииски и продолжил выпускать новые монеты, что вызвало недовольство в среде торговцев. Для пополнения казны Ван Ман резко увеличил налоги с крестьян и ремесленников. Это вызвало волну возмущения.</a:t>
            </a:r>
          </a:p>
          <a:p>
            <a:pPr indent="271463" algn="just"/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Ещё одной причиной ослабления власти Вана были его дипломатические промахи. Он был очень высокомерен в общении с союзниками и государствами-вассалами. В частности, он оскорбил </a:t>
            </a:r>
            <a:r>
              <a:rPr lang="ru-RU" kern="1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шаньюя</a:t>
            </a:r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1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сюнну</a:t>
            </a:r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 (гуннов) и пытался вмешиваться в их внутренние дела. Это привело к войне с </a:t>
            </a:r>
            <a:r>
              <a:rPr lang="ru-RU" kern="1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сюнну</a:t>
            </a:r>
            <a:r>
              <a:rPr lang="ru-RU" kern="1400" spc="-100" dirty="0">
                <a:latin typeface="Arial" panose="020B0604020202020204" pitchFamily="34" charset="0"/>
                <a:cs typeface="Arial" panose="020B0604020202020204" pitchFamily="34" charset="0"/>
              </a:rPr>
              <a:t>, которые возобновили набеги на Китай и перекрыли для китайских купцов Великий шёлковый путь. Война была проиграна, расходы на неё полностью истощили государственную казну. Во многих районах Китая вспыхнули восстания, которые император пытался подавить силами армии. Однако в </a:t>
            </a:r>
            <a:r>
              <a:rPr lang="ru-RU" spc="-100" dirty="0">
                <a:latin typeface="Arial" panose="020B0604020202020204" pitchFamily="34" charset="0"/>
                <a:cs typeface="Arial" panose="020B0604020202020204" pitchFamily="34" charset="0"/>
              </a:rPr>
              <a:t>ходе карательных экспедиций воины переходили на сторону восставших.</a:t>
            </a:r>
          </a:p>
        </p:txBody>
      </p:sp>
    </p:spTree>
    <p:extLst>
      <p:ext uri="{BB962C8B-B14F-4D97-AF65-F5344CB8AC3E}">
        <p14:creationId xmlns:p14="http://schemas.microsoft.com/office/powerpoint/2010/main" val="380097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868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Самым мощным было восстание на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Шаньдунском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полуострове в 18 г. н.э. Оно было вызвано, прежде всего, последствиями стихийного бедствия: в 11 г. н.э. река Хуанхэ изменила своё русло, разбившись на два рукава, в результате чего огромные густонаселённые территории были затоплены, уцелевшие от гибели страдали от голода, а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Шаньдунский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полуостров оказался отрезанным от остального Китая. Доведённые до отчаяния люди сформировали повстанческий отряд во главе с бедняком </a:t>
            </a:r>
            <a:r>
              <a:rPr lang="ru-RU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Фань </a:t>
            </a:r>
            <a:r>
              <a:rPr lang="ru-RU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Чуном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. Он призвал своих приверженцев вооружиться и в качестве опознавательного знака выкрасить брови в красный цвет. Это народное движение вошло в историю Китая как </a:t>
            </a:r>
            <a:r>
              <a:rPr lang="ru-RU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Восстание «</a:t>
            </a:r>
            <a:r>
              <a:rPr lang="ru-RU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Краснобровых</a:t>
            </a:r>
            <a:r>
              <a:rPr lang="ru-RU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e-B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621508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Территория </a:t>
            </a:r>
            <a:r>
              <a:rPr lang="ru-RU" dirty="0" err="1"/>
              <a:t>Ханьской</a:t>
            </a:r>
            <a:r>
              <a:rPr lang="ru-RU" dirty="0"/>
              <a:t> империи во 2 в.</a:t>
            </a:r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21493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C1F5C-17E6-41C9-8DD7-6DFA44C81CF9}"/>
              </a:ext>
            </a:extLst>
          </p:cNvPr>
          <p:cNvSpPr txBox="1"/>
          <p:nvPr/>
        </p:nvSpPr>
        <p:spPr>
          <a:xfrm>
            <a:off x="323528" y="260648"/>
            <a:ext cx="849694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Бань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Ча́о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(32–102 гг.)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взрослое имя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Чжуншэ́н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полководец и дипломат эпохи Младшая Хань. Сын историка Бань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Бяо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начавшего составление «Хань шу», и брат историка Бань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её завершившего.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Бань Чао начал службу переписчиком бумаг. По протекции брата он был назначен офицером в состав военной экспедиции против гуннов. После победы над ними при озере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Баркуль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73 г. был послан с отрядом в 36 человек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Восточный Туркестан ("Западный край")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военно-дипломатической миссией. Использовав недовольство местного населения гуннами, Бань Чао в короткий срок сумел добиться подчинения мелких городов-государств Западного края. Ослушавшись приказа императора возвратиться в Китай, Бань Чао в течение 76–80 гг. оставался в Западном крае на свой страх и риск. Успешные действия Бань Чао, сохранившего и приумножившего китайское влияние в Западном крае, заставили императора изменить решение. Получив признание и поддержку двора, Бань Чао в 90 г. одержал победу над 70-тысячным войском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Кушанского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царства (кит. "юэчжи") и в 91 г. нанёс окончательное поражение гуннам. После этого свыше 50 государств, по словам источника, подчинилось Китаю. Победы Бань Чао привели к развитию торговых и культурных связей Китая с Западом по Великому шёлковому пути; возросло международное значение Китая, дипломатические связи с которым стремились установить различные государства Запада (Парфия и пр.). Посланный Бань Чао с дипломатической миссией в Рим чиновник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Гань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достиг в 97 г. Персидского залива (в Рим он не попал).</a:t>
            </a:r>
          </a:p>
        </p:txBody>
      </p:sp>
    </p:spTree>
    <p:extLst>
      <p:ext uri="{BB962C8B-B14F-4D97-AF65-F5344CB8AC3E}">
        <p14:creationId xmlns:p14="http://schemas.microsoft.com/office/powerpoint/2010/main" val="14399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Поощрялось доносительство как мера предупреждения проступков.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9. Утверждалась круговая порука, за проступок одного отвечала вся семья или община.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 Поощрялось освоение пустующих земель.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11. Поощрялись переселенцы из других стран для освоения пустующих земель, им давались льготы в налогах и повинностях.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12. Военные заслуги измерялись в головах убитых противников. Отстающие подразделения строго наказывались. За гибель командира казнили всё подразделение. За отсутствие доблестных поступков наказывали командиров подразделений.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E11C6-E96E-4E04-83DF-502633EAFF0B}"/>
              </a:ext>
            </a:extLst>
          </p:cNvPr>
          <p:cNvSpPr txBox="1"/>
          <p:nvPr/>
        </p:nvSpPr>
        <p:spPr>
          <a:xfrm>
            <a:off x="5436096" y="122050"/>
            <a:ext cx="370790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Гуан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У-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 имя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Сю)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император Китая в 25–57 годах. Первый император Поздней империи Хань. Возобновил начатые неудачливым Ван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Маном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реформы, направленные на укрепление государственной власти и ослабление элиты на местах. Раздал народу почти всю землю,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конфиско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-ванную у богатых,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радикаль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-но снизил налоги, освободил частных рабов. В начале правления окончательно подавил восстание красно-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бровых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которое и привело в итоге к восстановлению империи Хань.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2F99DD-E5D5-41A4-988D-18928045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6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56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5"/>
            <a:ext cx="9180512" cy="64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93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C958CD-37D1-415A-8C1C-C3AE2506780E}"/>
              </a:ext>
            </a:extLst>
          </p:cNvPr>
          <p:cNvSpPr txBox="1"/>
          <p:nvPr/>
        </p:nvSpPr>
        <p:spPr>
          <a:xfrm>
            <a:off x="35496" y="6541"/>
            <a:ext cx="900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Сёстры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Чынг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предводительницы восстания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намвьетцев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против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китай-ских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наместников, считающиеся национальными героинями Вьетнама. Их личные имена – 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Чынг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Чак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(старшая) и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Чынг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(младшая)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как вьет-намского народа в те времена ещё не существовало, они были не вьет-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намками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намвьетками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Неизвестно, происходили ли они с территории современного Южного Китая, или же современного Вьетнама, а также на каком языке они говорили. Точные даты их рождения и смерти  неизвестны.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0D1E6-3088-4261-817F-4DCF96125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986"/>
            <a:ext cx="6372200" cy="4246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DFF3FC-63AC-4152-961A-46EC11330DA2}"/>
              </a:ext>
            </a:extLst>
          </p:cNvPr>
          <p:cNvSpPr txBox="1"/>
          <p:nvPr/>
        </p:nvSpPr>
        <p:spPr>
          <a:xfrm flipH="1">
            <a:off x="6804248" y="5875530"/>
            <a:ext cx="18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Храм сестёр </a:t>
            </a:r>
            <a:r>
              <a:rPr lang="ru-RU" dirty="0" err="1"/>
              <a:t>Чынг</a:t>
            </a:r>
            <a:r>
              <a:rPr lang="ru-RU" dirty="0"/>
              <a:t> в Ханое</a:t>
            </a:r>
          </a:p>
        </p:txBody>
      </p:sp>
    </p:spTree>
    <p:extLst>
      <p:ext uri="{BB962C8B-B14F-4D97-AF65-F5344CB8AC3E}">
        <p14:creationId xmlns:p14="http://schemas.microsoft.com/office/powerpoint/2010/main" val="1751845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851B45-4383-45A1-9037-E55432074B1C}"/>
              </a:ext>
            </a:extLst>
          </p:cNvPr>
          <p:cNvSpPr txBox="1"/>
          <p:nvPr/>
        </p:nvSpPr>
        <p:spPr>
          <a:xfrm>
            <a:off x="107504" y="332656"/>
            <a:ext cx="37444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Бань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Ча́о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полководец и дипломат эпохи Поздней Хань. Сын историка Бань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Бяо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начавшего составление хроники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Ханьшу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и брат историка Бань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её завершившего.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6CCAE6-E023-41AC-96F1-1F99A0970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51" y="1"/>
            <a:ext cx="5130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16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F8BF62-2113-4980-BE38-D02856027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85"/>
            <a:ext cx="9144000" cy="6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7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Восстание Жёлтых повязок</a:t>
            </a: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(184–204 гг.) – народное восстание в Китае, которое послужило одной из причин падения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ханьской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династии.</a:t>
            </a:r>
          </a:p>
          <a:p>
            <a:pPr indent="271463"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Инициатором восстания была секта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Тайпиндао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(Путь Великого Мира-Благоденствия), которая предсказывала появление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Лао-цзюня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Лао-цзы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) как мессии-избавителя, который принесёт мир и благоденствие. Руководили восстанием три брата – </a:t>
            </a:r>
            <a:r>
              <a:rPr lang="ru-RU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Чжан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Цзюэ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Чжан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Цзяо), </a:t>
            </a:r>
            <a:r>
              <a:rPr lang="ru-RU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Чжан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Бао и </a:t>
            </a:r>
            <a:r>
              <a:rPr lang="ru-RU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Чжан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Лян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Чжан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Цзюэ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призывал к свержению династии Хань, которую он называл «Синим небом», и к установлению так называемого «Жёлтого неба», которое основывалось бы на принципах «великого благоденствия», равенства. Пропагандируя в течение десяти лет свои идеи среди крестьянского населения,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Чжан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Цзяо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 его сторонники создали разветвлённую, построенную по военному принципу организацию. В восьми округах империи была создана армия из 36 отрядов – больших (численностью 10 тысяч человек) и малых (6–7 тысяч бойцов). Восстание началось в год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Цзяцзы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(184 г. н.э.) и в короткий срок охватило значительную часть империи. Отдельные очаги восстания подавлялись правительственными войсками.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Чжан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Цзюэ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 его братья погибли в бою (184 г.). Но восстание продолжалось...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"/>
            <a:ext cx="8487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65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59873-CB1D-4599-B79C-4CF8489AA103}"/>
              </a:ext>
            </a:extLst>
          </p:cNvPr>
          <p:cNvSpPr txBox="1"/>
          <p:nvPr/>
        </p:nvSpPr>
        <p:spPr>
          <a:xfrm>
            <a:off x="0" y="188640"/>
            <a:ext cx="903649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Главным итогом восстания было окончание периода придворных интриг на закате Поздней Хань и начало открытой борьбы между феодальными группировками («сильными домами») в Поднебесной. Это привело династию Хань к крушению.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Оставшиеся после 184 г. отряды «Жёлтых повязок» объединились с отрядами «Чёрных гор» и продолжали борьбу до 204 года. Всего в ней участвовали около 2 млн. человек.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Подавившие восстание ханьские полководцы, такие как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Дун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Чжо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Цао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отказались распускать свои отряды и вступили друг с другом в затяжную и кровопролитную борьбу за гегемонию в Поднебесной. Это привело к распаду единой китайской империи на несколько государств и длительному периоду междоусобных войн в Китае –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Саньго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Троецарствие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220–280 гг.). </a:t>
            </a:r>
          </a:p>
        </p:txBody>
      </p:sp>
    </p:spTree>
    <p:extLst>
      <p:ext uri="{BB962C8B-B14F-4D97-AF65-F5344CB8AC3E}">
        <p14:creationId xmlns:p14="http://schemas.microsoft.com/office/powerpoint/2010/main" val="216344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285728"/>
            <a:ext cx="42862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Цинь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Шихуан-ди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(букв. –  «Первый император Цинь»), настоящее имя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Чжэн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(259–210 гг. до н.э.) – правитель царства Цинь (с 246 г. до н. э.), положивший конец многовековой эпохе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Чжаньго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(Воюющих Царств).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221 г. до н.э. он установил единоличное господство на всей территории Китая и вошёл в историю как правитель первого централизованного китайского государства. Основанная им династия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планировавшая править Китаем на протяжении 10 тысяч поколений, была свергнута через несколько лет после его смерти.</a:t>
            </a:r>
          </a:p>
        </p:txBody>
      </p:sp>
      <p:pic>
        <p:nvPicPr>
          <p:cNvPr id="3" name="Рисунок 2" descr="Цинь Шихуан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071966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Китая конца 3 в. до н.э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7143800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дминистративное деление Циньской импе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42852"/>
            <a:ext cx="6572296" cy="60722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6286520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Административное деление </a:t>
            </a:r>
            <a:r>
              <a:rPr lang="ru-RU" dirty="0" err="1"/>
              <a:t>Циньской</a:t>
            </a:r>
            <a:r>
              <a:rPr lang="ru-RU" dirty="0"/>
              <a:t> империи</a:t>
            </a:r>
            <a:endParaRPr lang="be-B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еты-колокольчики-лопа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86050" cy="3786190"/>
          </a:xfrm>
          <a:prstGeom prst="rect">
            <a:avLst/>
          </a:prstGeom>
        </p:spPr>
      </p:pic>
      <p:pic>
        <p:nvPicPr>
          <p:cNvPr id="3" name="Рисунок 2" descr="монеты-лопаты с надпися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0"/>
            <a:ext cx="2857520" cy="3786190"/>
          </a:xfrm>
          <a:prstGeom prst="rect">
            <a:avLst/>
          </a:prstGeom>
        </p:spPr>
      </p:pic>
      <p:pic>
        <p:nvPicPr>
          <p:cNvPr id="4" name="Рисунок 3" descr="монеты-нож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0"/>
            <a:ext cx="2714612" cy="371475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0" y="3857628"/>
            <a:ext cx="2339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cs typeface="Times New Roman" pitchFamily="18" charset="0"/>
                <a:hlinkClick r:id="rId5"/>
              </a:rPr>
              <a:t>Древнейшие китайские монеты без надписей: монета в виде колокольчика, монеты в виде ключа, монета в виде лопаты. </a:t>
            </a:r>
            <a:br>
              <a:rPr lang="ru-RU" sz="1200" dirty="0">
                <a:latin typeface="Arial Black" panose="020B0A04020102020204" pitchFamily="34" charset="0"/>
                <a:cs typeface="Times New Roman" pitchFamily="18" charset="0"/>
                <a:hlinkClick r:id="rId5"/>
              </a:rPr>
            </a:br>
            <a:endParaRPr lang="be-BY" sz="12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86050" y="3786190"/>
            <a:ext cx="31541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hlinkClick r:id="rId6"/>
              </a:rPr>
              <a:t>Древнейшие китайские монеты с надписями: монета-лопата с надписью 'города Ань [и?]‘ (лиц. и об. Стороны), монета-мотыга, 2 </a:t>
            </a:r>
            <a:r>
              <a:rPr lang="ru-RU" sz="1200" dirty="0" err="1">
                <a:latin typeface="Arial Black" panose="020B0A04020102020204" pitchFamily="34" charset="0"/>
                <a:hlinkClick r:id="rId6"/>
              </a:rPr>
              <a:t>цзиня</a:t>
            </a:r>
            <a:r>
              <a:rPr lang="ru-RU" sz="1200" dirty="0">
                <a:latin typeface="Arial Black" panose="020B0A04020102020204" pitchFamily="34" charset="0"/>
                <a:hlinkClick r:id="rId6"/>
              </a:rPr>
              <a:t>, с опрокинутой надписью: 'город </a:t>
            </a:r>
            <a:r>
              <a:rPr lang="ru-RU" sz="1200" dirty="0" err="1">
                <a:latin typeface="Arial Black" panose="020B0A04020102020204" pitchFamily="34" charset="0"/>
                <a:hlinkClick r:id="rId6"/>
              </a:rPr>
              <a:t>Аньи</a:t>
            </a:r>
            <a:r>
              <a:rPr lang="ru-RU" sz="1200" dirty="0">
                <a:latin typeface="Arial Black" panose="020B0A04020102020204" pitchFamily="34" charset="0"/>
                <a:hlinkClick r:id="rId6"/>
              </a:rPr>
              <a:t>‘; монета-мотыга, удел Лян, 5 </a:t>
            </a:r>
            <a:r>
              <a:rPr lang="ru-RU" sz="1200" dirty="0" err="1">
                <a:latin typeface="Arial Black" panose="020B0A04020102020204" pitchFamily="34" charset="0"/>
                <a:hlinkClick r:id="rId6"/>
              </a:rPr>
              <a:t>цзиней</a:t>
            </a:r>
            <a:r>
              <a:rPr lang="ru-RU" sz="1200" dirty="0">
                <a:latin typeface="Arial Black" panose="020B0A04020102020204" pitchFamily="34" charset="0"/>
                <a:hlinkClick r:id="rId6"/>
              </a:rPr>
              <a:t> (V-IV вв. до н. э.); монета-мотыга, удел Цинь с надписью: '[город] </a:t>
            </a:r>
            <a:r>
              <a:rPr lang="ru-RU" sz="1200" dirty="0" err="1">
                <a:latin typeface="Arial Black" panose="020B0A04020102020204" pitchFamily="34" charset="0"/>
                <a:hlinkClick r:id="rId6"/>
              </a:rPr>
              <a:t>Гуань</a:t>
            </a:r>
            <a:r>
              <a:rPr lang="ru-RU" sz="1200" dirty="0">
                <a:latin typeface="Arial Black" panose="020B0A04020102020204" pitchFamily="34" charset="0"/>
                <a:hlinkClick r:id="rId6"/>
              </a:rPr>
              <a:t>-[</a:t>
            </a:r>
            <a:r>
              <a:rPr lang="ru-RU" sz="1200" dirty="0" err="1">
                <a:latin typeface="Arial Black" panose="020B0A04020102020204" pitchFamily="34" charset="0"/>
                <a:hlinkClick r:id="rId6"/>
              </a:rPr>
              <a:t>чжун</a:t>
            </a:r>
            <a:r>
              <a:rPr lang="ru-RU" sz="1200" dirty="0">
                <a:latin typeface="Arial Black" panose="020B0A04020102020204" pitchFamily="34" charset="0"/>
                <a:hlinkClick r:id="rId6"/>
              </a:rPr>
              <a:t>]' (столица государства, IV в. до н. э.) (лиц. и об. Стороны); монета-мотыга, с надписью: '[город] </a:t>
            </a:r>
            <a:r>
              <a:rPr lang="ru-RU" sz="1200" dirty="0" err="1">
                <a:latin typeface="Arial Black" panose="020B0A04020102020204" pitchFamily="34" charset="0"/>
                <a:hlinkClick r:id="rId6"/>
              </a:rPr>
              <a:t>Санъюань</a:t>
            </a:r>
            <a:r>
              <a:rPr lang="ru-RU" sz="1200" dirty="0">
                <a:latin typeface="Arial Black" panose="020B0A04020102020204" pitchFamily="34" charset="0"/>
                <a:hlinkClick r:id="rId6"/>
              </a:rPr>
              <a:t>' (конец IV-III в. до н. э.) (лиц. и об. стороны).</a:t>
            </a:r>
            <a:br>
              <a:rPr lang="ru-RU" sz="1200" dirty="0">
                <a:latin typeface="Arial Black" panose="020B0A04020102020204" pitchFamily="34" charset="0"/>
                <a:hlinkClick r:id="rId6"/>
              </a:rPr>
            </a:br>
            <a:endParaRPr lang="be-BY" sz="1200" dirty="0"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57950" y="3857628"/>
            <a:ext cx="2786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  <a:cs typeface="Times New Roman" pitchFamily="18" charset="0"/>
                <a:hlinkClick r:id="rId7"/>
              </a:rPr>
              <a:t>Древнейшие китайские монеты с надписями: монета-нож с надписью: '[удел] </a:t>
            </a:r>
            <a:r>
              <a:rPr lang="ru-RU" sz="1200" dirty="0" err="1">
                <a:latin typeface="Arial Black" panose="020B0A04020102020204" pitchFamily="34" charset="0"/>
                <a:cs typeface="Times New Roman" pitchFamily="18" charset="0"/>
                <a:hlinkClick r:id="rId7"/>
              </a:rPr>
              <a:t>Ци</a:t>
            </a:r>
            <a:r>
              <a:rPr lang="ru-RU" sz="1200" dirty="0">
                <a:latin typeface="Arial Black" panose="020B0A04020102020204" pitchFamily="34" charset="0"/>
                <a:cs typeface="Times New Roman" pitchFamily="18" charset="0"/>
                <a:hlinkClick r:id="rId7"/>
              </a:rPr>
              <a:t>' (VII-III вв. до н. э.)(лиц. и об. Стороны); монета-нож с надписью: '[город] </a:t>
            </a:r>
            <a:r>
              <a:rPr lang="ru-RU" sz="1200" dirty="0" err="1">
                <a:latin typeface="Arial Black" panose="020B0A04020102020204" pitchFamily="34" charset="0"/>
                <a:cs typeface="Times New Roman" pitchFamily="18" charset="0"/>
                <a:hlinkClick r:id="rId7"/>
              </a:rPr>
              <a:t>Аньян</a:t>
            </a:r>
            <a:r>
              <a:rPr lang="ru-RU" sz="1200" dirty="0">
                <a:latin typeface="Arial Black" panose="020B0A04020102020204" pitchFamily="34" charset="0"/>
                <a:cs typeface="Times New Roman" pitchFamily="18" charset="0"/>
                <a:hlinkClick r:id="rId7"/>
              </a:rPr>
              <a:t>' (VI-V вв. до н. э.) (лиц. и об. стороны).</a:t>
            </a:r>
            <a:endParaRPr lang="be-BY" sz="12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руглые моне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8447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57818" y="0"/>
            <a:ext cx="35719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Древнейшие китайские круглые монеты с надписями. </a:t>
            </a:r>
          </a:p>
          <a:p>
            <a:endParaRPr lang="ru-RU" sz="1600" u="sng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cs typeface="Times New Roman" pitchFamily="18" charset="0"/>
              <a:hlinkClick r:id="rId4"/>
            </a:endParaRPr>
          </a:p>
          <a:p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Рис. 25. </a:t>
            </a:r>
            <a:r>
              <a:rPr lang="ru-RU" sz="1600" i="1" u="sng" dirty="0">
                <a:latin typeface="Arial Black" panose="020B0A04020102020204" pitchFamily="34" charset="0"/>
                <a:cs typeface="Times New Roman" pitchFamily="18" charset="0"/>
                <a:hlinkClick r:id="rId4"/>
              </a:rPr>
              <a:t>Монета с надписью: 'вес 1 лян 12 </a:t>
            </a:r>
            <a:r>
              <a:rPr lang="ru-RU" sz="1600" i="1" u="sng" dirty="0" err="1">
                <a:latin typeface="Arial Black" panose="020B0A04020102020204" pitchFamily="34" charset="0"/>
                <a:cs typeface="Times New Roman" pitchFamily="18" charset="0"/>
                <a:hlinkClick r:id="rId4"/>
              </a:rPr>
              <a:t>шу</a:t>
            </a:r>
            <a:r>
              <a:rPr lang="ru-RU" sz="1600" i="1" u="sng" dirty="0">
                <a:latin typeface="Arial Black" panose="020B0A04020102020204" pitchFamily="34" charset="0"/>
                <a:cs typeface="Times New Roman" pitchFamily="18" charset="0"/>
                <a:hlinkClick r:id="rId4"/>
              </a:rPr>
              <a:t>'. 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Рис. 26.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Монета с надписью: '[город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Сян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] юань'. 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Рис. 27.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Монета с надписью: 'Западная Чжоу'.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 Рис. 28.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То же. 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Рис. 29.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Монета удела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Ци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, 1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хуа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, с надписью: '[город] И, [один]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хуа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' (IV-III вв. до н. э.). 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Рис. 30.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То же, 2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хуа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. 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Рис. 31.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То же, 4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хуа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.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 Рис. 32.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То же, 6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хуа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.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 Рис. 33.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Монета с надписью: '[город] Мин, [один]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хуа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' (III в. до н. э.). 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Рис. 34.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То же, 4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хуа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. 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Рис. 35.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Династия Чжоу (эпоха 'Борющихся царств'). Монета с надписью: 'пол-ляна' (1-я пол. III в. до н. э.). </a:t>
            </a: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Рис. 36. 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Династия </a:t>
            </a:r>
            <a:r>
              <a:rPr lang="ru-RU" sz="16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Цинь</a:t>
            </a:r>
            <a:r>
              <a:rPr lang="ru-RU" sz="16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Times New Roman" pitchFamily="18" charset="0"/>
                <a:hlinkClick r:id="rId4"/>
              </a:rPr>
              <a:t>. Монета с надписью: 'пол-ляна' (2-я пол. III в. до н. э.).</a:t>
            </a:r>
            <a:endParaRPr lang="be-BY" sz="1600" i="1" u="sng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3275</Words>
  <Application>Microsoft Office PowerPoint</Application>
  <PresentationFormat>Экран (4:3)</PresentationFormat>
  <Paragraphs>83</Paragraphs>
  <Slides>47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Arial Black</vt:lpstr>
      <vt:lpstr>Calibri</vt:lpstr>
      <vt:lpstr>Times New Roman</vt:lpstr>
      <vt:lpstr>Тема Office</vt:lpstr>
      <vt:lpstr>ДЕСПОТИИ ЦИНЬ И ХАНЬ В ДРЕВНЕМ КИТАЕ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ИМПЕРИИ ЦИНЬ И ХАНЬ В ДРЕВНЕМ КИТАЕ</dc:title>
  <dc:creator>user</dc:creator>
  <cp:lastModifiedBy>Пользователь</cp:lastModifiedBy>
  <cp:revision>103</cp:revision>
  <dcterms:created xsi:type="dcterms:W3CDTF">2013-10-14T17:08:55Z</dcterms:created>
  <dcterms:modified xsi:type="dcterms:W3CDTF">2023-12-29T19:08:08Z</dcterms:modified>
</cp:coreProperties>
</file>