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ВОЗРОЖДЕНИЕ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 ИТАЛИИ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9472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Итальянский Ренессанс – с середины 14 в. Предпосылки: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Высокий уровень урбанизации</a:t>
            </a:r>
          </a:p>
          <a:p>
            <a:r>
              <a:rPr lang="ru-RU" sz="3200" dirty="0" smtClean="0"/>
              <a:t>Отсутствие чётко сложившихся замкнутых сословий</a:t>
            </a:r>
          </a:p>
          <a:p>
            <a:r>
              <a:rPr lang="ru-RU" sz="3200" dirty="0" smtClean="0"/>
              <a:t>Широкая система образования</a:t>
            </a:r>
          </a:p>
          <a:p>
            <a:r>
              <a:rPr lang="ru-RU" sz="3200" dirty="0" smtClean="0"/>
              <a:t>Ослабление давления церкви</a:t>
            </a:r>
          </a:p>
          <a:p>
            <a:r>
              <a:rPr lang="ru-RU" sz="3200" dirty="0" smtClean="0"/>
              <a:t>Связь с римским наследием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41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39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Периоды итальянского Ренессанса: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78039"/>
            <a:ext cx="8915400" cy="4533183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Предвозрождение</a:t>
            </a:r>
            <a:r>
              <a:rPr lang="ru-RU" sz="3200" dirty="0" smtClean="0"/>
              <a:t> (конец 13 –14 в.)</a:t>
            </a:r>
            <a:endParaRPr lang="en-US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Раннее Возрождение (начало – третья четверть 15 в.)</a:t>
            </a:r>
          </a:p>
          <a:p>
            <a:r>
              <a:rPr lang="ru-RU" sz="3200" dirty="0" smtClean="0"/>
              <a:t>Высокое Возрождение (последняя четверть 15 – начало 16 в.)</a:t>
            </a:r>
          </a:p>
          <a:p>
            <a:r>
              <a:rPr lang="ru-RU" sz="3200" dirty="0" smtClean="0"/>
              <a:t>Позднее Возрождение (16 – начало 17 в.)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76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982664"/>
            <a:ext cx="3718455" cy="1335533"/>
          </a:xfrm>
        </p:spPr>
        <p:txBody>
          <a:bodyPr anchor="t">
            <a:normAutofit/>
          </a:bodyPr>
          <a:lstStyle/>
          <a:p>
            <a:r>
              <a:rPr lang="ru-RU" sz="3600" dirty="0" smtClean="0"/>
              <a:t>Данте Алигьери</a:t>
            </a:r>
            <a:br>
              <a:rPr lang="ru-RU" sz="3600" dirty="0" smtClean="0"/>
            </a:br>
            <a:r>
              <a:rPr lang="ru-RU" sz="3600" dirty="0" smtClean="0"/>
              <a:t>(1265-1321)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2459865"/>
            <a:ext cx="3718455" cy="3009604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sz="2400" dirty="0" smtClean="0"/>
              <a:t>«Божественная комедия»</a:t>
            </a:r>
          </a:p>
          <a:p>
            <a:pPr algn="just"/>
            <a:r>
              <a:rPr lang="ru-RU" sz="2400" dirty="0" smtClean="0"/>
              <a:t>«О народном красноречии»</a:t>
            </a:r>
          </a:p>
          <a:p>
            <a:pPr algn="just"/>
            <a:r>
              <a:rPr lang="ru-RU" sz="2400" dirty="0" smtClean="0"/>
              <a:t>«Пир»</a:t>
            </a:r>
            <a:endParaRPr lang="ru-RU" sz="2400" dirty="0"/>
          </a:p>
        </p:txBody>
      </p:sp>
      <p:pic>
        <p:nvPicPr>
          <p:cNvPr id="1026" name="Picture 2" descr="Боттичелли. Портрет Дант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60" y="982664"/>
            <a:ext cx="3905485" cy="44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52160" y="5653825"/>
            <a:ext cx="3905485" cy="592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Портрет Данте. Художник </a:t>
            </a:r>
            <a:r>
              <a:rPr lang="ru-RU" b="1" dirty="0" err="1">
                <a:solidFill>
                  <a:schemeClr val="tx1"/>
                </a:solidFill>
              </a:rPr>
              <a:t>Сандро</a:t>
            </a:r>
            <a:r>
              <a:rPr lang="ru-RU" b="1" dirty="0">
                <a:solidFill>
                  <a:schemeClr val="tx1"/>
                </a:solidFill>
              </a:rPr>
              <a:t> Боттичелли. 1495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982131"/>
            <a:ext cx="5796580" cy="717880"/>
          </a:xfrm>
        </p:spPr>
        <p:txBody>
          <a:bodyPr anchor="t">
            <a:normAutofit/>
          </a:bodyPr>
          <a:lstStyle/>
          <a:p>
            <a:r>
              <a:rPr lang="ru-RU" sz="3200" dirty="0" err="1" smtClean="0"/>
              <a:t>Франческо</a:t>
            </a:r>
            <a:r>
              <a:rPr lang="ru-RU" sz="3200" dirty="0" smtClean="0"/>
              <a:t> Петрарка (1304-1374)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1493948"/>
            <a:ext cx="5796580" cy="4765183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О, если сердце и любовь верны,</a:t>
            </a:r>
            <a:br>
              <a:rPr lang="ru-RU" sz="1800" dirty="0"/>
            </a:br>
            <a:r>
              <a:rPr lang="ru-RU" sz="1800" dirty="0"/>
              <a:t>Желанья чисты, пламенно томленье,</a:t>
            </a:r>
            <a:br>
              <a:rPr lang="ru-RU" sz="1800" dirty="0"/>
            </a:br>
            <a:r>
              <a:rPr lang="ru-RU" sz="1800" dirty="0"/>
              <a:t>И пылко благородное влеченье,</a:t>
            </a:r>
            <a:br>
              <a:rPr lang="ru-RU" sz="1800" dirty="0"/>
            </a:br>
            <a:r>
              <a:rPr lang="ru-RU" sz="1800" dirty="0"/>
              <a:t>И все дороги переплетены;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И если мысли на челе ясны,</a:t>
            </a:r>
            <a:br>
              <a:rPr lang="ru-RU" sz="1800" dirty="0"/>
            </a:br>
            <a:r>
              <a:rPr lang="ru-RU" sz="1800" dirty="0"/>
              <a:t>Но сбивчивы и </a:t>
            </a:r>
            <a:r>
              <a:rPr lang="ru-RU" sz="1800" dirty="0" err="1"/>
              <a:t>тёмны</a:t>
            </a:r>
            <a:r>
              <a:rPr lang="ru-RU" sz="1800" dirty="0"/>
              <a:t> выраженья,</a:t>
            </a:r>
            <a:br>
              <a:rPr lang="ru-RU" sz="1800" dirty="0"/>
            </a:br>
            <a:r>
              <a:rPr lang="ru-RU" sz="1800" dirty="0"/>
              <a:t>А вспыхнувшие стыд или смущенье</a:t>
            </a:r>
            <a:br>
              <a:rPr lang="ru-RU" sz="1800" dirty="0"/>
            </a:br>
            <a:r>
              <a:rPr lang="ru-RU" sz="1800" dirty="0"/>
              <a:t>Смывает бледность до голубизны;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И если с болью, гневом и слезами</a:t>
            </a:r>
            <a:br>
              <a:rPr lang="ru-RU" sz="1800" dirty="0"/>
            </a:br>
            <a:r>
              <a:rPr lang="ru-RU" sz="1800" dirty="0"/>
              <a:t>Любить другого больше, чем себя,</a:t>
            </a:r>
            <a:br>
              <a:rPr lang="ru-RU" sz="1800" dirty="0"/>
            </a:br>
            <a:r>
              <a:rPr lang="ru-RU" sz="1800" dirty="0"/>
              <a:t>Я осужден, вздыхая сокрушенно,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Пылать вдали и леденеть пред вами,-</a:t>
            </a:r>
            <a:br>
              <a:rPr lang="ru-RU" sz="1800" dirty="0"/>
            </a:br>
            <a:r>
              <a:rPr lang="ru-RU" sz="1800" dirty="0"/>
              <a:t>О, если я от этого, любя,</a:t>
            </a:r>
            <a:br>
              <a:rPr lang="ru-RU" sz="1800" dirty="0"/>
            </a:br>
            <a:r>
              <a:rPr lang="ru-RU" sz="1800" dirty="0"/>
              <a:t>Терплю урон,- на вас вина, Мадонна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154" y="982131"/>
            <a:ext cx="3289980" cy="3873204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598153" y="982132"/>
            <a:ext cx="2782219" cy="38732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98153" y="5009882"/>
            <a:ext cx="3289981" cy="553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Портрет работы </a:t>
            </a:r>
            <a:r>
              <a:rPr lang="ru-RU" b="1" dirty="0" err="1" smtClean="0">
                <a:solidFill>
                  <a:schemeClr val="tx1"/>
                </a:solidFill>
              </a:rPr>
              <a:t>Альтикье́ро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да </a:t>
            </a:r>
            <a:r>
              <a:rPr lang="ru-RU" b="1" dirty="0" err="1">
                <a:solidFill>
                  <a:schemeClr val="tx1"/>
                </a:solidFill>
              </a:rPr>
              <a:t>Дзе́вио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154" y="982132"/>
            <a:ext cx="3289980" cy="387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853875"/>
            <a:ext cx="5544871" cy="859016"/>
          </a:xfrm>
        </p:spPr>
        <p:txBody>
          <a:bodyPr anchor="t">
            <a:normAutofit/>
          </a:bodyPr>
          <a:lstStyle/>
          <a:p>
            <a:r>
              <a:rPr lang="ru-RU" sz="3600" dirty="0" smtClean="0"/>
              <a:t>Леонардо (1452-1519)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1712891"/>
            <a:ext cx="5544871" cy="3756578"/>
          </a:xfrm>
        </p:spPr>
        <p:txBody>
          <a:bodyPr>
            <a:normAutofit fontScale="92500" lnSpcReduction="20000"/>
          </a:bodyPr>
          <a:lstStyle/>
          <a:p>
            <a:r>
              <a:rPr lang="ru-RU" sz="3900" dirty="0"/>
              <a:t>«</a:t>
            </a:r>
            <a:r>
              <a:rPr lang="ru-RU" sz="3900" dirty="0" smtClean="0"/>
              <a:t>Мудрость </a:t>
            </a:r>
            <a:r>
              <a:rPr lang="ru-RU" sz="3900" dirty="0"/>
              <a:t>есть дочь опыта</a:t>
            </a:r>
            <a:r>
              <a:rPr lang="ru-RU" sz="3900" dirty="0" smtClean="0"/>
              <a:t>»</a:t>
            </a:r>
          </a:p>
          <a:p>
            <a:endParaRPr lang="ru-RU" sz="3200" dirty="0"/>
          </a:p>
          <a:p>
            <a:r>
              <a:rPr lang="ru-RU" sz="3200" dirty="0"/>
              <a:t>«Там, </a:t>
            </a:r>
            <a:r>
              <a:rPr lang="ru-RU" sz="3200" dirty="0" smtClean="0"/>
              <a:t>где природа </a:t>
            </a:r>
            <a:r>
              <a:rPr lang="ru-RU" sz="3200" dirty="0"/>
              <a:t>кончает производить свои виды, там человек начинает </a:t>
            </a:r>
            <a:r>
              <a:rPr lang="ru-RU" sz="3200" dirty="0" smtClean="0"/>
              <a:t>из природных </a:t>
            </a:r>
            <a:r>
              <a:rPr lang="ru-RU" sz="3200" dirty="0"/>
              <a:t>вещей создавать с помощью этой же самой </a:t>
            </a:r>
            <a:r>
              <a:rPr lang="ru-RU" sz="3200" dirty="0" smtClean="0"/>
              <a:t>природы бесчисленные </a:t>
            </a:r>
            <a:r>
              <a:rPr lang="ru-RU" sz="3200" dirty="0"/>
              <a:t>виды новых вещей».</a:t>
            </a:r>
          </a:p>
        </p:txBody>
      </p:sp>
      <p:pic>
        <p:nvPicPr>
          <p:cNvPr id="3074" name="Picture 2" descr="Описание картины Леонардо да Винчи «Автопортрет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19" y="853874"/>
            <a:ext cx="3785573" cy="44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66715" y="5602310"/>
            <a:ext cx="3773510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Леонардо, автопортрет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67382" y="5602310"/>
            <a:ext cx="3773510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Леонардо, автопортрет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879280"/>
            <a:ext cx="6241816" cy="962399"/>
          </a:xfrm>
        </p:spPr>
        <p:txBody>
          <a:bodyPr anchor="t">
            <a:noAutofit/>
          </a:bodyPr>
          <a:lstStyle/>
          <a:p>
            <a:r>
              <a:rPr lang="ru-RU" sz="3200" b="1" dirty="0" err="1" smtClean="0"/>
              <a:t>Никколо</a:t>
            </a:r>
            <a:r>
              <a:rPr lang="ru-RU" sz="3200" b="1" dirty="0" smtClean="0"/>
              <a:t> Макиавелли</a:t>
            </a:r>
            <a:br>
              <a:rPr lang="ru-RU" sz="3200" b="1" dirty="0" smtClean="0"/>
            </a:br>
            <a:r>
              <a:rPr lang="ru-RU" sz="3200" b="1" dirty="0"/>
              <a:t>(1469—1527)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841679"/>
            <a:ext cx="6241816" cy="3974921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NewRomanPSMT"/>
              </a:rPr>
              <a:t>«</a:t>
            </a:r>
            <a:r>
              <a:rPr lang="ru-RU" sz="2500" dirty="0"/>
              <a:t>Чтобы узнать, что должно случиться, достаточно проследить, что было. Это происходит от того, что все человеческие </a:t>
            </a:r>
            <a:r>
              <a:rPr lang="ru-RU" sz="2500" dirty="0" smtClean="0"/>
              <a:t>дела</a:t>
            </a:r>
            <a:r>
              <a:rPr lang="ru-RU" sz="2500" dirty="0"/>
              <a:t> делаются людьми, которые имели и всегда будут иметь одни и те же страсти и поэтому неизбежно будут должны давать одни и те же результаты</a:t>
            </a:r>
            <a:r>
              <a:rPr lang="ru-RU" sz="2500" dirty="0" smtClean="0"/>
              <a:t>.</a:t>
            </a:r>
            <a:r>
              <a:rPr lang="ru-RU" sz="2500" dirty="0" smtClean="0">
                <a:latin typeface="TimesNewRomanPSMT"/>
              </a:rPr>
              <a:t>»</a:t>
            </a:r>
          </a:p>
          <a:p>
            <a:r>
              <a:rPr lang="ru-RU" sz="2500" dirty="0" smtClean="0">
                <a:latin typeface="TimesNewRomanPSMT"/>
              </a:rPr>
              <a:t>«</a:t>
            </a:r>
            <a:r>
              <a:rPr lang="ru-RU" sz="2500" dirty="0" smtClean="0"/>
              <a:t>Люди</a:t>
            </a:r>
            <a:r>
              <a:rPr lang="ru-RU" sz="2500" dirty="0"/>
              <a:t> злы и дают простор дурным качествам своей души всякий раз, когда для этого имеется у них легкая возможность</a:t>
            </a:r>
            <a:r>
              <a:rPr lang="ru-RU" sz="2500" dirty="0" smtClean="0">
                <a:latin typeface="TimesNewRomanPSMT"/>
              </a:rPr>
              <a:t>»</a:t>
            </a:r>
            <a:endParaRPr lang="ru-RU" sz="2500" dirty="0"/>
          </a:p>
        </p:txBody>
      </p:sp>
      <p:pic>
        <p:nvPicPr>
          <p:cNvPr id="4098" name="Picture 2" descr="https://upload.wikimedia.org/wikipedia/commons/thumb/e/e2/Portrait_of_Niccol%C3%B2_Machiavelli_by_Santi_di_Tito.jpg/220px-Portrait_of_Niccol%C3%B2_Machiavelli_by_Santi_di_Tit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r="8732"/>
          <a:stretch>
            <a:fillRect/>
          </a:stretch>
        </p:blipFill>
        <p:spPr bwMode="auto">
          <a:xfrm>
            <a:off x="8081963" y="879280"/>
            <a:ext cx="3063875" cy="44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18231" y="5460642"/>
            <a:ext cx="4005330" cy="81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Санти </a:t>
            </a:r>
            <a:r>
              <a:rPr lang="ru-RU" sz="2000" b="1" dirty="0" err="1">
                <a:solidFill>
                  <a:schemeClr val="tx1"/>
                </a:solidFill>
              </a:rPr>
              <a:t>ди</a:t>
            </a:r>
            <a:r>
              <a:rPr lang="ru-RU" sz="2000" b="1" dirty="0">
                <a:solidFill>
                  <a:schemeClr val="tx1"/>
                </a:solidFill>
              </a:rPr>
              <a:t> Тито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Портрет Макиавелли. 1541 </a:t>
            </a:r>
            <a:r>
              <a:rPr lang="ru-RU" sz="2000" b="1" dirty="0">
                <a:solidFill>
                  <a:schemeClr val="tx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217863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485</TotalTime>
  <Words>174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TimesNewRomanPSMT</vt:lpstr>
      <vt:lpstr>Натуральные материалы</vt:lpstr>
      <vt:lpstr>ВОЗРОЖДЕНИЕ</vt:lpstr>
      <vt:lpstr>Итальянский Ренессанс – с середины 14 в. Предпосылки:</vt:lpstr>
      <vt:lpstr>Периоды итальянского Ренессанса:</vt:lpstr>
      <vt:lpstr>Данте Алигьери (1265-1321)</vt:lpstr>
      <vt:lpstr>Франческо Петрарка (1304-1374)</vt:lpstr>
      <vt:lpstr>Леонардо (1452-1519)</vt:lpstr>
      <vt:lpstr>Никколо Макиавелли (1469—1527)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ВОЗРОЖДЕНИЕ</dc:title>
  <dc:creator>Lenovo</dc:creator>
  <cp:lastModifiedBy>Lenovo</cp:lastModifiedBy>
  <cp:revision>15</cp:revision>
  <dcterms:created xsi:type="dcterms:W3CDTF">2016-10-12T09:32:50Z</dcterms:created>
  <dcterms:modified xsi:type="dcterms:W3CDTF">2020-09-21T13:53:47Z</dcterms:modified>
</cp:coreProperties>
</file>