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Возрождение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 Германии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50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8797"/>
            <a:ext cx="9601196" cy="524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Священная Римская Империя (к. 15- н.16 в)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223493"/>
            <a:ext cx="9601196" cy="48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6820"/>
          </a:xfrm>
        </p:spPr>
        <p:txBody>
          <a:bodyPr/>
          <a:lstStyle/>
          <a:p>
            <a:r>
              <a:rPr lang="ru-RU" dirty="0" smtClean="0"/>
              <a:t>Распространение гуманизма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498501"/>
            <a:ext cx="4718304" cy="736294"/>
          </a:xfrm>
        </p:spPr>
        <p:txBody>
          <a:bodyPr/>
          <a:lstStyle/>
          <a:p>
            <a:pPr algn="ctr"/>
            <a:r>
              <a:rPr lang="ru-RU" dirty="0" smtClean="0"/>
              <a:t>обстоятельства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Движение «нового благочестия»</a:t>
            </a:r>
          </a:p>
          <a:p>
            <a:r>
              <a:rPr lang="ru-RU" dirty="0" smtClean="0"/>
              <a:t>Деятельность итальянских учёных (Э.С. </a:t>
            </a:r>
            <a:r>
              <a:rPr lang="ru-RU" dirty="0" err="1" smtClean="0"/>
              <a:t>Пикколомини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Книгопечатание</a:t>
            </a:r>
          </a:p>
          <a:p>
            <a:r>
              <a:rPr lang="ru-RU" dirty="0" smtClean="0"/>
              <a:t>Университеты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2498501"/>
            <a:ext cx="4718304" cy="736294"/>
          </a:xfrm>
        </p:spPr>
        <p:txBody>
          <a:bodyPr/>
          <a:lstStyle/>
          <a:p>
            <a:pPr algn="ctr"/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Становление (1430-е - 1490-е гг.)</a:t>
            </a:r>
          </a:p>
          <a:p>
            <a:r>
              <a:rPr lang="ru-RU" dirty="0" smtClean="0"/>
              <a:t>Расцвет (1490-е -1510-е гг.)</a:t>
            </a:r>
          </a:p>
          <a:p>
            <a:r>
              <a:rPr lang="ru-RU" dirty="0" smtClean="0"/>
              <a:t>Раскол (1520-е 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53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811370"/>
            <a:ext cx="6241816" cy="914400"/>
          </a:xfrm>
        </p:spPr>
        <p:txBody>
          <a:bodyPr anchor="t">
            <a:normAutofit fontScale="90000"/>
          </a:bodyPr>
          <a:lstStyle/>
          <a:p>
            <a:r>
              <a:rPr lang="ru-RU" dirty="0" smtClean="0"/>
              <a:t>Себастьян </a:t>
            </a:r>
            <a:r>
              <a:rPr lang="ru-RU" dirty="0" err="1" smtClean="0"/>
              <a:t>Брант</a:t>
            </a:r>
            <a:r>
              <a:rPr lang="ru-RU" dirty="0" smtClean="0"/>
              <a:t> </a:t>
            </a:r>
            <a:r>
              <a:rPr lang="ru-RU" dirty="0"/>
              <a:t>(1457—1521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«Корабль дураков»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725770"/>
            <a:ext cx="6799432" cy="4378815"/>
          </a:xfrm>
        </p:spPr>
        <p:txBody>
          <a:bodyPr numCol="2">
            <a:normAutofit fontScale="92500" lnSpcReduction="20000"/>
          </a:bodyPr>
          <a:lstStyle/>
          <a:p>
            <a:r>
              <a:rPr lang="ru-RU" sz="2200" b="1" dirty="0"/>
              <a:t>О БЕСПОЛЕЗНОМ УЧЕНИИ</a:t>
            </a:r>
          </a:p>
          <a:p>
            <a:pPr algn="just"/>
            <a:r>
              <a:rPr lang="ru-RU" sz="2200" dirty="0"/>
              <a:t>Кто плохо учится, тот, значит,</a:t>
            </a:r>
          </a:p>
          <a:p>
            <a:pPr algn="just"/>
            <a:r>
              <a:rPr lang="ru-RU" sz="2200" dirty="0"/>
              <a:t>Сам же себя и околпачит —</a:t>
            </a:r>
          </a:p>
          <a:p>
            <a:pPr algn="just"/>
            <a:r>
              <a:rPr lang="ru-RU" sz="2200" dirty="0"/>
              <a:t>И горько под конец заплачет.</a:t>
            </a:r>
          </a:p>
          <a:p>
            <a:pPr algn="just"/>
            <a:r>
              <a:rPr lang="ru-RU" sz="2200" dirty="0"/>
              <a:t>Я и студентам не потатчик,</a:t>
            </a:r>
          </a:p>
          <a:p>
            <a:pPr algn="just"/>
            <a:r>
              <a:rPr lang="ru-RU" sz="2200" dirty="0"/>
              <a:t>Которым без моих подачек,</a:t>
            </a:r>
          </a:p>
          <a:p>
            <a:pPr algn="just"/>
            <a:r>
              <a:rPr lang="ru-RU" sz="2200" dirty="0"/>
              <a:t>А как эмблема их ученья</a:t>
            </a:r>
          </a:p>
          <a:p>
            <a:pPr algn="just"/>
            <a:endParaRPr lang="ru-RU" sz="2200" dirty="0" smtClean="0"/>
          </a:p>
          <a:p>
            <a:pPr algn="just"/>
            <a:endParaRPr lang="ru-RU" sz="2200" dirty="0"/>
          </a:p>
          <a:p>
            <a:pPr algn="just"/>
            <a:endParaRPr lang="ru-RU" sz="2200" dirty="0" smtClean="0"/>
          </a:p>
          <a:p>
            <a:pPr algn="just"/>
            <a:endParaRPr lang="ru-RU" sz="2200" dirty="0"/>
          </a:p>
          <a:p>
            <a:pPr algn="just"/>
            <a:endParaRPr lang="ru-RU" sz="2200" dirty="0" smtClean="0"/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Колпак </a:t>
            </a:r>
            <a:r>
              <a:rPr lang="ru-RU" sz="2200" dirty="0"/>
              <a:t>присвоен для ношенья.</a:t>
            </a:r>
          </a:p>
          <a:p>
            <a:pPr algn="just"/>
            <a:r>
              <a:rPr lang="ru-RU" sz="2200" dirty="0"/>
              <a:t>Не видя в книгах интереса,</a:t>
            </a:r>
          </a:p>
          <a:p>
            <a:pPr algn="just"/>
            <a:r>
              <a:rPr lang="ru-RU" sz="2200" dirty="0"/>
              <a:t>Рад лоботрясничать повеса.</a:t>
            </a:r>
          </a:p>
          <a:p>
            <a:pPr algn="just"/>
            <a:r>
              <a:rPr lang="ru-RU" sz="2200" dirty="0"/>
              <a:t>Науку истинную в грош</a:t>
            </a:r>
          </a:p>
          <a:p>
            <a:pPr algn="just"/>
            <a:r>
              <a:rPr lang="ru-RU" sz="2200" dirty="0"/>
              <a:t>Не ценит часто молодежь,</a:t>
            </a:r>
          </a:p>
          <a:p>
            <a:pPr algn="just"/>
            <a:r>
              <a:rPr lang="ru-RU" sz="2200" dirty="0"/>
              <a:t>А все, что дурно, бесполезно,</a:t>
            </a:r>
          </a:p>
          <a:p>
            <a:pPr algn="just"/>
            <a:r>
              <a:rPr lang="ru-RU" sz="2200" dirty="0"/>
              <a:t>То ветрогонам и любезно.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Narrenschiff Titelblat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r="8495"/>
          <a:stretch>
            <a:fillRect/>
          </a:stretch>
        </p:blipFill>
        <p:spPr bwMode="auto">
          <a:xfrm>
            <a:off x="8094831" y="811370"/>
            <a:ext cx="3337545" cy="520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821716"/>
            <a:ext cx="5016837" cy="968447"/>
          </a:xfrm>
        </p:spPr>
        <p:txBody>
          <a:bodyPr anchor="t">
            <a:normAutofit/>
          </a:bodyPr>
          <a:lstStyle/>
          <a:p>
            <a:r>
              <a:rPr lang="ru-RU" sz="2800" dirty="0" smtClean="0"/>
              <a:t>Эразм </a:t>
            </a:r>
            <a:r>
              <a:rPr lang="ru-RU" sz="2800" dirty="0" err="1" smtClean="0"/>
              <a:t>Роттердамский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(1469—1536)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790163"/>
            <a:ext cx="5016837" cy="36793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«Похвала глупости»</a:t>
            </a:r>
          </a:p>
          <a:p>
            <a:pPr algn="just"/>
            <a:r>
              <a:rPr lang="ru-RU" sz="2400" dirty="0" smtClean="0"/>
              <a:t>«В </a:t>
            </a:r>
            <a:r>
              <a:rPr lang="ru-RU" sz="2400" dirty="0"/>
              <a:t>человеческом обществе всё полно глупости, все делается дураками и среди </a:t>
            </a:r>
            <a:r>
              <a:rPr lang="ru-RU" sz="2400" dirty="0" smtClean="0"/>
              <a:t>дураков»…</a:t>
            </a:r>
          </a:p>
          <a:p>
            <a:pPr algn="just"/>
            <a:endParaRPr lang="ru-RU" sz="2400" dirty="0"/>
          </a:p>
        </p:txBody>
      </p:sp>
      <p:pic>
        <p:nvPicPr>
          <p:cNvPr id="1026" name="Picture 2" descr="http://krotov.info/pictures/history/46_xvi/1523erazm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1715"/>
            <a:ext cx="4507605" cy="524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otterdamsky_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2629" y="4012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Реформация и гуманизм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Иоганн Рейхлин (1455-1522)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5062586" cy="576262"/>
          </a:xfrm>
        </p:spPr>
        <p:txBody>
          <a:bodyPr/>
          <a:lstStyle/>
          <a:p>
            <a:r>
              <a:rPr lang="ru-RU" dirty="0" smtClean="0"/>
              <a:t>Ульрих фон </a:t>
            </a:r>
            <a:r>
              <a:rPr lang="ru-RU" dirty="0" err="1" smtClean="0"/>
              <a:t>Гуттен</a:t>
            </a:r>
            <a:r>
              <a:rPr lang="ru-RU" dirty="0" smtClean="0"/>
              <a:t> (1488-1523)</a:t>
            </a:r>
            <a:endParaRPr lang="ru-RU" dirty="0"/>
          </a:p>
        </p:txBody>
      </p:sp>
      <p:pic>
        <p:nvPicPr>
          <p:cNvPr id="1026" name="Picture 2" descr="Johannes Reuchlin - Imagines philologor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6" y="3282950"/>
            <a:ext cx="245986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3243263"/>
            <a:ext cx="2653048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8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Реформация и гуманизм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7696" y="2560320"/>
            <a:ext cx="4718304" cy="624078"/>
          </a:xfrm>
        </p:spPr>
        <p:txBody>
          <a:bodyPr/>
          <a:lstStyle/>
          <a:p>
            <a:r>
              <a:rPr lang="ru-RU" dirty="0" smtClean="0"/>
              <a:t>Филипп </a:t>
            </a:r>
            <a:r>
              <a:rPr lang="ru-RU" dirty="0" err="1" smtClean="0"/>
              <a:t>Меланхтон</a:t>
            </a:r>
            <a:r>
              <a:rPr lang="ru-RU" dirty="0" smtClean="0"/>
              <a:t> (1497-1560)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646519"/>
          </a:xfrm>
        </p:spPr>
        <p:txBody>
          <a:bodyPr/>
          <a:lstStyle/>
          <a:p>
            <a:r>
              <a:rPr lang="ru-RU" dirty="0" smtClean="0"/>
              <a:t>Мартин Лютер (1483-1546)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321" y="3184398"/>
            <a:ext cx="2498502" cy="2686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31" y="3184398"/>
            <a:ext cx="2575774" cy="27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1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176</Words>
  <Application>Microsoft Office PowerPoint</Application>
  <PresentationFormat>Широкоэкранный</PresentationFormat>
  <Paragraphs>44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Возрождение </vt:lpstr>
      <vt:lpstr>Священная Римская Империя (к. 15- н.16 в)</vt:lpstr>
      <vt:lpstr>Распространение гуманизма</vt:lpstr>
      <vt:lpstr>Себастьян Брант (1457—1521) «Корабль дураков»</vt:lpstr>
      <vt:lpstr>Эразм Роттердамский  (1469—1536)</vt:lpstr>
      <vt:lpstr>Реформация и гуманизм</vt:lpstr>
      <vt:lpstr>Реформация и гуманизм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Возрождение</dc:title>
  <dc:creator>Lenovo</dc:creator>
  <cp:lastModifiedBy>Lenovo</cp:lastModifiedBy>
  <cp:revision>8</cp:revision>
  <dcterms:created xsi:type="dcterms:W3CDTF">2016-10-26T19:11:48Z</dcterms:created>
  <dcterms:modified xsi:type="dcterms:W3CDTF">2016-10-27T08:08:35Z</dcterms:modified>
</cp:coreProperties>
</file>