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Подходы к изучению средневековой культуры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8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535"/>
          </a:xfrm>
        </p:spPr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chemeClr val="tx1"/>
                </a:solidFill>
              </a:rPr>
              <a:t>Шенако</a:t>
            </a:r>
            <a:r>
              <a:rPr lang="ru-RU" dirty="0">
                <a:solidFill>
                  <a:schemeClr val="tx1"/>
                </a:solidFill>
              </a:rPr>
              <a:t>, М.А. Изучение </a:t>
            </a:r>
            <a:r>
              <a:rPr lang="ru-RU" dirty="0" err="1">
                <a:solidFill>
                  <a:schemeClr val="tx1"/>
                </a:solidFill>
              </a:rPr>
              <a:t>ментальностей</a:t>
            </a:r>
            <a:r>
              <a:rPr lang="ru-RU" dirty="0">
                <a:solidFill>
                  <a:schemeClr val="tx1"/>
                </a:solidFill>
              </a:rPr>
              <a:t> во французской школе «анналов»// Общество. Среда. Развитие – 2009 </a:t>
            </a:r>
            <a:r>
              <a:rPr lang="be-BY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№</a:t>
            </a:r>
            <a:r>
              <a:rPr lang="be-BY" dirty="0" smtClean="0">
                <a:solidFill>
                  <a:schemeClr val="tx1"/>
                </a:solidFill>
              </a:rPr>
              <a:t> </a:t>
            </a:r>
            <a:r>
              <a:rPr lang="be-BY" dirty="0">
                <a:solidFill>
                  <a:schemeClr val="tx1"/>
                </a:solidFill>
              </a:rPr>
              <a:t>1. -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ru-RU" dirty="0">
                <a:solidFill>
                  <a:schemeClr val="tx1"/>
                </a:solidFill>
              </a:rPr>
              <a:t>.60-72.</a:t>
            </a:r>
          </a:p>
          <a:p>
            <a:r>
              <a:rPr lang="ru-RU" dirty="0" err="1">
                <a:solidFill>
                  <a:schemeClr val="tx1"/>
                </a:solidFill>
              </a:rPr>
              <a:t>Хромова</a:t>
            </a:r>
            <a:r>
              <a:rPr lang="ru-RU" dirty="0">
                <a:solidFill>
                  <a:schemeClr val="tx1"/>
                </a:solidFill>
              </a:rPr>
              <a:t>, Е.Б. История </a:t>
            </a:r>
            <a:r>
              <a:rPr lang="ru-RU" dirty="0" err="1">
                <a:solidFill>
                  <a:schemeClr val="tx1"/>
                </a:solidFill>
              </a:rPr>
              <a:t>ментальностей</a:t>
            </a:r>
            <a:r>
              <a:rPr lang="ru-RU" dirty="0">
                <a:solidFill>
                  <a:schemeClr val="tx1"/>
                </a:solidFill>
              </a:rPr>
              <a:t> в немецкой историографии // Исторические, философские, политические и юридические науки, культурология и искусствоведение. Вопросы теории и практики. - Тамбов, 2013. - № 3 (29): в 2-х ч. - Ч. II. - C. 202-205</a:t>
            </a:r>
          </a:p>
          <a:p>
            <a:r>
              <a:rPr lang="ru-RU" dirty="0" err="1">
                <a:solidFill>
                  <a:schemeClr val="tx1"/>
                </a:solidFill>
              </a:rPr>
              <a:t>Ле</a:t>
            </a:r>
            <a:r>
              <a:rPr lang="ru-RU" dirty="0">
                <a:solidFill>
                  <a:schemeClr val="tx1"/>
                </a:solidFill>
              </a:rPr>
              <a:t> Гофф, Ж. Цивилизация средневекового Запада. — М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>
                <a:solidFill>
                  <a:schemeClr val="tx1"/>
                </a:solidFill>
              </a:rPr>
              <a:t>1992.</a:t>
            </a:r>
          </a:p>
          <a:p>
            <a:r>
              <a:rPr lang="ru-RU" dirty="0" err="1">
                <a:solidFill>
                  <a:schemeClr val="tx1"/>
                </a:solidFill>
              </a:rPr>
              <a:t>Ле</a:t>
            </a:r>
            <a:r>
              <a:rPr lang="ru-RU" dirty="0">
                <a:solidFill>
                  <a:schemeClr val="tx1"/>
                </a:solidFill>
              </a:rPr>
              <a:t> Гофф Ж. Другое Средневековье: время, труд и культура Запада. – Екатеринбург, 2000.</a:t>
            </a:r>
          </a:p>
          <a:p>
            <a:r>
              <a:rPr lang="ru-RU" dirty="0">
                <a:solidFill>
                  <a:schemeClr val="tx1"/>
                </a:solidFill>
              </a:rPr>
              <a:t>Гуревич, А. Я. Категории средневековой культуры. – М., 1984. – 350 с.</a:t>
            </a:r>
          </a:p>
          <a:p>
            <a:r>
              <a:rPr lang="ru-RU" dirty="0">
                <a:solidFill>
                  <a:schemeClr val="tx1"/>
                </a:solidFill>
              </a:rPr>
              <a:t>Бахтин, М. М. Творчество Франсуа Рабле и народная культура средневековья и Ренессанса. — 2-е изд. — М.,1990.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0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/>
              <a:t>Историческая и искусствоведческая периодизация. Характерные черты средневековой культуры.</a:t>
            </a:r>
          </a:p>
          <a:p>
            <a:r>
              <a:rPr lang="ru-RU" sz="2800" dirty="0"/>
              <a:t>Переориентация в оценке средневекового культурного наследия</a:t>
            </a:r>
          </a:p>
          <a:p>
            <a:pPr lvl="0"/>
            <a:r>
              <a:rPr lang="ru-RU" sz="2800" dirty="0" smtClean="0"/>
              <a:t>Художественные </a:t>
            </a:r>
            <a:r>
              <a:rPr lang="ru-RU" sz="2800" dirty="0"/>
              <a:t>стили средневековой культуры – романский и готический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8432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855" y="121835"/>
            <a:ext cx="10079886" cy="650898"/>
          </a:xfrm>
        </p:spPr>
        <p:txBody>
          <a:bodyPr/>
          <a:lstStyle/>
          <a:p>
            <a:r>
              <a:rPr lang="ru-RU" dirty="0" smtClean="0"/>
              <a:t>Жак </a:t>
            </a:r>
            <a:r>
              <a:rPr lang="ru-RU" dirty="0" err="1" smtClean="0"/>
              <a:t>Ле</a:t>
            </a:r>
            <a:r>
              <a:rPr lang="ru-RU" dirty="0" smtClean="0"/>
              <a:t> Гофф «Долгое средневековье»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3814" y="772733"/>
            <a:ext cx="8104590" cy="597561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«</a:t>
            </a:r>
            <a:r>
              <a:rPr lang="ru-RU" i="1" dirty="0"/>
              <a:t>Сохранность базовых общественных структур позволяет говорить о наличии неразрывных связей, скрепляющих европейское общество на протяжении пятнадцати веков, с IV по XIX в. .. исходя из доминирующей идеологии; не отражая материальную инфраструктуру общества и не являясь духовным двигателем его истории, идеология тем не менее представляет собой одну из существеннейших деталей функционирования общественного механизма. Долгое Средневековье — это эпоха господства христианства, являющегося одновременно и религией, и идеологией и находящегося в чрезвычайно сложных отношениях с феодальным миром, который оно оспаривает и утверждает единовременно.</a:t>
            </a:r>
            <a:br>
              <a:rPr lang="ru-RU" i="1" dirty="0"/>
            </a:br>
            <a:r>
              <a:rPr lang="ru-RU" i="1" dirty="0"/>
              <a:t> оно …исполняло с IV по XIX в. … роль творца идеологии, принадлежавшую ему почти монопольно</a:t>
            </a:r>
            <a:r>
              <a:rPr lang="be-BY" i="1" dirty="0"/>
              <a:t>”</a:t>
            </a:r>
            <a:endParaRPr lang="ru-RU" dirty="0"/>
          </a:p>
          <a:p>
            <a:r>
              <a:rPr lang="ru-RU" i="1" dirty="0"/>
              <a:t>        Долгое Средневековье вполне возможно представить как период, во время которого на Западе возникает (или же туда возвращается) </a:t>
            </a:r>
            <a:r>
              <a:rPr lang="ru-RU" i="1" dirty="0" err="1"/>
              <a:t>трехфункциональная</a:t>
            </a:r>
            <a:r>
              <a:rPr lang="ru-RU" i="1" dirty="0"/>
              <a:t> схема.. первые попытки сформулировать эту схему были сделаны в IX в. в Англии, а в XI в. она восторжествовала и обрела классическую формулировку: «</a:t>
            </a:r>
            <a:r>
              <a:rPr lang="en-US" i="1" dirty="0" err="1"/>
              <a:t>oratores</a:t>
            </a:r>
            <a:r>
              <a:rPr lang="ru-RU" i="1" dirty="0"/>
              <a:t>, </a:t>
            </a:r>
            <a:r>
              <a:rPr lang="en-US" i="1" dirty="0" err="1"/>
              <a:t>bellatores</a:t>
            </a:r>
            <a:r>
              <a:rPr lang="ru-RU" i="1" dirty="0"/>
              <a:t>, </a:t>
            </a:r>
            <a:r>
              <a:rPr lang="en-US" i="1" dirty="0" err="1"/>
              <a:t>laboratores</a:t>
            </a:r>
            <a:r>
              <a:rPr lang="ru-RU" i="1" dirty="0"/>
              <a:t>», «те, кто молятся», «те, кто сражаются», «те, кто работают», то есть священники, воины и крестьяне. Схема эта, положенная в основу деления общества, просуществовала до созыва депутатов от трех сословий в канун Французской революции. После промышленной революции утверждается совершенно иное …деление общества.. </a:t>
            </a:r>
            <a:endParaRPr lang="ru-RU" dirty="0"/>
          </a:p>
          <a:p>
            <a:r>
              <a:rPr lang="en-US" i="1" dirty="0"/>
              <a:t> </a:t>
            </a:r>
            <a:r>
              <a:rPr lang="ru-RU" i="1" dirty="0"/>
              <a:t>Если говорить о средствах передвижения и о контроле над пространством, то Средневековье окажется долгим временем телеги и лошади, заменивших в свое время тягловую силу людей и волов, а затем, в XIX в., уступивших место железной дороге.</a:t>
            </a:r>
            <a:r>
              <a:rPr lang="en-US" i="1" dirty="0"/>
              <a:t> </a:t>
            </a:r>
            <a:endParaRPr lang="ru-RU" dirty="0"/>
          </a:p>
          <a:p>
            <a:r>
              <a:rPr lang="ru-RU" i="1" dirty="0"/>
              <a:t>Если поставить во главу угла здравоохранение, то Средние века будут представлять собой период, начавшийся разрушением античной системы общественной гигиены (термы) и завершившийся созданием современной больницы; это период лекарей-колдунов, страдающего и презираемого тела, время, не знающее ни стадионов, ни спорта, эпоха появления госпиталей, служивших сначала убежищами, а затем местами изоляции, но отнюдь не лечения. </a:t>
            </a:r>
            <a:endParaRPr lang="ru-RU" dirty="0"/>
          </a:p>
          <a:p>
            <a:r>
              <a:rPr lang="ru-RU" i="1" dirty="0"/>
              <a:t>С точки зрения культуры Средневековье - это период между исчезновением античных школ и введением всеобщего школьного образования в XIX столетии, время медленного освоения грамоты, период веры в чудеса, эра длительного диалога между культурой ученой и культурой народной, диалога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51" y="1234617"/>
            <a:ext cx="3172228" cy="444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7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47730"/>
            <a:ext cx="8915400" cy="5563492"/>
          </a:xfrm>
        </p:spPr>
        <p:txBody>
          <a:bodyPr>
            <a:normAutofit/>
          </a:bodyPr>
          <a:lstStyle/>
          <a:p>
            <a:r>
              <a:rPr lang="ru-RU" sz="2800" dirty="0"/>
              <a:t>В рамках исторической периодизации выделяется: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раннее </a:t>
            </a:r>
            <a:r>
              <a:rPr lang="ru-RU" sz="2800" dirty="0"/>
              <a:t>средневековье (V–IX вв.);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зрелое </a:t>
            </a:r>
            <a:r>
              <a:rPr lang="ru-RU" sz="2800" dirty="0"/>
              <a:t>(высокое) средневековье (X–XIII вв.);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позднее </a:t>
            </a:r>
            <a:r>
              <a:rPr lang="ru-RU" sz="2800" dirty="0"/>
              <a:t>средневековье (XIV–XV вв.). </a:t>
            </a:r>
            <a:endParaRPr lang="ru-RU" sz="2800" dirty="0" smtClean="0"/>
          </a:p>
          <a:p>
            <a:pPr marL="0" indent="0">
              <a:buNone/>
            </a:pPr>
            <a:endParaRPr lang="ru-RU" sz="2800" dirty="0"/>
          </a:p>
          <a:p>
            <a:r>
              <a:rPr lang="ru-RU" sz="2800" dirty="0"/>
              <a:t>В рамках искусствоведческой </a:t>
            </a:r>
            <a:r>
              <a:rPr lang="ru-RU" sz="2800" dirty="0" smtClean="0"/>
              <a:t>периодизации:</a:t>
            </a:r>
          </a:p>
          <a:p>
            <a:pPr marL="0" indent="0">
              <a:buNone/>
            </a:pPr>
            <a:r>
              <a:rPr lang="ru-RU" sz="2800" dirty="0" smtClean="0"/>
              <a:t>раннее </a:t>
            </a:r>
            <a:r>
              <a:rPr lang="ru-RU" sz="2800" dirty="0"/>
              <a:t>средневековье (V–IX вв.);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зрелое </a:t>
            </a:r>
            <a:r>
              <a:rPr lang="ru-RU" sz="2800" dirty="0"/>
              <a:t>средневековье (X–XIII вв.);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эпоха </a:t>
            </a:r>
            <a:r>
              <a:rPr lang="ru-RU" sz="2800" dirty="0"/>
              <a:t>Возрождения (XIV– нач. XVII в.).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3395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21834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Переориентация в оценке средневекового культурного наследия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642" y="1402724"/>
            <a:ext cx="10615970" cy="526853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Школа «Анналов» (ментальность)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Жак </a:t>
            </a:r>
            <a:r>
              <a:rPr lang="ru-RU" sz="2400" dirty="0" err="1" smtClean="0">
                <a:solidFill>
                  <a:schemeClr val="tx1"/>
                </a:solidFill>
              </a:rPr>
              <a:t>Ле</a:t>
            </a:r>
            <a:r>
              <a:rPr lang="ru-RU" sz="2400" dirty="0" smtClean="0">
                <a:solidFill>
                  <a:schemeClr val="tx1"/>
                </a:solidFill>
              </a:rPr>
              <a:t> Гофф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Жорж </a:t>
            </a:r>
            <a:r>
              <a:rPr lang="ru-RU" sz="2400" dirty="0" err="1" smtClean="0">
                <a:solidFill>
                  <a:schemeClr val="tx1"/>
                </a:solidFill>
              </a:rPr>
              <a:t>Дюби</a:t>
            </a:r>
            <a:r>
              <a:rPr lang="ru-RU" sz="2400" dirty="0" smtClean="0">
                <a:solidFill>
                  <a:schemeClr val="tx1"/>
                </a:solidFill>
              </a:rPr>
              <a:t>: </a:t>
            </a:r>
            <a:r>
              <a:rPr lang="ru-RU" sz="2400" i="1" dirty="0">
                <a:solidFill>
                  <a:schemeClr val="tx1"/>
                </a:solidFill>
              </a:rPr>
              <a:t>«То, что я пишу, это моя история. ...Действительно, я убежден в неизбежной субъективности исторического исследования, моего, во всяком случае... я не выдумываю. ...Впрочем, выдумываю, но стараюсь обосновать свои изобретения на возможно более прочных опорах и строить, исходя из строго критически проверенных показаний, возможно более точных свидетельств</a:t>
            </a:r>
            <a:r>
              <a:rPr lang="ru-RU" sz="2400" i="1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Рольф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Шпрандель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«</a:t>
            </a:r>
            <a:r>
              <a:rPr lang="en-US" sz="2400" dirty="0" smtClean="0">
                <a:solidFill>
                  <a:schemeClr val="tx1"/>
                </a:solidFill>
              </a:rPr>
              <a:t>Past and present</a:t>
            </a:r>
            <a:r>
              <a:rPr lang="ru-RU" sz="2400" dirty="0" smtClean="0">
                <a:solidFill>
                  <a:schemeClr val="tx1"/>
                </a:solidFill>
              </a:rPr>
              <a:t>»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Арон Яковлевич Гуревич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Михаил Бахтин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505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8289" y="219375"/>
            <a:ext cx="8911687" cy="6350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Монастырь Девы Марии в г. </a:t>
            </a:r>
            <a:r>
              <a:rPr lang="ru-RU" sz="2400" dirty="0" err="1" smtClean="0"/>
              <a:t>Риполь</a:t>
            </a:r>
            <a:r>
              <a:rPr lang="ru-RU" sz="2400" dirty="0" smtClean="0"/>
              <a:t> (Испания), 9 век.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854439"/>
            <a:ext cx="11751519" cy="5972818"/>
          </a:xfrm>
        </p:spPr>
      </p:pic>
    </p:spTree>
    <p:extLst>
      <p:ext uri="{BB962C8B-B14F-4D97-AF65-F5344CB8AC3E}">
        <p14:creationId xmlns:p14="http://schemas.microsoft.com/office/powerpoint/2010/main" val="215826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641" y="743152"/>
            <a:ext cx="8024734" cy="6114848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329785" y="0"/>
            <a:ext cx="11512446" cy="6895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Собор в г. Шартр (Франция). </a:t>
            </a:r>
            <a:r>
              <a:rPr lang="ru-RU" sz="2400" dirty="0" err="1" smtClean="0">
                <a:solidFill>
                  <a:schemeClr val="tx1"/>
                </a:solidFill>
              </a:rPr>
              <a:t>Нотр</a:t>
            </a:r>
            <a:r>
              <a:rPr lang="ru-RU" sz="2400" dirty="0" smtClean="0">
                <a:solidFill>
                  <a:schemeClr val="tx1"/>
                </a:solidFill>
              </a:rPr>
              <a:t>-Дам де Шартр, рубеж 12-13 вв.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02091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395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Подходы к изучению средневековой культуры</vt:lpstr>
      <vt:lpstr>Литература</vt:lpstr>
      <vt:lpstr>Презентация PowerPoint</vt:lpstr>
      <vt:lpstr>Жак Ле Гофф «Долгое средневековье»</vt:lpstr>
      <vt:lpstr>Презентация PowerPoint</vt:lpstr>
      <vt:lpstr>2. Переориентация в оценке средневекового культурного наследия</vt:lpstr>
      <vt:lpstr>Монастырь Девы Марии в г. Риполь (Испания), 9 век.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изучению средневековой культуры</dc:title>
  <dc:creator>Lenovo</dc:creator>
  <cp:lastModifiedBy>Lenovo</cp:lastModifiedBy>
  <cp:revision>6</cp:revision>
  <dcterms:created xsi:type="dcterms:W3CDTF">2021-09-03T13:52:03Z</dcterms:created>
  <dcterms:modified xsi:type="dcterms:W3CDTF">2021-09-03T14:31:02Z</dcterms:modified>
</cp:coreProperties>
</file>