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51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85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8163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047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706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056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568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59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31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33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97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9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37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4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4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57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BC331-DFD3-40EA-B73D-45FE5366304C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577A96-BC1F-4A17-ACEB-A779B60E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1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ru.wikipedia.org/wiki/%D0%9D%D0%B0%D1%81%D1%8B%D1%89%D0%B5%D0%BD%D0%BD%D1%8B%D0%B9_%D0%BF%D0%B0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7%D0%B0%D0%BA%D0%BE%D0%BD_%D0%A0%D0%B0%D1%83%D0%BB%D1%8F" TargetMode="External"/><Relationship Id="rId3" Type="http://schemas.openxmlformats.org/officeDocument/2006/relationships/hyperlink" Target="https://ru.wikipedia.org/wiki/%D0%A5%D0%BB%D0%BE%D1%80%D0%B8%D0%B4_%D1%81%D0%B5%D1%80%D0%B5%D0%B1%D1%80%D0%B0" TargetMode="External"/><Relationship Id="rId7" Type="http://schemas.openxmlformats.org/officeDocument/2006/relationships/hyperlink" Target="https://ru.wikipedia.org/wiki/%D0%98%D0%B4%D0%B5%D0%B0%D0%BB%D1%8C%D0%BD%D1%8B%D0%B9_%D1%80%D0%B0%D1%81%D1%82%D0%B2%D0%BE%D1%80" TargetMode="External"/><Relationship Id="rId2" Type="http://schemas.openxmlformats.org/officeDocument/2006/relationships/hyperlink" Target="https://ru.wikipedia.org/wiki/%D0%9D%D0%B5%D0%BD%D0%B0%D1%81%D1%8B%D1%89%D0%B5%D0%BD%D0%BD%D1%8B%D0%B9_%D1%80%D0%B0%D1%81%D1%82%D0%B2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0%D1%81%D1%82%D0%B2%D0%BE%D1%80%D0%B8%D1%82%D0%B5%D0%BB%D1%8C" TargetMode="External"/><Relationship Id="rId5" Type="http://schemas.openxmlformats.org/officeDocument/2006/relationships/hyperlink" Target="https://ru.wikipedia.org/wiki/%D0%A4%D0%B8%D0%B7%D0%B8%D1%87%D0%B5%D1%81%D0%BA%D0%B0%D1%8F_%D1%85%D0%B8%D0%BC%D0%B8%D1%8F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ru.wikipedia.org/wiki/%D0%9A%D0%BE%D0%BD%D1%86%D0%B5%D0%BD%D1%82%D1%80%D0%B8%D1%80%D0%BE%D0%B2%D0%B0%D0%BD%D0%BD%D1%8B%D0%B9_%D1%80%D0%B0%D1%81%D1%82%D0%B2%D0%BE%D1%80" TargetMode="External"/><Relationship Id="rId9" Type="http://schemas.openxmlformats.org/officeDocument/2006/relationships/hyperlink" Target="https://ru.wikipedia.org/wiki/%D0%97%D0%B0%D0%BA%D0%BE%D0%BD_%D0%93%D0%B5%D0%BD%D1%80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2300" y="1935163"/>
            <a:ext cx="9144000" cy="23876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Концентрация растворов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8034" y="1816100"/>
            <a:ext cx="8596668" cy="1320800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ониженное </a:t>
            </a:r>
            <a:r>
              <a:rPr lang="ru-RU" dirty="0"/>
              <a:t>давление насыщенного пара растворителя</a:t>
            </a:r>
          </a:p>
        </p:txBody>
      </p:sp>
    </p:spTree>
    <p:extLst>
      <p:ext uri="{BB962C8B-B14F-4D97-AF65-F5344CB8AC3E}">
        <p14:creationId xmlns:p14="http://schemas.microsoft.com/office/powerpoint/2010/main" val="1648367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236789"/>
            <a:ext cx="9596966" cy="2576511"/>
          </a:xfrm>
        </p:spPr>
        <p:txBody>
          <a:bodyPr/>
          <a:lstStyle/>
          <a:p>
            <a:r>
              <a:rPr lang="ru-RU" dirty="0"/>
              <a:t>Над чистой жидкостью при данной температуре сущест­вует определенное давление или упругость насыщенного пара. При растворении какого-либо вещества в любом растворите­ле происходит понижение концентрации молекул раствори­теля в единице объема, что уменьшает количество молекул, переходящих в единицу времени из жидкости в пар; кроме того, испарение растворителя затрудняется вследствие взаи­модействия растворенного вещества с растворителем. В ре­зультате этого давление насыщенного пара растворителя над раствором оказывается всегда меньшим, - чем над чистым растворителем.</a:t>
            </a:r>
          </a:p>
        </p:txBody>
      </p:sp>
    </p:spTree>
    <p:extLst>
      <p:ext uri="{BB962C8B-B14F-4D97-AF65-F5344CB8AC3E}">
        <p14:creationId xmlns:p14="http://schemas.microsoft.com/office/powerpoint/2010/main" val="1336797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634" y="852489"/>
            <a:ext cx="8596668" cy="171291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Причем понижение давления пара в силу вышеуказанных причин будет тем больше, чем больше концентрация растворенного вещества в растворе. Эта зависимость была сформулирована Раулем: </a:t>
            </a:r>
            <a:r>
              <a:rPr lang="ru-RU" b="1" dirty="0"/>
              <a:t>относительное понижение давления пара растворителя равно отношению числа молей растворенного вещества к сумме числа молей растворителя и растворенного вещества</a:t>
            </a:r>
            <a:r>
              <a:rPr lang="ru-RU" dirty="0"/>
              <a:t>, т е: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0900" y="27919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</a:t>
            </a:r>
            <a:r>
              <a:rPr lang="ru-RU" baseline="-25000" dirty="0"/>
              <a:t>0</a:t>
            </a:r>
            <a:r>
              <a:rPr lang="ru-RU" dirty="0"/>
              <a:t> – р / р</a:t>
            </a:r>
            <a:r>
              <a:rPr lang="ru-RU" baseline="-25000" dirty="0"/>
              <a:t>0 </a:t>
            </a:r>
            <a:r>
              <a:rPr lang="ru-RU" dirty="0"/>
              <a:t>= n</a:t>
            </a:r>
            <a:r>
              <a:rPr lang="ru-RU" baseline="-25000" dirty="0"/>
              <a:t>2</a:t>
            </a:r>
            <a:r>
              <a:rPr lang="ru-RU" dirty="0"/>
              <a:t> / n</a:t>
            </a:r>
            <a:r>
              <a:rPr lang="ru-RU" baseline="-25000" dirty="0"/>
              <a:t>1</a:t>
            </a:r>
            <a:r>
              <a:rPr lang="ru-RU" dirty="0"/>
              <a:t> + n</a:t>
            </a:r>
            <a:r>
              <a:rPr lang="ru-RU" baseline="-25000" dirty="0"/>
              <a:t>2 </a:t>
            </a:r>
            <a:r>
              <a:rPr lang="ru-RU" dirty="0"/>
              <a:t>(35)</a:t>
            </a:r>
          </a:p>
          <a:p>
            <a:r>
              <a:rPr lang="ru-RU" dirty="0"/>
              <a:t>р</a:t>
            </a:r>
            <a:r>
              <a:rPr lang="ru-RU" baseline="-25000" dirty="0"/>
              <a:t>0</a:t>
            </a:r>
            <a:r>
              <a:rPr lang="ru-RU" dirty="0"/>
              <a:t> - давление пара над чистым растворителем,</a:t>
            </a:r>
          </a:p>
          <a:p>
            <a:r>
              <a:rPr lang="ru-RU" dirty="0"/>
              <a:t>р - давление пара над раствором,</a:t>
            </a:r>
          </a:p>
          <a:p>
            <a:r>
              <a:rPr lang="ru-RU" dirty="0"/>
              <a:t>n</a:t>
            </a:r>
            <a:r>
              <a:rPr lang="ru-RU" baseline="-25000" dirty="0"/>
              <a:t>1</a:t>
            </a:r>
            <a:r>
              <a:rPr lang="ru-RU" dirty="0"/>
              <a:t> - число молей растворителя</a:t>
            </a:r>
          </a:p>
          <a:p>
            <a:r>
              <a:rPr lang="ru-RU" dirty="0"/>
              <a:t>n</a:t>
            </a:r>
            <a:r>
              <a:rPr lang="ru-RU" baseline="-25000" dirty="0"/>
              <a:t>2 </a:t>
            </a:r>
            <a:r>
              <a:rPr lang="ru-RU" dirty="0"/>
              <a:t>- число молей растворенного вещества.</a:t>
            </a:r>
          </a:p>
        </p:txBody>
      </p:sp>
    </p:spTree>
    <p:extLst>
      <p:ext uri="{BB962C8B-B14F-4D97-AF65-F5344CB8AC3E}">
        <p14:creationId xmlns:p14="http://schemas.microsoft.com/office/powerpoint/2010/main" val="2798927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1334" y="2198689"/>
            <a:ext cx="8596668" cy="2081211"/>
          </a:xfrm>
        </p:spPr>
        <p:txBody>
          <a:bodyPr/>
          <a:lstStyle/>
          <a:p>
            <a:r>
              <a:rPr lang="ru-RU" dirty="0"/>
              <a:t>Понижение давления пара над раствором приводит к повышению температуры кипения и понижению температуры замерзания раствора по сравнению с чистым растворителем. Относительное понижение давления пара для раствора не зависит от природы растворенного вещества, растворителя и температуры. Растворы, которые подчиняются закону Рауля являются идеальными. Закон Рауля соблюдается тем точнее, чем более разбавлен раствор.</a:t>
            </a:r>
          </a:p>
        </p:txBody>
      </p:sp>
    </p:spTree>
    <p:extLst>
      <p:ext uri="{BB962C8B-B14F-4D97-AF65-F5344CB8AC3E}">
        <p14:creationId xmlns:p14="http://schemas.microsoft.com/office/powerpoint/2010/main" val="796405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034" y="1004889"/>
            <a:ext cx="8596668" cy="388077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8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42738" y="805374"/>
            <a:ext cx="940472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Важной характеристикой растворов служит их концентрация, которая выражает относительное количество компонентов в растворе. Различают массовые и объемные концентрации, размерные и безразмерные.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 безразмерным концентрациям (долям) относятся следующие концентрации: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Массовая доля растворенного вещества W (B) выражается в долях единицы или в процентах: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9" name="Picture 5" descr="https://chemistry.ru/course/content/javagifs/63230092927690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3252972"/>
            <a:ext cx="77470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4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746856"/>
            <a:ext cx="880956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где m (B) и m (A) – масса растворенного вещества B и масса растворителя 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Объемная доля растворенного вещества σ (B) выражается в долях единицы или объемных процентах: </a:t>
            </a:r>
          </a:p>
        </p:txBody>
      </p:sp>
      <p:pic>
        <p:nvPicPr>
          <p:cNvPr id="2051" name="Picture 3" descr="https://chemistry.ru/course/content/javagifs/63230092927720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117" y="2324928"/>
            <a:ext cx="5588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55134" y="3532062"/>
            <a:ext cx="845396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где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</a:t>
            </a:r>
            <a:r>
              <a:rPr kumimoji="0" lang="ru-RU" alt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объем компонента раствора, V (B) – объем растворенного вещества B. Объемные проценты называют градусами</a:t>
            </a:r>
            <a:r>
              <a:rPr kumimoji="0" lang="ru-RU" alt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*)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753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04800" y="515111"/>
            <a:ext cx="889300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Иногда объемная концентрация выражается в тысячных долях (промилле, ‰) или в миллионных долях (млн</a:t>
            </a:r>
            <a:r>
              <a:rPr kumimoji="0" lang="ru-RU" altLang="ru-RU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–1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ppm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Мольная доля растворенного вещества χ (B) выражается соотношением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4" y="2190750"/>
            <a:ext cx="3457575" cy="6286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50" y="2225485"/>
            <a:ext cx="3752850" cy="61614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3470245"/>
            <a:ext cx="8028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Сумма мольных долей k компонентов раствора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χ</a:t>
            </a:r>
            <a:r>
              <a:rPr kumimoji="0" lang="ru-RU" alt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равна единице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223" y="3151320"/>
            <a:ext cx="1169579" cy="103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7800" y="2844800"/>
            <a:ext cx="5132301" cy="1320800"/>
          </a:xfrm>
        </p:spPr>
        <p:txBody>
          <a:bodyPr>
            <a:noAutofit/>
          </a:bodyPr>
          <a:lstStyle/>
          <a:p>
            <a:r>
              <a:rPr lang="ru-RU" sz="5400" b="1" dirty="0"/>
              <a:t>Законы Рауля</a:t>
            </a:r>
            <a:br>
              <a:rPr lang="ru-RU" sz="5400" b="1" dirty="0"/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463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334" y="585789"/>
            <a:ext cx="8596668" cy="646111"/>
          </a:xfrm>
        </p:spPr>
        <p:txBody>
          <a:bodyPr>
            <a:normAutofit/>
          </a:bodyPr>
          <a:lstStyle/>
          <a:p>
            <a:r>
              <a:rPr lang="ru-RU" dirty="0"/>
              <a:t>Первый закон Рауля связывает давление </a:t>
            </a:r>
            <a:r>
              <a:rPr lang="ru-RU" dirty="0">
                <a:hlinkClick r:id="rId2" tooltip="Насыщенный пар"/>
              </a:rPr>
              <a:t>насыщенного пара</a:t>
            </a:r>
            <a:r>
              <a:rPr lang="ru-RU" dirty="0"/>
              <a:t> над раствором с его составом; он формулируется следующим образом: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1105" y="1415174"/>
            <a:ext cx="95951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Если упругость пара растворенного вещества очень мала P</a:t>
            </a:r>
            <a:r>
              <a:rPr kumimoji="0" lang="ru-RU" altLang="ru-RU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&lt;&lt; P</a:t>
            </a:r>
            <a:r>
              <a:rPr kumimoji="0" lang="ru-RU" altLang="ru-RU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то его парциальным давлением можно пренебречь (нелетучий компонент), и тогда упругость пара над раствором будет зависеть только от парциального давления растворителя: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19541" y="2521778"/>
                <a:ext cx="245825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41" y="2521778"/>
                <a:ext cx="2458253" cy="307777"/>
              </a:xfrm>
              <a:prstGeom prst="rect">
                <a:avLst/>
              </a:prstGeom>
              <a:blipFill>
                <a:blip r:embed="rId3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4212112" y="3251128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получаем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359" y="3926845"/>
            <a:ext cx="2196613" cy="102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2385" y="344489"/>
            <a:ext cx="4694766" cy="1320800"/>
          </a:xfrm>
        </p:spPr>
        <p:txBody>
          <a:bodyPr>
            <a:normAutofit/>
          </a:bodyPr>
          <a:lstStyle/>
          <a:p>
            <a:r>
              <a:rPr lang="ru-RU" b="1" dirty="0"/>
              <a:t>Второй закон Рауля</a:t>
            </a:r>
            <a:br>
              <a:rPr lang="ru-RU" b="1" dirty="0"/>
            </a:br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4301" y="1004889"/>
            <a:ext cx="96266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Второй закон Рауля </a:t>
            </a:r>
            <a:r>
              <a:rPr kumimoji="0" lang="ru-RU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определяет  зависимость температуры кристаллизации и кипения раствора от концентрации растворенного вещества: </a:t>
            </a:r>
            <a:r>
              <a:rPr kumimoji="0" lang="ru-RU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Повышение температуры кипения и понижение температуры кристаллизации разбавленных идеальных растворов пропорциональны моляльной концентрации растворенного вещества.                         </a:t>
            </a:r>
            <a:r>
              <a:rPr kumimoji="0" lang="en-US" altLang="ru-RU" sz="1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Δt</a:t>
            </a:r>
            <a:r>
              <a:rPr kumimoji="0" lang="en-US" altLang="ru-RU" sz="16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</a:t>
            </a:r>
            <a:r>
              <a:rPr kumimoji="0" lang="en-US" altLang="ru-RU" sz="1600" b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= </a:t>
            </a:r>
            <a:r>
              <a:rPr kumimoji="0" lang="en-US" altLang="ru-RU" sz="1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</a:t>
            </a:r>
            <a:r>
              <a:rPr kumimoji="0" lang="en-US" altLang="ru-RU" sz="16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</a:t>
            </a:r>
            <a:r>
              <a:rPr kumimoji="0" lang="en-US" altLang="ru-RU" sz="1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·С</a:t>
            </a:r>
            <a:r>
              <a:rPr kumimoji="0" lang="en-US" altLang="ru-RU" sz="16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</a:t>
            </a:r>
            <a:r>
              <a:rPr kumimoji="0" lang="en-US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                     </a:t>
            </a:r>
            <a:r>
              <a:rPr kumimoji="0" lang="en-US" altLang="ru-RU" sz="1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Δt</a:t>
            </a:r>
            <a:r>
              <a:rPr kumimoji="0" lang="en-US" altLang="ru-RU" sz="16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кp</a:t>
            </a:r>
            <a:r>
              <a:rPr kumimoji="0" lang="en-US" altLang="ru-RU" sz="1600" b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= </a:t>
            </a:r>
            <a:r>
              <a:rPr kumimoji="0" lang="en-US" altLang="ru-RU" sz="1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</a:t>
            </a:r>
            <a:r>
              <a:rPr kumimoji="0" lang="en-US" altLang="ru-RU" sz="16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кр</a:t>
            </a:r>
            <a:r>
              <a:rPr kumimoji="0" lang="en-US" altLang="ru-RU" sz="1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·С</a:t>
            </a:r>
            <a:r>
              <a:rPr kumimoji="0" lang="en-US" altLang="ru-RU" sz="16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Здесь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-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моляльная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концентрация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раствора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(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моль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кг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);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</a:t>
            </a:r>
            <a:r>
              <a:rPr kumimoji="0" lang="en-US" altLang="ru-RU" sz="1600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эбуллиоскопическая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константа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или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константа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кипения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растворителя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; 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кр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-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криоскопическая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константа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или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константа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кристаллизации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растворителя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Для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воды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= 0,52°С, 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кр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= 1,86°С. 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По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своему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смыслу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эбуллиоскопическая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и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криоскопическая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константы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показывают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повышение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температуры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кипения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и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понижение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температуры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кристаллизации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раствора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моляльная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концентрация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которого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равна</a:t>
            </a:r>
            <a:r>
              <a:rPr kumimoji="0" lang="en-US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единице</a:t>
            </a:r>
            <a:r>
              <a:rPr kumimoji="0" lang="en-US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Используя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вышесказанное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можно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составить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следующие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соотношения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  <a:r>
              <a:rPr kumimoji="0" lang="en-US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kumimoji="0" lang="en-US" alt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             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кp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(у) </a:t>
            </a:r>
            <a:r>
              <a:rPr kumimoji="0" lang="en-US" altLang="ru-RU" sz="1600" b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  =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кp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(z) </a:t>
            </a:r>
            <a:r>
              <a:rPr kumimoji="0" lang="en-US" altLang="ru-RU" sz="1600" b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   – Δ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кp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;      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где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Δ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кp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=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кp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(z) -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кp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(y)  , 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             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</a:t>
            </a:r>
            <a:r>
              <a:rPr kumimoji="0" lang="en-US" altLang="ru-RU" sz="1600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(у)</a:t>
            </a:r>
            <a:r>
              <a:rPr kumimoji="0" lang="en-US" altLang="ru-RU" sz="1600" b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0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 =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</a:t>
            </a:r>
            <a:r>
              <a:rPr kumimoji="0" lang="en-US" altLang="ru-RU" sz="1600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(z)</a:t>
            </a:r>
            <a:r>
              <a:rPr kumimoji="0" lang="en-US" altLang="ru-RU" sz="1600" b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0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 + Δ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</a:t>
            </a:r>
            <a:r>
              <a:rPr kumimoji="0" lang="en-US" altLang="ru-RU" sz="1600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,  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где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Δ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=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(y) -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kumimoji="0" lang="en-US" altLang="ru-RU" sz="1600" b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кип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(z) .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Например</a:t>
            </a:r>
            <a:r>
              <a:rPr kumimoji="0" lang="en-US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1m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водный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раствор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любого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неэлектролита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закипает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при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температуре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100,52°С , а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кристаллизуется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при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температуре</a:t>
            </a:r>
            <a:r>
              <a:rPr kumimoji="0" lang="en-US" alt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–1,86 °С.</a:t>
            </a:r>
          </a:p>
        </p:txBody>
      </p:sp>
    </p:spTree>
    <p:extLst>
      <p:ext uri="{BB962C8B-B14F-4D97-AF65-F5344CB8AC3E}">
        <p14:creationId xmlns:p14="http://schemas.microsoft.com/office/powerpoint/2010/main" val="31839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7234" y="2514600"/>
            <a:ext cx="5621866" cy="673100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Разбавленные растворы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8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534" y="306389"/>
            <a:ext cx="8596668" cy="1992311"/>
          </a:xfrm>
        </p:spPr>
        <p:txBody>
          <a:bodyPr>
            <a:normAutofit/>
          </a:bodyPr>
          <a:lstStyle/>
          <a:p>
            <a:r>
              <a:rPr lang="ru-RU" dirty="0"/>
              <a:t>раствор с низким содержанием растворённого вещества. Отметим, что не всегда разбавленный раствор является </a:t>
            </a:r>
            <a:r>
              <a:rPr lang="ru-RU" dirty="0">
                <a:hlinkClick r:id="rId2" tooltip="Ненасыщенный раствор"/>
              </a:rPr>
              <a:t>ненасыщенным</a:t>
            </a:r>
            <a:r>
              <a:rPr lang="ru-RU" dirty="0"/>
              <a:t> — например, насыщенный 0,0000134М раствор практически нерастворимого </a:t>
            </a:r>
            <a:r>
              <a:rPr lang="ru-RU" dirty="0">
                <a:hlinkClick r:id="rId3" tooltip="Хлорид серебра"/>
              </a:rPr>
              <a:t>хлорида серебра</a:t>
            </a:r>
            <a:r>
              <a:rPr lang="ru-RU" dirty="0"/>
              <a:t> является очень разбавленным. Граница между разбавленным и </a:t>
            </a:r>
            <a:r>
              <a:rPr lang="ru-RU" dirty="0">
                <a:hlinkClick r:id="rId4" tooltip="Концентрированный раствор"/>
              </a:rPr>
              <a:t>концентрированным</a:t>
            </a:r>
            <a:r>
              <a:rPr lang="ru-RU" dirty="0"/>
              <a:t> растворами весьма условна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3534" y="2057400"/>
            <a:ext cx="89111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>
                <a:hlinkClick r:id="rId5" tooltip="Физическая химия"/>
              </a:rPr>
              <a:t>физической химии</a:t>
            </a:r>
            <a:r>
              <a:rPr lang="ru-RU" dirty="0"/>
              <a:t> важную роль играет понятие </a:t>
            </a:r>
            <a:r>
              <a:rPr lang="ru-RU" i="1" dirty="0"/>
              <a:t>предельно разбавленного раствора</a:t>
            </a:r>
            <a:r>
              <a:rPr lang="ru-RU" dirty="0"/>
              <a:t>, то есть раствора, в котором молекулы растворенного вещества не взаимодействуют, а после добавления бесконечно малого количества растворённого вещества возникает взаимодействие. В таком растворе </a:t>
            </a:r>
            <a:r>
              <a:rPr lang="ru-RU" dirty="0">
                <a:hlinkClick r:id="rId6" tooltip="Растворитель"/>
              </a:rPr>
              <a:t>растворитель</a:t>
            </a:r>
            <a:r>
              <a:rPr lang="ru-RU" dirty="0"/>
              <a:t> подчиняется законам поведения </a:t>
            </a:r>
            <a:r>
              <a:rPr lang="ru-RU" dirty="0">
                <a:hlinkClick r:id="rId7" tooltip="Идеальный раствор"/>
              </a:rPr>
              <a:t>идеальных растворов</a:t>
            </a:r>
            <a:r>
              <a:rPr lang="ru-RU" dirty="0"/>
              <a:t>, а растворенное вещество — не подчиняется. В частности, к растворенному веществу в предельно разбавленном растворе не применим </a:t>
            </a:r>
            <a:r>
              <a:rPr lang="ru-RU" dirty="0">
                <a:hlinkClick r:id="rId8" tooltip="Закон Рауля"/>
              </a:rPr>
              <a:t>закон Рауля</a:t>
            </a:r>
            <a:r>
              <a:rPr lang="ru-RU" dirty="0"/>
              <a:t>, а давление его пара над раствором может быть описано </a:t>
            </a:r>
            <a:r>
              <a:rPr lang="ru-RU" dirty="0">
                <a:hlinkClick r:id="rId9" tooltip="Закон Генри"/>
              </a:rPr>
              <a:t>законом Генри</a:t>
            </a:r>
            <a:r>
              <a:rPr lang="ru-RU" dirty="0"/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12938" y="4578350"/>
                <a:ext cx="1077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938" y="4578350"/>
                <a:ext cx="1077859" cy="276999"/>
              </a:xfrm>
              <a:prstGeom prst="rect">
                <a:avLst/>
              </a:prstGeom>
              <a:blipFill>
                <a:blip r:embed="rId10"/>
                <a:stretch>
                  <a:fillRect l="-4520" r="-1695" b="-2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5012210"/>
            <a:ext cx="93599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где   </a:t>
            </a:r>
            <a:r>
              <a:rPr kumimoji="0" lang="ru-RU" altLang="ru-RU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— давление пара растворенного вещества,   </a:t>
            </a:r>
            <a:r>
              <a:rPr kumimoji="0" lang="ru-RU" altLang="ru-RU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— мольная доля его,   </a:t>
            </a:r>
            <a:r>
              <a:rPr kumimoji="0" lang="ru-RU" altLang="ru-RU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— постоянная Генри. </a:t>
            </a:r>
          </a:p>
        </p:txBody>
      </p:sp>
      <p:sp>
        <p:nvSpPr>
          <p:cNvPr id="7" name="AutoShape 2" descr="p_{2}"/>
          <p:cNvSpPr>
            <a:spLocks noChangeAspect="1" noChangeArrowheads="1"/>
          </p:cNvSpPr>
          <p:nvPr/>
        </p:nvSpPr>
        <p:spPr bwMode="auto">
          <a:xfrm flipV="1">
            <a:off x="868363" y="5022255"/>
            <a:ext cx="23399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3" descr="x_{2}"/>
          <p:cNvSpPr>
            <a:spLocks noChangeAspect="1" noChangeArrowheads="1"/>
          </p:cNvSpPr>
          <p:nvPr/>
        </p:nvSpPr>
        <p:spPr bwMode="auto">
          <a:xfrm flipV="1">
            <a:off x="5800725" y="5022255"/>
            <a:ext cx="23399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K_{2}"/>
          <p:cNvSpPr>
            <a:spLocks noChangeAspect="1" noChangeArrowheads="1"/>
          </p:cNvSpPr>
          <p:nvPr/>
        </p:nvSpPr>
        <p:spPr bwMode="auto">
          <a:xfrm flipV="1">
            <a:off x="8310563" y="5022255"/>
            <a:ext cx="23399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54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657</Words>
  <Application>Microsoft Office PowerPoint</Application>
  <PresentationFormat>Широкоэкранный</PresentationFormat>
  <Paragraphs>37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Trebuchet MS</vt:lpstr>
      <vt:lpstr>Wingdings 3</vt:lpstr>
      <vt:lpstr>Аспект</vt:lpstr>
      <vt:lpstr>Концентрация растворов </vt:lpstr>
      <vt:lpstr>Презентация PowerPoint</vt:lpstr>
      <vt:lpstr>Презентация PowerPoint</vt:lpstr>
      <vt:lpstr>Презентация PowerPoint</vt:lpstr>
      <vt:lpstr>Законы Рауля </vt:lpstr>
      <vt:lpstr>Презентация PowerPoint</vt:lpstr>
      <vt:lpstr>Второй закон Рауля </vt:lpstr>
      <vt:lpstr>Разбавленные растворы</vt:lpstr>
      <vt:lpstr>Презентация PowerPoint</vt:lpstr>
      <vt:lpstr>Пониженное давление насыщенного пара растворителя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Концентрация растворов </dc:title>
  <dc:creator>Rogne</dc:creator>
  <cp:lastModifiedBy>Rogne</cp:lastModifiedBy>
  <cp:revision>7</cp:revision>
  <dcterms:created xsi:type="dcterms:W3CDTF">2018-09-23T09:59:08Z</dcterms:created>
  <dcterms:modified xsi:type="dcterms:W3CDTF">2018-09-26T16:18:31Z</dcterms:modified>
</cp:coreProperties>
</file>