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3" r:id="rId8"/>
    <p:sldId id="261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51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A529-C9D8-495D-BD89-7BB91B165CF2}" type="datetimeFigureOut">
              <a:rPr lang="ru-RU" smtClean="0"/>
              <a:t>29.09.2018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2D40-3E8B-4485-A4BB-13A8E6A35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5980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A529-C9D8-495D-BD89-7BB91B165CF2}" type="datetimeFigureOut">
              <a:rPr lang="ru-RU" smtClean="0"/>
              <a:t>29.09.2018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2D40-3E8B-4485-A4BB-13A8E6A35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6763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A529-C9D8-495D-BD89-7BB91B165CF2}" type="datetimeFigureOut">
              <a:rPr lang="ru-RU" smtClean="0"/>
              <a:t>29.09.2018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2D40-3E8B-4485-A4BB-13A8E6A35BDE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031420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A529-C9D8-495D-BD89-7BB91B165CF2}" type="datetimeFigureOut">
              <a:rPr lang="ru-RU" smtClean="0"/>
              <a:t>29.09.2018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2D40-3E8B-4485-A4BB-13A8E6A35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057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A529-C9D8-495D-BD89-7BB91B165CF2}" type="datetimeFigureOut">
              <a:rPr lang="ru-RU" smtClean="0"/>
              <a:t>29.09.2018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2D40-3E8B-4485-A4BB-13A8E6A35BDE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273474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A529-C9D8-495D-BD89-7BB91B165CF2}" type="datetimeFigureOut">
              <a:rPr lang="ru-RU" smtClean="0"/>
              <a:t>29.09.2018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2D40-3E8B-4485-A4BB-13A8E6A35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88520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A529-C9D8-495D-BD89-7BB91B165CF2}" type="datetimeFigureOut">
              <a:rPr lang="ru-RU" smtClean="0"/>
              <a:t>29.09.2018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2D40-3E8B-4485-A4BB-13A8E6A35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4314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A529-C9D8-495D-BD89-7BB91B165CF2}" type="datetimeFigureOut">
              <a:rPr lang="ru-RU" smtClean="0"/>
              <a:t>29.09.2018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2D40-3E8B-4485-A4BB-13A8E6A35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4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A529-C9D8-495D-BD89-7BB91B165CF2}" type="datetimeFigureOut">
              <a:rPr lang="ru-RU" smtClean="0"/>
              <a:t>29.09.2018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2D40-3E8B-4485-A4BB-13A8E6A35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972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A529-C9D8-495D-BD89-7BB91B165CF2}" type="datetimeFigureOut">
              <a:rPr lang="ru-RU" smtClean="0"/>
              <a:t>29.09.2018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2D40-3E8B-4485-A4BB-13A8E6A35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471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A529-C9D8-495D-BD89-7BB91B165CF2}" type="datetimeFigureOut">
              <a:rPr lang="ru-RU" smtClean="0"/>
              <a:t>29.09.2018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2D40-3E8B-4485-A4BB-13A8E6A35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772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A529-C9D8-495D-BD89-7BB91B165CF2}" type="datetimeFigureOut">
              <a:rPr lang="ru-RU" smtClean="0"/>
              <a:t>29.09.2018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2D40-3E8B-4485-A4BB-13A8E6A35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9908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A529-C9D8-495D-BD89-7BB91B165CF2}" type="datetimeFigureOut">
              <a:rPr lang="ru-RU" smtClean="0"/>
              <a:t>29.09.2018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2D40-3E8B-4485-A4BB-13A8E6A35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786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A529-C9D8-495D-BD89-7BB91B165CF2}" type="datetimeFigureOut">
              <a:rPr lang="ru-RU" smtClean="0"/>
              <a:t>29.09.2018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2D40-3E8B-4485-A4BB-13A8E6A35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601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A529-C9D8-495D-BD89-7BB91B165CF2}" type="datetimeFigureOut">
              <a:rPr lang="ru-RU" smtClean="0"/>
              <a:t>29.09.2018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2D40-3E8B-4485-A4BB-13A8E6A35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4614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A529-C9D8-495D-BD89-7BB91B165CF2}" type="datetimeFigureOut">
              <a:rPr lang="ru-RU" smtClean="0"/>
              <a:t>29.09.2018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2D40-3E8B-4485-A4BB-13A8E6A35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4216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9A529-C9D8-495D-BD89-7BB91B165CF2}" type="datetimeFigureOut">
              <a:rPr lang="ru-RU" smtClean="0"/>
              <a:t>29.09.2018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9C72D40-3E8B-4485-A4BB-13A8E6A35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6019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alc.ru/Khimicheskaya-Svyaz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calc.ru/Khimicheskaya-Svyaz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alc.ru/Stroyeniye-Atoma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lc.ru/Kislorod-Svoystva-Kisloroda.html" TargetMode="External"/><Relationship Id="rId2" Type="http://schemas.openxmlformats.org/officeDocument/2006/relationships/hyperlink" Target="https://www.calc.ru/Ftor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calc.ru/Sera-Svoystva-Sery.html" TargetMode="External"/><Relationship Id="rId4" Type="http://schemas.openxmlformats.org/officeDocument/2006/relationships/hyperlink" Target="https://www.calc.ru/Khlor.html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alc.ru/Kovalentnaya-Svyaz-Metod-Valentnykh-Svyazey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88255" y="2705100"/>
            <a:ext cx="8825658" cy="764181"/>
          </a:xfrm>
        </p:spPr>
        <p:txBody>
          <a:bodyPr/>
          <a:lstStyle/>
          <a:p>
            <a:r>
              <a:rPr lang="ru-RU" sz="4000" i="1" dirty="0" smtClean="0">
                <a:solidFill>
                  <a:schemeClr val="tx1"/>
                </a:solidFill>
                <a:cs typeface="Arabic Typesetting" panose="03020402040406030203" pitchFamily="66" charset="-78"/>
              </a:rPr>
              <a:t>Строение и состояние вещества</a:t>
            </a:r>
            <a:endParaRPr lang="ru-RU" sz="4000" i="1" dirty="0">
              <a:solidFill>
                <a:schemeClr val="tx1"/>
              </a:solidFill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807829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93534" y="2794000"/>
            <a:ext cx="4732866" cy="1320800"/>
          </a:xfrm>
        </p:spPr>
        <p:txBody>
          <a:bodyPr/>
          <a:lstStyle/>
          <a:p>
            <a:r>
              <a:rPr lang="ru-RU" b="1" dirty="0"/>
              <a:t>Ковалентная связь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9001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0700" y="1003300"/>
            <a:ext cx="9439102" cy="4521199"/>
          </a:xfrm>
        </p:spPr>
        <p:txBody>
          <a:bodyPr>
            <a:normAutofit/>
          </a:bodyPr>
          <a:lstStyle/>
          <a:p>
            <a:r>
              <a:rPr lang="ru-RU" b="1" dirty="0" smtClean="0"/>
              <a:t>Ковалентная связь</a:t>
            </a:r>
            <a:r>
              <a:rPr lang="ru-RU" b="1" dirty="0"/>
              <a:t>– </a:t>
            </a:r>
            <a:r>
              <a:rPr lang="ru-RU" dirty="0"/>
              <a:t>вид </a:t>
            </a:r>
            <a:r>
              <a:rPr lang="ru-RU" dirty="0">
                <a:hlinkClick r:id="rId2"/>
              </a:rPr>
              <a:t>химической связи</a:t>
            </a:r>
            <a:r>
              <a:rPr lang="ru-RU" dirty="0"/>
              <a:t>, осуществляемый за счёт образования электронной пары, которая принадлежит обоим атомам. Обозначается «:» или « – ».</a:t>
            </a:r>
          </a:p>
          <a:p>
            <a:r>
              <a:rPr lang="ru-RU" dirty="0"/>
              <a:t>По механизму образования ковалентная связь разделяется на:</a:t>
            </a:r>
          </a:p>
          <a:p>
            <a:r>
              <a:rPr lang="ru-RU" dirty="0"/>
              <a:t>обменную ковалентную связь;</a:t>
            </a:r>
          </a:p>
          <a:p>
            <a:r>
              <a:rPr lang="ru-RU" dirty="0"/>
              <a:t>донорно-акцепторную ковалентную связь.</a:t>
            </a:r>
          </a:p>
          <a:p>
            <a:r>
              <a:rPr lang="ru-RU" b="1" dirty="0"/>
              <a:t>Обменная ковалентная связь</a:t>
            </a:r>
            <a:r>
              <a:rPr lang="ru-RU" dirty="0"/>
              <a:t> возникает между атомами. Где каждый атом отдаёт по одному неспаренному электрону в общую электронную </a:t>
            </a:r>
            <a:r>
              <a:rPr lang="ru-RU" dirty="0" smtClean="0"/>
              <a:t>пару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10284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195389"/>
            <a:ext cx="8596668" cy="925511"/>
          </a:xfrm>
        </p:spPr>
        <p:txBody>
          <a:bodyPr/>
          <a:lstStyle/>
          <a:p>
            <a:r>
              <a:rPr lang="ru-RU" b="1" dirty="0"/>
              <a:t>Донорно-акцепторная ковалентная связь </a:t>
            </a:r>
            <a:r>
              <a:rPr lang="ru-RU" dirty="0"/>
              <a:t>заключается в том, что один атом (донор) отдаёт электронную пару, а другой атом (акцептор) предоставляет для этой пары свободную </a:t>
            </a:r>
            <a:r>
              <a:rPr lang="ru-RU" dirty="0" err="1"/>
              <a:t>орбиталь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677334" y="3225801"/>
            <a:ext cx="8596668" cy="673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Кроме одинарных связей, может образовываться двойная и тройная ковалентная связь.</a:t>
            </a:r>
          </a:p>
        </p:txBody>
      </p:sp>
    </p:spTree>
    <p:extLst>
      <p:ext uri="{BB962C8B-B14F-4D97-AF65-F5344CB8AC3E}">
        <p14:creationId xmlns:p14="http://schemas.microsoft.com/office/powerpoint/2010/main" val="6488617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76034" y="2603500"/>
            <a:ext cx="4428066" cy="6223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Металлическая связь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012586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5734" y="395289"/>
            <a:ext cx="8596668" cy="976311"/>
          </a:xfrm>
        </p:spPr>
        <p:txBody>
          <a:bodyPr/>
          <a:lstStyle/>
          <a:p>
            <a:r>
              <a:rPr lang="ru-RU" b="1" dirty="0"/>
              <a:t>Металлическая связь</a:t>
            </a:r>
            <a:r>
              <a:rPr lang="ru-RU" dirty="0"/>
              <a:t> – вид </a:t>
            </a:r>
            <a:r>
              <a:rPr lang="ru-RU" dirty="0">
                <a:hlinkClick r:id="rId2"/>
              </a:rPr>
              <a:t>химической связи</a:t>
            </a:r>
            <a:r>
              <a:rPr lang="ru-RU" dirty="0"/>
              <a:t> между положительно заряженными ионами (катионами) в кристаллической решётке металлов, осуществляемая за счёт притяжения подвижных электронов.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6568" y="1765300"/>
            <a:ext cx="5715000" cy="345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9509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0334" y="509589"/>
            <a:ext cx="8596668" cy="2411411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Металлической связью обладают металлы, сплавы и расплавы в аморфном состоянии.</a:t>
            </a:r>
          </a:p>
          <a:p>
            <a:r>
              <a:rPr lang="ru-RU" dirty="0"/>
              <a:t>Металлы и сплавы имеют кристаллические решётки, узлы которых заняты положительно заряженными ионами, совершающими колебания вокруг положения узлов решётки. Между ионами и валентными электронами, которые могут свободно перемещаются в пространстве кристаллической решётки, возникают электростатические взаимодействия, которые и являются причиной возникновения металлической связи.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52813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15734" y="2362200"/>
            <a:ext cx="4262966" cy="1320800"/>
          </a:xfrm>
        </p:spPr>
        <p:txBody>
          <a:bodyPr/>
          <a:lstStyle/>
          <a:p>
            <a:r>
              <a:rPr lang="ru-RU" b="1" dirty="0"/>
              <a:t>Водородная связь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80221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1134" y="649289"/>
            <a:ext cx="8596668" cy="1014411"/>
          </a:xfrm>
        </p:spPr>
        <p:txBody>
          <a:bodyPr/>
          <a:lstStyle/>
          <a:p>
            <a:r>
              <a:rPr lang="ru-RU" b="1" dirty="0"/>
              <a:t>Водородная связь – </a:t>
            </a:r>
            <a:r>
              <a:rPr lang="ru-RU" dirty="0"/>
              <a:t>связь между положительно заряженным атомом водорода одной молекулы и отрицательно заряженным </a:t>
            </a:r>
            <a:r>
              <a:rPr lang="ru-RU" dirty="0">
                <a:hlinkClick r:id="rId2"/>
              </a:rPr>
              <a:t>атомом</a:t>
            </a:r>
            <a:r>
              <a:rPr lang="ru-RU" dirty="0"/>
              <a:t> другой молекулы.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601134" y="2609850"/>
            <a:ext cx="8847666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Механизм возникновения водородной связи – частично электростатический и частично донорно-акцепторный.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601134" y="4241801"/>
            <a:ext cx="8847666" cy="10144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Характерной чертой водородной связи является расстояние между атомом водорода и другим атомом, её образующим. Оно должно быть меньше, чем сумма радиусов этих атомов.</a:t>
            </a:r>
          </a:p>
        </p:txBody>
      </p:sp>
    </p:spTree>
    <p:extLst>
      <p:ext uri="{BB962C8B-B14F-4D97-AF65-F5344CB8AC3E}">
        <p14:creationId xmlns:p14="http://schemas.microsoft.com/office/powerpoint/2010/main" val="6032054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1134" y="661989"/>
            <a:ext cx="4237566" cy="379411"/>
          </a:xfrm>
        </p:spPr>
        <p:txBody>
          <a:bodyPr>
            <a:normAutofit fontScale="92500"/>
          </a:bodyPr>
          <a:lstStyle/>
          <a:p>
            <a:r>
              <a:rPr lang="ru-RU" dirty="0"/>
              <a:t>Водородная связь подразделяется: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601134" y="1473200"/>
            <a:ext cx="9076266" cy="2044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1. </a:t>
            </a:r>
            <a:r>
              <a:rPr lang="ru-RU" b="1" dirty="0"/>
              <a:t>Межмолекулярная водородная связь</a:t>
            </a:r>
            <a:r>
              <a:rPr lang="ru-RU" dirty="0"/>
              <a:t> образуется между молекулами веществ, в состав которых входят водород и сильно электроотрицательный элемент – </a:t>
            </a:r>
            <a:r>
              <a:rPr lang="ru-RU" dirty="0">
                <a:hlinkClick r:id="rId2"/>
              </a:rPr>
              <a:t>фтор</a:t>
            </a:r>
            <a:r>
              <a:rPr lang="ru-RU" dirty="0"/>
              <a:t>, </a:t>
            </a:r>
            <a:r>
              <a:rPr lang="ru-RU" dirty="0">
                <a:hlinkClick r:id="rId3"/>
              </a:rPr>
              <a:t>кислород</a:t>
            </a:r>
            <a:r>
              <a:rPr lang="ru-RU" dirty="0"/>
              <a:t>, азот, </a:t>
            </a:r>
            <a:r>
              <a:rPr lang="ru-RU" dirty="0">
                <a:hlinkClick r:id="rId4"/>
              </a:rPr>
              <a:t>хлор</a:t>
            </a:r>
            <a:r>
              <a:rPr lang="ru-RU" dirty="0"/>
              <a:t>, </a:t>
            </a:r>
            <a:r>
              <a:rPr lang="ru-RU" dirty="0">
                <a:hlinkClick r:id="rId5"/>
              </a:rPr>
              <a:t>сера</a:t>
            </a:r>
            <a:r>
              <a:rPr lang="ru-RU" dirty="0"/>
              <a:t>. Сильно смещенная общая электронная пара от водорода к атому отрицательно заряженного элемента, при этом положительный заряд водорода сконцентрирован в малом объеме, приводит взаимодействие протона с </a:t>
            </a:r>
            <a:r>
              <a:rPr lang="ru-RU" dirty="0" err="1"/>
              <a:t>неподеленной</a:t>
            </a:r>
            <a:r>
              <a:rPr lang="ru-RU" dirty="0"/>
              <a:t> электронной парой другого атома или иона, обобществляя её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601134" y="3949700"/>
            <a:ext cx="9076266" cy="698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2. </a:t>
            </a:r>
            <a:r>
              <a:rPr lang="ru-RU" b="1" dirty="0"/>
              <a:t>Внутримолекулярная водородная связь</a:t>
            </a:r>
            <a:r>
              <a:rPr lang="ru-RU" dirty="0"/>
              <a:t> присутствует в многоатомных спиртах, углеводах, белках и других органических веществах.</a:t>
            </a:r>
          </a:p>
        </p:txBody>
      </p:sp>
    </p:spTree>
    <p:extLst>
      <p:ext uri="{BB962C8B-B14F-4D97-AF65-F5344CB8AC3E}">
        <p14:creationId xmlns:p14="http://schemas.microsoft.com/office/powerpoint/2010/main" val="4962705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2897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71334" y="2768600"/>
            <a:ext cx="3780366" cy="723900"/>
          </a:xfrm>
        </p:spPr>
        <p:txBody>
          <a:bodyPr/>
          <a:lstStyle/>
          <a:p>
            <a:r>
              <a:rPr lang="ru-RU" dirty="0" smtClean="0"/>
              <a:t>Строение Атома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2169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9113" y="414619"/>
            <a:ext cx="5094288" cy="512482"/>
          </a:xfrm>
        </p:spPr>
        <p:txBody>
          <a:bodyPr/>
          <a:lstStyle/>
          <a:p>
            <a:r>
              <a:rPr lang="ru-RU" b="1" dirty="0"/>
              <a:t>Атом</a:t>
            </a:r>
            <a:r>
              <a:rPr lang="ru-RU" dirty="0"/>
              <a:t> – наименьшая химическая частица. 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519113" y="1100418"/>
            <a:ext cx="9513888" cy="138878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В начале XIX века Д. Дальтон возродил атомистическую теорию, опираясь на известные к тому времени основополагающие законы химии (постоянства состава, кратных отношений и эквивалентов). Были проведены первые эксперименты по изучению строения вещества. Однако, несмотря на сделанные открытия (атомы одного и того же элементы обладают одними и теми же свойствами, а атомы других элементов – иными свойствами, введено понятие атомной массы), атом считали неделимым. </a:t>
            </a:r>
            <a:endParaRPr lang="ru-RU" i="1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519113" y="2662517"/>
            <a:ext cx="9513888" cy="95698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После получения экспериментальных доказательств (конец XIX начало XX века) сложности строения атома (фотоэффект, катодные и рентгеновские лучи, радиоактивность) было установлено, что атом состоит из отрицательно и положительно заряженных частиц, которые взаимодействуют между собой.</a:t>
            </a:r>
            <a:endParaRPr lang="ru-RU" i="1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519113" y="3792816"/>
            <a:ext cx="9513888" cy="82998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Эти открытия дали толчок к созданию первых моделей строения атома. Одна из </a:t>
            </a:r>
            <a:r>
              <a:rPr lang="ru-RU" dirty="0" err="1"/>
              <a:t>перых</a:t>
            </a:r>
            <a:r>
              <a:rPr lang="ru-RU" dirty="0"/>
              <a:t> моделей была предложена </a:t>
            </a:r>
            <a:r>
              <a:rPr lang="ru-RU" b="1" dirty="0"/>
              <a:t>Дж. Томсоном </a:t>
            </a:r>
            <a:r>
              <a:rPr lang="ru-RU" dirty="0"/>
              <a:t>(1904</a:t>
            </a:r>
            <a:r>
              <a:rPr lang="ru-RU" dirty="0" smtClean="0"/>
              <a:t>): </a:t>
            </a:r>
            <a:r>
              <a:rPr lang="ru-RU" dirty="0"/>
              <a:t>атом представлялся как «море положительного электричества» с колеблющимися в нем электронами. 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312613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2534" y="179389"/>
            <a:ext cx="8596668" cy="2322511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После опытов с α-частицами, в 1911г. Резерфорд предложил так называемую </a:t>
            </a:r>
            <a:r>
              <a:rPr lang="ru-RU" b="1" dirty="0"/>
              <a:t>планетарную модель</a:t>
            </a:r>
            <a:r>
              <a:rPr lang="ru-RU" dirty="0"/>
              <a:t> строения </a:t>
            </a:r>
            <a:r>
              <a:rPr lang="ru-RU" dirty="0" smtClean="0"/>
              <a:t>атома, </a:t>
            </a:r>
            <a:r>
              <a:rPr lang="ru-RU" dirty="0"/>
              <a:t>похожую на строение солнечной системы. Согласно </a:t>
            </a:r>
            <a:r>
              <a:rPr lang="ru-RU" dirty="0" err="1"/>
              <a:t>планеетарной</a:t>
            </a:r>
            <a:r>
              <a:rPr lang="ru-RU" dirty="0"/>
              <a:t> модели, в центре атома находится очень маленькое ядро с зарядом </a:t>
            </a:r>
            <a:r>
              <a:rPr lang="ru-RU" dirty="0" err="1"/>
              <a:t>Z</a:t>
            </a:r>
            <a:r>
              <a:rPr lang="ru-RU" baseline="-25000" dirty="0" err="1"/>
              <a:t>е</a:t>
            </a:r>
            <a:r>
              <a:rPr lang="ru-RU" dirty="0"/>
              <a:t>, размеры которого приблизительно в 1000000 раз меньше размеров самого атома. Ядро заключает в себе практически всю массу атома и имеет положительный заряд. Вокруг ядра по орбитам движутся электроны, число которых определяется зарядом ядра. Внешняя траектория движения электронов определяет внешние размеры атома. Диаметр атома составляет 10</a:t>
            </a:r>
            <a:r>
              <a:rPr lang="ru-RU" baseline="30000" dirty="0"/>
              <a:t>-8</a:t>
            </a:r>
            <a:r>
              <a:rPr lang="ru-RU" dirty="0"/>
              <a:t> см, в то время, как диаметр ядра много меньше -10</a:t>
            </a:r>
            <a:r>
              <a:rPr lang="ru-RU" baseline="30000" dirty="0"/>
              <a:t>-12</a:t>
            </a:r>
            <a:r>
              <a:rPr lang="ru-RU" dirty="0"/>
              <a:t> см.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344" y="2501900"/>
            <a:ext cx="5219048" cy="32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464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1434" y="166689"/>
            <a:ext cx="8596668" cy="785811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Опыты по изучению атомных спектров показали несовершенство планетарной модели строения атома, поскольку эта модель противоречит линейчатой структуре атомных спектров.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61434" y="952500"/>
            <a:ext cx="8596668" cy="165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700" dirty="0"/>
              <a:t>На основании модели Резерфорда, учении </a:t>
            </a:r>
            <a:r>
              <a:rPr lang="ru-RU" sz="1700" dirty="0" err="1"/>
              <a:t>Энштейна</a:t>
            </a:r>
            <a:r>
              <a:rPr lang="ru-RU" sz="1700" dirty="0"/>
              <a:t> о световых квантах и квантовой теории излучения планка </a:t>
            </a:r>
            <a:r>
              <a:rPr lang="ru-RU" sz="1700" b="1" dirty="0"/>
              <a:t>Нильс Бор (1913) </a:t>
            </a:r>
            <a:r>
              <a:rPr lang="ru-RU" sz="1700" dirty="0"/>
              <a:t>сформулировал </a:t>
            </a:r>
            <a:r>
              <a:rPr lang="ru-RU" sz="1700" b="1" dirty="0"/>
              <a:t>постулаты</a:t>
            </a:r>
            <a:r>
              <a:rPr lang="ru-RU" sz="1700" dirty="0"/>
              <a:t>, в которых заключается </a:t>
            </a:r>
            <a:r>
              <a:rPr lang="ru-RU" sz="1700" b="1" dirty="0"/>
              <a:t>теория строения атома </a:t>
            </a:r>
            <a:r>
              <a:rPr lang="ru-RU" sz="1700" dirty="0" smtClean="0"/>
              <a:t>электрон </a:t>
            </a:r>
            <a:r>
              <a:rPr lang="ru-RU" sz="1700" dirty="0"/>
              <a:t>может вращаться вокруг ядра не по любым, а только по некоторым определенным орбитам </a:t>
            </a:r>
            <a:r>
              <a:rPr lang="ru-RU" sz="1700" dirty="0" smtClean="0"/>
              <a:t>двигаясь </a:t>
            </a:r>
            <a:r>
              <a:rPr lang="ru-RU" sz="1700" dirty="0"/>
              <a:t>по такой орбите он не излучает электромагнитной энергии, излучение </a:t>
            </a:r>
            <a:r>
              <a:rPr lang="ru-RU" sz="1700" dirty="0" smtClean="0"/>
              <a:t>происходит </a:t>
            </a:r>
            <a:r>
              <a:rPr lang="ru-RU" sz="1700" dirty="0"/>
              <a:t>при переходе </a:t>
            </a:r>
            <a:r>
              <a:rPr lang="ru-RU" sz="1700" dirty="0" smtClean="0"/>
              <a:t>электрона </a:t>
            </a:r>
            <a:r>
              <a:rPr lang="ru-RU" sz="1700" dirty="0"/>
              <a:t>с одной орбиты на другую.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7356" y="3143320"/>
            <a:ext cx="3004824" cy="313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483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8934" y="2147889"/>
            <a:ext cx="8596668" cy="3880773"/>
          </a:xfrm>
        </p:spPr>
        <p:txBody>
          <a:bodyPr/>
          <a:lstStyle/>
          <a:p>
            <a:r>
              <a:rPr lang="ru-RU" dirty="0"/>
              <a:t>Накопленный экспериментальный материал, характеризующий строение атома, показал, что свойства электронов, а также других микрообъектов не могут быть описаны на основе представлений классической механики. Микрочастицы подчиняются законам квантовой механики, которая стала основой для создания </a:t>
            </a:r>
            <a:r>
              <a:rPr lang="ru-RU" b="1" dirty="0"/>
              <a:t>современной модели строения атома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23617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77734" y="2870200"/>
            <a:ext cx="3119966" cy="723900"/>
          </a:xfrm>
        </p:spPr>
        <p:txBody>
          <a:bodyPr/>
          <a:lstStyle/>
          <a:p>
            <a:r>
              <a:rPr lang="ru-RU" dirty="0" smtClean="0"/>
              <a:t>Ионная связь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5685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6834" y="560389"/>
            <a:ext cx="8596668" cy="836611"/>
          </a:xfrm>
        </p:spPr>
        <p:txBody>
          <a:bodyPr/>
          <a:lstStyle/>
          <a:p>
            <a:r>
              <a:rPr lang="ru-RU" b="1" dirty="0"/>
              <a:t>Ионная связь – </a:t>
            </a:r>
            <a:r>
              <a:rPr lang="ru-RU" dirty="0"/>
              <a:t>химическая связь, образованная электростатическим притяжением между катионами и анионами.</a:t>
            </a: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86834" y="1397000"/>
            <a:ext cx="8596668" cy="836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Катионы</a:t>
            </a:r>
            <a:r>
              <a:rPr lang="ru-RU" dirty="0"/>
              <a:t> – положительно заряженные ионы, образующийся в результате отдачи атомом электрона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86834" y="2233611"/>
            <a:ext cx="8596668" cy="836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Анион</a:t>
            </a:r>
            <a:r>
              <a:rPr lang="ru-RU" dirty="0"/>
              <a:t> – отрицательно заряженный ион, образующийся в результате приобретения атомом электрона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76489" y="3070222"/>
            <a:ext cx="51780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По значению заряда ионы подразделяются на: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76489" y="3439554"/>
            <a:ext cx="17139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однозарядные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76489" y="3808886"/>
            <a:ext cx="16882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двухзарядные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93320" y="4157538"/>
            <a:ext cx="16802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трёхзарядные</a:t>
            </a:r>
          </a:p>
        </p:txBody>
      </p:sp>
    </p:spTree>
    <p:extLst>
      <p:ext uri="{BB962C8B-B14F-4D97-AF65-F5344CB8AC3E}">
        <p14:creationId xmlns:p14="http://schemas.microsoft.com/office/powerpoint/2010/main" val="1106014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3034" y="407989"/>
            <a:ext cx="8596668" cy="1293811"/>
          </a:xfrm>
        </p:spPr>
        <p:txBody>
          <a:bodyPr/>
          <a:lstStyle/>
          <a:p>
            <a:r>
              <a:rPr lang="ru-RU" dirty="0"/>
              <a:t>В образовании ионной связи участвуют атомы металлов и неметаллов. Образование таких соединений получается из атомов, резко отличающихся по значению </a:t>
            </a:r>
            <a:r>
              <a:rPr lang="ru-RU" dirty="0" err="1">
                <a:hlinkClick r:id="rId2"/>
              </a:rPr>
              <a:t>электроотрицательности</a:t>
            </a:r>
            <a:r>
              <a:rPr lang="ru-RU" dirty="0"/>
              <a:t> в результате перехода электронов от атомов одних элементов, к другим.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563034" y="2071689"/>
            <a:ext cx="8596668" cy="219551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При образовании ионной связи атом неметалла принимает электроны на внешний энергетический уровень и достраивает его до устойчивой конфигурации с восьмью электронами (</a:t>
            </a:r>
            <a:r>
              <a:rPr lang="ru-RU" b="1" dirty="0"/>
              <a:t>правило октета</a:t>
            </a:r>
            <a:r>
              <a:rPr lang="ru-RU" dirty="0"/>
              <a:t>).</a:t>
            </a:r>
          </a:p>
          <a:p>
            <a:r>
              <a:rPr lang="ru-RU" dirty="0"/>
              <a:t>Рассмотрим механизм образования ионной связи на примере. Реакция образования хлорида натрия: атом щелочного металла теряет электрон (образуется катион натрия), а атом галогена – приобретает (образуется хлорид-ион). Ионы образуют соединение за счет электростатического притяжения между ними.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563034" y="4267200"/>
            <a:ext cx="8596668" cy="2195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Для ионной связи характерно:</a:t>
            </a:r>
          </a:p>
          <a:p>
            <a:r>
              <a:rPr lang="ru-RU" dirty="0" err="1"/>
              <a:t>ненаправленность</a:t>
            </a:r>
            <a:r>
              <a:rPr lang="ru-RU" dirty="0"/>
              <a:t> – электростатическое взаимодействие может осуществляться в любом направлении;</a:t>
            </a:r>
          </a:p>
          <a:p>
            <a:r>
              <a:rPr lang="ru-RU" dirty="0" err="1"/>
              <a:t>ненасыщаемость</a:t>
            </a:r>
            <a:r>
              <a:rPr lang="ru-RU" dirty="0"/>
              <a:t> – одна заряженная частица может взаимодействовать с любым число других заряженных частиц.</a:t>
            </a:r>
          </a:p>
        </p:txBody>
      </p:sp>
    </p:spTree>
    <p:extLst>
      <p:ext uri="{BB962C8B-B14F-4D97-AF65-F5344CB8AC3E}">
        <p14:creationId xmlns:p14="http://schemas.microsoft.com/office/powerpoint/2010/main" val="3916820825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512</TotalTime>
  <Words>895</Words>
  <Application>Microsoft Office PowerPoint</Application>
  <PresentationFormat>Широкоэкранный</PresentationFormat>
  <Paragraphs>43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Arabic Typesetting</vt:lpstr>
      <vt:lpstr>Arial</vt:lpstr>
      <vt:lpstr>Trebuchet MS</vt:lpstr>
      <vt:lpstr>Wingdings 3</vt:lpstr>
      <vt:lpstr>Аспект</vt:lpstr>
      <vt:lpstr>Строение и состояние вещества</vt:lpstr>
      <vt:lpstr>Строение Атома</vt:lpstr>
      <vt:lpstr>Презентация PowerPoint</vt:lpstr>
      <vt:lpstr>Презентация PowerPoint</vt:lpstr>
      <vt:lpstr>Презентация PowerPoint</vt:lpstr>
      <vt:lpstr>Презентация PowerPoint</vt:lpstr>
      <vt:lpstr>Ионная связь</vt:lpstr>
      <vt:lpstr>Презентация PowerPoint</vt:lpstr>
      <vt:lpstr>Презентация PowerPoint</vt:lpstr>
      <vt:lpstr>Ковалентная связь</vt:lpstr>
      <vt:lpstr>Презентация PowerPoint</vt:lpstr>
      <vt:lpstr>Презентация PowerPoint</vt:lpstr>
      <vt:lpstr>Металлическая связь </vt:lpstr>
      <vt:lpstr>Презентация PowerPoint</vt:lpstr>
      <vt:lpstr>Презентация PowerPoint</vt:lpstr>
      <vt:lpstr>Водородная связь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Строение и состояние вещества</dc:title>
  <dc:creator>Rogne</dc:creator>
  <cp:lastModifiedBy>Rogne</cp:lastModifiedBy>
  <cp:revision>7</cp:revision>
  <dcterms:created xsi:type="dcterms:W3CDTF">2018-09-28T15:33:57Z</dcterms:created>
  <dcterms:modified xsi:type="dcterms:W3CDTF">2018-09-29T20:51:46Z</dcterms:modified>
</cp:coreProperties>
</file>