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6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57165"/>
            <a:ext cx="8715436" cy="3071835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СТАНОВЛЕНИЕ </a:t>
            </a:r>
            <a:r>
              <a:rPr lang="ru-RU" sz="2700" b="1" dirty="0" smtClean="0"/>
              <a:t>ГОСУДАРСТВЕННОГО СУВЕРЕНИТЕТА РЕСПУБЛИКИ БЕЛАРУСЬ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200" dirty="0" smtClean="0"/>
              <a:t>Презентация </a:t>
            </a:r>
            <a:r>
              <a:rPr lang="ru-RU" sz="2200" dirty="0" smtClean="0"/>
              <a:t>по дисциплине «История Беларуси» для слушателей подготовительного отделения, подготовительных курсов и абитуриентов 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Составитель:  </a:t>
            </a:r>
            <a:r>
              <a:rPr lang="ru-RU" sz="2200" b="1" dirty="0" err="1" smtClean="0"/>
              <a:t>Самонова</a:t>
            </a:r>
            <a:r>
              <a:rPr lang="ru-RU" sz="2200" b="1" dirty="0" smtClean="0"/>
              <a:t> Мария Николаевна</a:t>
            </a:r>
            <a:r>
              <a:rPr lang="ru-RU" sz="2200" dirty="0" smtClean="0"/>
              <a:t>, кандидат исторических наук, </a:t>
            </a:r>
            <a:r>
              <a:rPr lang="ru-RU" sz="2200" dirty="0" smtClean="0"/>
              <a:t>доцент </a:t>
            </a:r>
            <a:r>
              <a:rPr lang="ru-RU" sz="2200" dirty="0" smtClean="0"/>
              <a:t>кафедры </a:t>
            </a:r>
            <a:r>
              <a:rPr lang="ru-RU" sz="2200" dirty="0" err="1" smtClean="0"/>
              <a:t>довузовской</a:t>
            </a:r>
            <a:r>
              <a:rPr lang="ru-RU" sz="2200" dirty="0" smtClean="0"/>
              <a:t> подготовки и профориентации ГГУ им. Ф. Скорины</a:t>
            </a: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4071942"/>
            <a:ext cx="8786874" cy="2571768"/>
          </a:xfrm>
        </p:spPr>
        <p:txBody>
          <a:bodyPr>
            <a:normAutofit/>
          </a:bodyPr>
          <a:lstStyle/>
          <a:p>
            <a:r>
              <a:rPr lang="ru-RU" sz="1800" u="sng" dirty="0" smtClean="0"/>
              <a:t>Цель:</a:t>
            </a:r>
            <a:r>
              <a:rPr lang="ru-RU" sz="1800" dirty="0" smtClean="0"/>
              <a:t> определить, в чём заключалось оформление государственного суверенитета Республики Беларусь.</a:t>
            </a:r>
          </a:p>
          <a:p>
            <a:r>
              <a:rPr lang="ru-RU" sz="1800" u="sng" dirty="0" smtClean="0"/>
              <a:t>План:</a:t>
            </a:r>
            <a:r>
              <a:rPr lang="ru-RU" sz="1800" dirty="0" smtClean="0"/>
              <a:t> </a:t>
            </a:r>
          </a:p>
          <a:p>
            <a:pPr marL="406908" indent="-342900">
              <a:buAutoNum type="arabicPeriod"/>
            </a:pPr>
            <a:r>
              <a:rPr lang="ru-RU" sz="1800" dirty="0" smtClean="0"/>
              <a:t>Движение за государственный суверенитет.</a:t>
            </a:r>
          </a:p>
          <a:p>
            <a:pPr marL="406908" indent="-342900">
              <a:buAutoNum type="arabicPeriod"/>
            </a:pPr>
            <a:r>
              <a:rPr lang="ru-RU" sz="1800" dirty="0" smtClean="0"/>
              <a:t>Беловежское соглашение. Создание СНГ.</a:t>
            </a:r>
          </a:p>
          <a:p>
            <a:pPr marL="406908" indent="-342900">
              <a:buAutoNum type="arabicPeriod"/>
            </a:pPr>
            <a:r>
              <a:rPr lang="ru-RU" sz="1800" dirty="0" smtClean="0"/>
              <a:t>Принятие Конституции и введение должности Президента Республики Беларусь.</a:t>
            </a:r>
          </a:p>
          <a:p>
            <a:pPr marL="406908" indent="-342900">
              <a:buAutoNum type="arabicPeriod"/>
            </a:pPr>
            <a:r>
              <a:rPr lang="ru-RU" sz="1800" dirty="0" smtClean="0"/>
              <a:t>Республиканский референдум 1995 г. и его результаты.</a:t>
            </a:r>
          </a:p>
          <a:p>
            <a:pPr marL="406908" indent="-342900">
              <a:buAutoNum type="arabicPeriod"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571480"/>
            <a:ext cx="878687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4. Республиканский </a:t>
            </a:r>
            <a:r>
              <a:rPr lang="ru-RU" sz="2000" b="1" dirty="0" smtClean="0"/>
              <a:t>референдум 1995 г. и его результаты.</a:t>
            </a:r>
            <a:r>
              <a:rPr lang="ru-RU" b="1" dirty="0" smtClean="0"/>
              <a:t> </a:t>
            </a:r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14 </a:t>
            </a:r>
            <a:r>
              <a:rPr lang="ru-RU" b="1" dirty="0" smtClean="0"/>
              <a:t>мая 1995 г. </a:t>
            </a:r>
            <a:r>
              <a:rPr lang="ru-RU" dirty="0" smtClean="0"/>
              <a:t>по</a:t>
            </a:r>
            <a:r>
              <a:rPr lang="ru-RU" b="1" dirty="0" smtClean="0"/>
              <a:t> </a:t>
            </a:r>
            <a:r>
              <a:rPr lang="ru-RU" dirty="0" smtClean="0"/>
              <a:t>инициативе Президента был проведен </a:t>
            </a:r>
            <a:r>
              <a:rPr lang="ru-RU" b="1" dirty="0" smtClean="0"/>
              <a:t>республиканский референдум.</a:t>
            </a:r>
          </a:p>
          <a:p>
            <a:pPr algn="just"/>
            <a:r>
              <a:rPr lang="ru-RU" dirty="0" smtClean="0"/>
              <a:t>Президент получил поддержку граждан по всем четырем вопросам, вынесенным на общенародное обсуждение: </a:t>
            </a:r>
            <a:endParaRPr lang="ru-RU" dirty="0" smtClean="0"/>
          </a:p>
          <a:p>
            <a:pPr algn="just"/>
            <a:endParaRPr lang="ru-RU" dirty="0" smtClean="0"/>
          </a:p>
          <a:p>
            <a:pPr marL="342900" indent="-342900" algn="just">
              <a:buAutoNum type="arabicPeriod"/>
            </a:pPr>
            <a:r>
              <a:rPr lang="ru-RU" dirty="0" smtClean="0"/>
              <a:t>о </a:t>
            </a:r>
            <a:r>
              <a:rPr lang="ru-RU" dirty="0" smtClean="0"/>
              <a:t>придании </a:t>
            </a:r>
            <a:r>
              <a:rPr lang="ru-RU" b="1" dirty="0" smtClean="0"/>
              <a:t>русскому языку</a:t>
            </a:r>
            <a:r>
              <a:rPr lang="ru-RU" dirty="0" smtClean="0"/>
              <a:t> статуса, равного с белорусским («за» проголосовали 83,3 % участников референдума</a:t>
            </a:r>
            <a:r>
              <a:rPr lang="ru-RU" dirty="0" smtClean="0"/>
              <a:t>); 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об </a:t>
            </a:r>
            <a:r>
              <a:rPr lang="ru-RU" dirty="0" smtClean="0"/>
              <a:t>установлении </a:t>
            </a:r>
            <a:r>
              <a:rPr lang="ru-RU" b="1" dirty="0" smtClean="0"/>
              <a:t>новых Государственного флага Республики Беларусь и Государственного герба Республики Беларусь</a:t>
            </a:r>
            <a:r>
              <a:rPr lang="ru-RU" dirty="0" smtClean="0"/>
              <a:t> («за» — 75,1 %); </a:t>
            </a:r>
            <a:endParaRPr lang="ru-RU" dirty="0" smtClean="0"/>
          </a:p>
          <a:p>
            <a:pPr marL="342900" indent="-342900" algn="just">
              <a:buAutoNum type="arabicPeriod"/>
            </a:pPr>
            <a:r>
              <a:rPr lang="ru-RU" dirty="0" smtClean="0"/>
              <a:t>об </a:t>
            </a:r>
            <a:r>
              <a:rPr lang="ru-RU" dirty="0" smtClean="0"/>
              <a:t>одобрении действий Президента, направленных на </a:t>
            </a:r>
            <a:r>
              <a:rPr lang="ru-RU" b="1" dirty="0" smtClean="0"/>
              <a:t>экономическую интеграцию с Российской Федерацией</a:t>
            </a:r>
            <a:r>
              <a:rPr lang="ru-RU" dirty="0" smtClean="0"/>
              <a:t> («за» — 83,3 %); </a:t>
            </a:r>
            <a:endParaRPr lang="ru-RU" dirty="0" smtClean="0"/>
          </a:p>
          <a:p>
            <a:pPr marL="342900" indent="-342900" algn="just">
              <a:buAutoNum type="arabicPeriod"/>
            </a:pPr>
            <a:r>
              <a:rPr lang="ru-RU" dirty="0" smtClean="0"/>
              <a:t>о </a:t>
            </a:r>
            <a:r>
              <a:rPr lang="ru-RU" dirty="0" smtClean="0"/>
              <a:t>внесении </a:t>
            </a:r>
            <a:r>
              <a:rPr lang="ru-RU" b="1" dirty="0" smtClean="0"/>
              <a:t>изменений в Конституцию Республики Беларусь 1994 г</a:t>
            </a:r>
            <a:r>
              <a:rPr lang="ru-RU" dirty="0" smtClean="0"/>
              <a:t>., позволяющих Президенту досрочно прекратить полномочия Верховного Совета в случае систематического или грубого нарушения Конституции («за» — 77,7 %).</a:t>
            </a:r>
          </a:p>
          <a:p>
            <a:endParaRPr lang="ru-RU" b="1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642918"/>
            <a:ext cx="864399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Государственная символика Республики Беларусь. </a:t>
            </a:r>
            <a:endParaRPr lang="ru-RU" b="1" dirty="0" smtClean="0"/>
          </a:p>
          <a:p>
            <a:endParaRPr lang="ru-RU" b="1" dirty="0" smtClean="0"/>
          </a:p>
          <a:p>
            <a:pPr algn="just"/>
            <a:r>
              <a:rPr lang="ru-RU" dirty="0" smtClean="0"/>
              <a:t>Верховный </a:t>
            </a:r>
            <a:r>
              <a:rPr lang="ru-RU" dirty="0" smtClean="0"/>
              <a:t>Совет Белорусской ССР </a:t>
            </a:r>
            <a:r>
              <a:rPr lang="ru-RU" b="1" dirty="0" smtClean="0"/>
              <a:t>19 сентября 1991 г. </a:t>
            </a:r>
            <a:r>
              <a:rPr lang="ru-RU" dirty="0" smtClean="0"/>
              <a:t>утвердил </a:t>
            </a:r>
            <a:r>
              <a:rPr lang="ru-RU" dirty="0" smtClean="0"/>
              <a:t>Государственный </a:t>
            </a:r>
            <a:r>
              <a:rPr lang="ru-RU" b="1" dirty="0" smtClean="0"/>
              <a:t>герб «Погоня» </a:t>
            </a:r>
            <a:r>
              <a:rPr lang="ru-RU" dirty="0" smtClean="0"/>
              <a:t>и </a:t>
            </a:r>
            <a:r>
              <a:rPr lang="ru-RU" b="1" dirty="0" smtClean="0"/>
              <a:t>флаг с тремя бело-красно-белыми горизонтальными полосами</a:t>
            </a:r>
            <a:r>
              <a:rPr lang="ru-RU" dirty="0" smtClean="0"/>
              <a:t>. </a:t>
            </a:r>
            <a:endParaRPr lang="ru-RU" dirty="0" smtClean="0"/>
          </a:p>
          <a:p>
            <a:pPr algn="just"/>
            <a:r>
              <a:rPr lang="ru-RU" i="1" dirty="0" smtClean="0"/>
              <a:t>Многие </a:t>
            </a:r>
            <a:r>
              <a:rPr lang="ru-RU" i="1" dirty="0" smtClean="0"/>
              <a:t>жители Беларуси высказывали недовольство по поводу такой символики по причине того, что она применялась с согласия оккупационных властей на захваченной немецко-фашистскими войсками территории Беларуси во время Великой Отечественной войны</a:t>
            </a:r>
            <a:r>
              <a:rPr lang="ru-RU" i="1" dirty="0" smtClean="0"/>
              <a:t>.</a:t>
            </a:r>
          </a:p>
          <a:p>
            <a:pPr algn="just"/>
            <a:endParaRPr lang="ru-RU" i="1" dirty="0" smtClean="0"/>
          </a:p>
          <a:p>
            <a:pPr algn="just"/>
            <a:endParaRPr lang="ru-RU" i="1" dirty="0"/>
          </a:p>
        </p:txBody>
      </p:sp>
      <p:pic>
        <p:nvPicPr>
          <p:cNvPr id="5122" name="Picture 2" descr="D:\rabota\история беларуси\ПРЕЗЕНТАЦИИ\tumblr_lrrlh55d3o1qfkt4xo1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214686"/>
            <a:ext cx="6253694" cy="3470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571480"/>
            <a:ext cx="878687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По инициативе Президента Республики Беларусь </a:t>
            </a:r>
            <a:r>
              <a:rPr lang="ru-RU" b="1" dirty="0" smtClean="0"/>
              <a:t>на республиканский референдум 14 мая 1995 г.</a:t>
            </a:r>
            <a:r>
              <a:rPr lang="ru-RU" dirty="0" smtClean="0"/>
              <a:t> был вынесен вопрос: </a:t>
            </a:r>
            <a:r>
              <a:rPr lang="ru-RU" i="1" dirty="0" smtClean="0"/>
              <a:t>«Поддерживаете </a:t>
            </a:r>
            <a:r>
              <a:rPr lang="ru-RU" i="1" dirty="0" smtClean="0"/>
              <a:t>ли Вы предложение об установлении новых Государственного флага и Государственного герба Республики Беларусь</a:t>
            </a:r>
            <a:r>
              <a:rPr lang="ru-RU" i="1" dirty="0" smtClean="0"/>
              <a:t>?»</a:t>
            </a:r>
            <a:r>
              <a:rPr lang="ru-RU" dirty="0" smtClean="0"/>
              <a:t>. </a:t>
            </a:r>
            <a:r>
              <a:rPr lang="ru-RU" b="1" dirty="0" smtClean="0"/>
              <a:t>3,6 </a:t>
            </a:r>
            <a:r>
              <a:rPr lang="ru-RU" b="1" dirty="0" err="1" smtClean="0"/>
              <a:t>млн</a:t>
            </a:r>
            <a:r>
              <a:rPr lang="ru-RU" b="1" dirty="0" smtClean="0"/>
              <a:t> (75 %) </a:t>
            </a:r>
            <a:r>
              <a:rPr lang="ru-RU" dirty="0" smtClean="0"/>
              <a:t>избирателей </a:t>
            </a:r>
            <a:r>
              <a:rPr lang="ru-RU" b="1" dirty="0" smtClean="0"/>
              <a:t>поддержали данное предложение</a:t>
            </a:r>
            <a:r>
              <a:rPr lang="ru-RU" dirty="0" smtClean="0"/>
              <a:t>. 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Ежегодно </a:t>
            </a:r>
            <a:r>
              <a:rPr lang="ru-RU" dirty="0" smtClean="0"/>
              <a:t>во </a:t>
            </a:r>
            <a:r>
              <a:rPr lang="ru-RU" b="1" dirty="0" smtClean="0"/>
              <a:t>второе </a:t>
            </a:r>
            <a:endParaRPr lang="ru-RU" b="1" dirty="0" smtClean="0"/>
          </a:p>
          <a:p>
            <a:pPr algn="just"/>
            <a:r>
              <a:rPr lang="ru-RU" b="1" dirty="0" smtClean="0"/>
              <a:t>воскресенье </a:t>
            </a:r>
            <a:r>
              <a:rPr lang="ru-RU" b="1" dirty="0" smtClean="0"/>
              <a:t>мая </a:t>
            </a:r>
            <a:endParaRPr lang="ru-RU" b="1" dirty="0" smtClean="0"/>
          </a:p>
          <a:p>
            <a:pPr algn="just"/>
            <a:r>
              <a:rPr lang="ru-RU" dirty="0" smtClean="0"/>
              <a:t>в Беларуси отмечается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День </a:t>
            </a:r>
            <a:r>
              <a:rPr lang="ru-RU" b="1" dirty="0" smtClean="0">
                <a:solidFill>
                  <a:srgbClr val="FF0000"/>
                </a:solidFill>
              </a:rPr>
              <a:t>Государственного </a:t>
            </a:r>
            <a:r>
              <a:rPr lang="ru-RU" b="1" dirty="0" smtClean="0">
                <a:solidFill>
                  <a:srgbClr val="FF0000"/>
                </a:solidFill>
              </a:rPr>
              <a:t>флага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и Государственного герба.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D:\rabota\история беларуси\ПРЕЗЕНТАЦИИ\1368356101_20467_gerb_flag_belarus_2012_figurny-800x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5463" y="2143116"/>
            <a:ext cx="4915558" cy="4184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785794"/>
            <a:ext cx="87154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b="1" dirty="0" smtClean="0"/>
              <a:t>1995 г.</a:t>
            </a:r>
            <a:r>
              <a:rPr lang="ru-RU" dirty="0" smtClean="0"/>
              <a:t> были утверждены </a:t>
            </a:r>
            <a:r>
              <a:rPr lang="ru-RU" i="1" dirty="0" smtClean="0"/>
              <a:t>государственные награды Республики Беларусь</a:t>
            </a:r>
            <a:r>
              <a:rPr lang="ru-RU" dirty="0" smtClean="0"/>
              <a:t>, в том числе Положения </a:t>
            </a:r>
            <a:r>
              <a:rPr lang="ru-RU" b="1" dirty="0" smtClean="0">
                <a:solidFill>
                  <a:srgbClr val="FF0000"/>
                </a:solidFill>
              </a:rPr>
              <a:t>о звании «Герой Беларуси</a:t>
            </a:r>
            <a:r>
              <a:rPr lang="ru-RU" b="1" dirty="0" smtClean="0">
                <a:solidFill>
                  <a:srgbClr val="FF0000"/>
                </a:solidFill>
              </a:rPr>
              <a:t>» </a:t>
            </a:r>
            <a:r>
              <a:rPr lang="ru-RU" dirty="0" smtClean="0"/>
              <a:t>(высшая степень отличия Республики Беларусь), </a:t>
            </a:r>
            <a:r>
              <a:rPr lang="ru-RU" b="1" dirty="0" smtClean="0">
                <a:solidFill>
                  <a:srgbClr val="FF0000"/>
                </a:solidFill>
              </a:rPr>
              <a:t>орденах Отечества, Франциска Скорины</a:t>
            </a:r>
            <a:r>
              <a:rPr lang="ru-RU" dirty="0" smtClean="0"/>
              <a:t>.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sz="1600" i="1" dirty="0" smtClean="0"/>
          </a:p>
          <a:p>
            <a:endParaRPr lang="ru-RU" sz="1600" i="1" dirty="0" smtClean="0"/>
          </a:p>
          <a:p>
            <a:endParaRPr lang="ru-RU" sz="1600" i="1" dirty="0" smtClean="0"/>
          </a:p>
          <a:p>
            <a:r>
              <a:rPr lang="ru-RU" sz="1600" i="1" dirty="0" smtClean="0"/>
              <a:t>Медаль Героя Беларуси      Орден Отечества </a:t>
            </a:r>
            <a:r>
              <a:rPr lang="en-US" sz="1600" i="1" dirty="0" smtClean="0"/>
              <a:t>I-</a:t>
            </a:r>
            <a:r>
              <a:rPr lang="ru-RU" sz="1600" i="1" dirty="0" err="1" smtClean="0"/>
              <a:t>й</a:t>
            </a:r>
            <a:r>
              <a:rPr lang="ru-RU" sz="1600" i="1" dirty="0" smtClean="0"/>
              <a:t> степени        Орден Франциска Скорины</a:t>
            </a:r>
            <a:endParaRPr lang="ru-RU" sz="1600" i="1" dirty="0" smtClean="0"/>
          </a:p>
          <a:p>
            <a:endParaRPr lang="ru-RU" i="1" dirty="0" smtClean="0"/>
          </a:p>
        </p:txBody>
      </p:sp>
      <p:pic>
        <p:nvPicPr>
          <p:cNvPr id="7170" name="Picture 2" descr="D:\rabota\история беларуси\ПРЕЗЕНТАЦИИ\Medal_Hero_of_Belarus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571744"/>
            <a:ext cx="1428760" cy="2681025"/>
          </a:xfrm>
          <a:prstGeom prst="rect">
            <a:avLst/>
          </a:prstGeom>
          <a:noFill/>
        </p:spPr>
      </p:pic>
      <p:pic>
        <p:nvPicPr>
          <p:cNvPr id="7171" name="Picture 3" descr="D:\rabota\история беларуси\ПРЕЗЕНТАЦИИ\Bel.Ord.Otech.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285992"/>
            <a:ext cx="1500199" cy="3214710"/>
          </a:xfrm>
          <a:prstGeom prst="rect">
            <a:avLst/>
          </a:prstGeom>
          <a:noFill/>
        </p:spPr>
      </p:pic>
      <p:pic>
        <p:nvPicPr>
          <p:cNvPr id="7173" name="Picture 5" descr="D:\rabota\история беларуси\ПРЕЗЕНТАЦИИ\Orden_Francisca_Scori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285992"/>
            <a:ext cx="1476376" cy="3163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714356"/>
            <a:ext cx="87868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Первым Героем Беларуси </a:t>
            </a:r>
            <a:r>
              <a:rPr lang="ru-RU" dirty="0" smtClean="0"/>
              <a:t>стал в </a:t>
            </a:r>
            <a:r>
              <a:rPr lang="ru-RU" b="1" dirty="0" smtClean="0"/>
              <a:t>1996 г. </a:t>
            </a:r>
            <a:r>
              <a:rPr lang="ru-RU" dirty="0" smtClean="0"/>
              <a:t>военный </a:t>
            </a:r>
            <a:r>
              <a:rPr lang="ru-RU" dirty="0" smtClean="0"/>
              <a:t>летчик </a:t>
            </a:r>
            <a:r>
              <a:rPr lang="ru-RU" b="1" dirty="0" smtClean="0"/>
              <a:t>Владимир </a:t>
            </a:r>
            <a:r>
              <a:rPr lang="ru-RU" b="1" dirty="0" err="1" smtClean="0"/>
              <a:t>Карват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smtClean="0"/>
              <a:t>Ценой </a:t>
            </a:r>
            <a:r>
              <a:rPr lang="ru-RU" dirty="0" smtClean="0"/>
              <a:t>собственной жизни он отвел горящий самолет в сторону от деревни и спас жизни многих </a:t>
            </a:r>
            <a:r>
              <a:rPr lang="ru-RU" dirty="0" smtClean="0"/>
              <a:t>людей. За </a:t>
            </a:r>
            <a:r>
              <a:rPr lang="ru-RU" dirty="0" smtClean="0"/>
              <a:t>мужество и героизм, проявленные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 smtClean="0"/>
              <a:t>исполнении воинского долга, </a:t>
            </a:r>
            <a:r>
              <a:rPr lang="ru-RU" dirty="0" smtClean="0"/>
              <a:t>подполковник </a:t>
            </a:r>
            <a:r>
              <a:rPr lang="ru-RU" b="1" dirty="0" smtClean="0">
                <a:solidFill>
                  <a:srgbClr val="FF0000"/>
                </a:solidFill>
              </a:rPr>
              <a:t>В. Н. </a:t>
            </a:r>
            <a:r>
              <a:rPr lang="ru-RU" b="1" dirty="0" err="1" smtClean="0">
                <a:solidFill>
                  <a:srgbClr val="FF0000"/>
                </a:solidFill>
              </a:rPr>
              <a:t>Карват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удостоен </a:t>
            </a:r>
            <a:r>
              <a:rPr lang="ru-RU" dirty="0" smtClean="0"/>
              <a:t>(посмертно) </a:t>
            </a:r>
            <a:r>
              <a:rPr lang="ru-RU" i="1" dirty="0" smtClean="0">
                <a:solidFill>
                  <a:srgbClr val="FF0000"/>
                </a:solidFill>
              </a:rPr>
              <a:t>высшей степени отличия </a:t>
            </a:r>
            <a:endParaRPr lang="ru-RU" i="1" dirty="0" smtClean="0">
              <a:solidFill>
                <a:srgbClr val="FF0000"/>
              </a:solidFill>
            </a:endParaRPr>
          </a:p>
          <a:p>
            <a:r>
              <a:rPr lang="ru-RU" i="1" dirty="0" smtClean="0">
                <a:solidFill>
                  <a:srgbClr val="FF0000"/>
                </a:solidFill>
              </a:rPr>
              <a:t>Республики </a:t>
            </a:r>
            <a:r>
              <a:rPr lang="ru-RU" i="1" dirty="0" smtClean="0">
                <a:solidFill>
                  <a:srgbClr val="FF0000"/>
                </a:solidFill>
              </a:rPr>
              <a:t>Беларусь. </a:t>
            </a:r>
            <a:endParaRPr lang="ru-RU" i="1" dirty="0" smtClean="0">
              <a:solidFill>
                <a:srgbClr val="FF0000"/>
              </a:solidFill>
            </a:endParaRPr>
          </a:p>
          <a:p>
            <a:r>
              <a:rPr lang="ru-RU" i="1" dirty="0" smtClean="0"/>
              <a:t>Она </a:t>
            </a:r>
            <a:r>
              <a:rPr lang="ru-RU" i="1" dirty="0" smtClean="0"/>
              <a:t>присуждается </a:t>
            </a:r>
            <a:r>
              <a:rPr lang="ru-RU" i="1" dirty="0" smtClean="0"/>
              <a:t>за </a:t>
            </a:r>
            <a:r>
              <a:rPr lang="ru-RU" i="1" dirty="0" smtClean="0"/>
              <a:t>исключительные заслуги </a:t>
            </a:r>
            <a:endParaRPr lang="ru-RU" i="1" dirty="0" smtClean="0"/>
          </a:p>
          <a:p>
            <a:r>
              <a:rPr lang="ru-RU" i="1" dirty="0" smtClean="0"/>
              <a:t>перед </a:t>
            </a:r>
            <a:r>
              <a:rPr lang="ru-RU" i="1" dirty="0" smtClean="0"/>
              <a:t>государством </a:t>
            </a:r>
            <a:r>
              <a:rPr lang="ru-RU" i="1" dirty="0" smtClean="0"/>
              <a:t>и </a:t>
            </a:r>
            <a:r>
              <a:rPr lang="ru-RU" i="1" dirty="0" smtClean="0"/>
              <a:t>обществом, связанные с </a:t>
            </a:r>
            <a:endParaRPr lang="ru-RU" i="1" dirty="0" smtClean="0"/>
          </a:p>
          <a:p>
            <a:r>
              <a:rPr lang="ru-RU" i="1" dirty="0" smtClean="0"/>
              <a:t>подвигом</a:t>
            </a:r>
            <a:r>
              <a:rPr lang="ru-RU" i="1" dirty="0" smtClean="0"/>
              <a:t>, </a:t>
            </a:r>
            <a:r>
              <a:rPr lang="ru-RU" i="1" dirty="0" smtClean="0"/>
              <a:t>совершенным </a:t>
            </a:r>
            <a:r>
              <a:rPr lang="ru-RU" i="1" dirty="0" smtClean="0"/>
              <a:t>во имя свободы, </a:t>
            </a:r>
            <a:endParaRPr lang="ru-RU" i="1" dirty="0" smtClean="0"/>
          </a:p>
          <a:p>
            <a:r>
              <a:rPr lang="ru-RU" i="1" dirty="0" smtClean="0"/>
              <a:t>независимости и процветания </a:t>
            </a:r>
            <a:r>
              <a:rPr lang="ru-RU" i="1" dirty="0" smtClean="0"/>
              <a:t>Беларуси. </a:t>
            </a:r>
            <a:endParaRPr lang="ru-RU" i="1" dirty="0" smtClean="0"/>
          </a:p>
          <a:p>
            <a:r>
              <a:rPr lang="ru-RU" b="1" i="1" dirty="0" smtClean="0"/>
              <a:t>Это </a:t>
            </a:r>
            <a:r>
              <a:rPr lang="ru-RU" b="1" i="1" dirty="0" smtClean="0"/>
              <a:t>воинская и трудовая награда</a:t>
            </a:r>
            <a:r>
              <a:rPr lang="ru-RU" b="1" i="1" dirty="0" smtClean="0"/>
              <a:t>.</a:t>
            </a:r>
          </a:p>
          <a:p>
            <a:endParaRPr lang="ru-RU" b="1" i="1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 descr="D:\rabota\история беларуси\ПРЕЗЕНТАЦИИ\karvat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357430"/>
            <a:ext cx="3071834" cy="4183934"/>
          </a:xfrm>
          <a:prstGeom prst="rect">
            <a:avLst/>
          </a:prstGeom>
          <a:noFill/>
        </p:spPr>
      </p:pic>
      <p:pic>
        <p:nvPicPr>
          <p:cNvPr id="8195" name="Picture 3" descr="D:\rabota\история беларуси\ПРЕЗЕНТАЦИИ\Medal_Hero_of_Belarus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857628"/>
            <a:ext cx="1446675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871543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908" indent="-342900"/>
            <a:r>
              <a:rPr lang="ru-RU" sz="2000" b="1" dirty="0" smtClean="0"/>
              <a:t>1. Движение за государственный суверенитет.</a:t>
            </a:r>
          </a:p>
          <a:p>
            <a:pPr marL="406908" indent="-342900"/>
            <a:endParaRPr lang="ru-RU" sz="2000" dirty="0" smtClean="0"/>
          </a:p>
          <a:p>
            <a:pPr marL="406908" indent="-342900" algn="just"/>
            <a:r>
              <a:rPr lang="ru-RU" sz="2000" dirty="0" smtClean="0"/>
              <a:t>	</a:t>
            </a:r>
            <a:r>
              <a:rPr lang="ru-RU" sz="2000" dirty="0" smtClean="0"/>
              <a:t>В </a:t>
            </a:r>
            <a:r>
              <a:rPr lang="ru-RU" sz="2000" dirty="0" smtClean="0"/>
              <a:t>условиях экономического кризиса и назревания кризисных </a:t>
            </a:r>
            <a:r>
              <a:rPr lang="ru-RU" sz="2000" dirty="0" smtClean="0"/>
              <a:t>явлений в </a:t>
            </a:r>
            <a:r>
              <a:rPr lang="ru-RU" sz="2000" dirty="0" smtClean="0"/>
              <a:t>национально-государственной сфере активизировалось движение за получение союзными республиками реального государственного суверенитета</a:t>
            </a:r>
            <a:r>
              <a:rPr lang="ru-RU" sz="2000" dirty="0" smtClean="0"/>
              <a:t>.</a:t>
            </a:r>
          </a:p>
          <a:p>
            <a:pPr marL="406908" indent="-342900" algn="just"/>
            <a:endParaRPr lang="ru-RU" sz="2000" dirty="0" smtClean="0"/>
          </a:p>
          <a:p>
            <a:pPr marL="406908" indent="-342900" algn="just"/>
            <a:r>
              <a:rPr lang="ru-RU" sz="2000" dirty="0" smtClean="0"/>
              <a:t>	В </a:t>
            </a:r>
            <a:r>
              <a:rPr lang="ru-RU" sz="2000" b="1" dirty="0" smtClean="0"/>
              <a:t>1990 г.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Литва, Эстония и Латвия </a:t>
            </a:r>
            <a:r>
              <a:rPr lang="ru-RU" sz="2000" dirty="0" smtClean="0"/>
              <a:t>приняли законы о восстановлении государственной независимости. В этом же году </a:t>
            </a:r>
            <a:r>
              <a:rPr lang="ru-RU" sz="2000" b="1" dirty="0" smtClean="0">
                <a:solidFill>
                  <a:srgbClr val="0070C0"/>
                </a:solidFill>
              </a:rPr>
              <a:t>Грузия</a:t>
            </a:r>
            <a:r>
              <a:rPr lang="ru-RU" sz="2000" dirty="0" smtClean="0"/>
              <a:t> расторгла </a:t>
            </a:r>
            <a:r>
              <a:rPr lang="ru-RU" sz="2000" dirty="0" smtClean="0"/>
              <a:t>Договор о создании </a:t>
            </a:r>
            <a:r>
              <a:rPr lang="ru-RU" sz="2000" dirty="0" smtClean="0"/>
              <a:t>СССР. </a:t>
            </a:r>
          </a:p>
          <a:p>
            <a:pPr marL="406908" indent="-342900" algn="just"/>
            <a:r>
              <a:rPr lang="ru-RU" sz="2000" dirty="0" smtClean="0"/>
              <a:t>	</a:t>
            </a:r>
            <a:r>
              <a:rPr lang="ru-RU" sz="2000" i="1" dirty="0" smtClean="0"/>
              <a:t>12 </a:t>
            </a:r>
            <a:r>
              <a:rPr lang="ru-RU" sz="2000" i="1" dirty="0" smtClean="0"/>
              <a:t>июня 1990 г. </a:t>
            </a:r>
            <a:r>
              <a:rPr lang="ru-RU" sz="2000" dirty="0" smtClean="0"/>
              <a:t>была принята </a:t>
            </a:r>
            <a:r>
              <a:rPr lang="ru-RU" sz="2000" b="1" dirty="0" smtClean="0"/>
              <a:t>Декларация о суверенитете РСФСР</a:t>
            </a:r>
            <a:r>
              <a:rPr lang="ru-RU" sz="2000" dirty="0" smtClean="0"/>
              <a:t>. Вслед за Россией в течение нескольких месяцев декларации о суверенитете </a:t>
            </a:r>
            <a:r>
              <a:rPr lang="ru-RU" sz="2000" dirty="0" smtClean="0"/>
              <a:t>приняли другие союзные республики. </a:t>
            </a:r>
          </a:p>
          <a:p>
            <a:pPr marL="406908" indent="-342900" algn="just"/>
            <a:endParaRPr lang="ru-RU" sz="2000" dirty="0" smtClean="0"/>
          </a:p>
          <a:p>
            <a:pPr marL="406908" indent="-342900" algn="just"/>
            <a:r>
              <a:rPr lang="ru-RU" sz="2000" dirty="0" smtClean="0"/>
              <a:t>	</a:t>
            </a:r>
            <a:r>
              <a:rPr lang="ru-RU" sz="2000" b="1" dirty="0" smtClean="0">
                <a:solidFill>
                  <a:srgbClr val="FF0000"/>
                </a:solidFill>
              </a:rPr>
              <a:t>27 </a:t>
            </a:r>
            <a:r>
              <a:rPr lang="ru-RU" sz="2000" b="1" dirty="0" smtClean="0">
                <a:solidFill>
                  <a:srgbClr val="FF0000"/>
                </a:solidFill>
              </a:rPr>
              <a:t>июля 1990 г. </a:t>
            </a:r>
            <a:r>
              <a:rPr lang="ru-RU" sz="2000" dirty="0" smtClean="0"/>
              <a:t>Верховный Совет БССР принял </a:t>
            </a:r>
            <a:r>
              <a:rPr lang="ru-RU" sz="2000" b="1" dirty="0" smtClean="0"/>
              <a:t>Декларацию о государственном суверенитете Белорусской Советской Социалистической </a:t>
            </a:r>
            <a:r>
              <a:rPr lang="ru-RU" sz="2000" b="1" dirty="0" smtClean="0"/>
              <a:t>Республики. </a:t>
            </a:r>
            <a:r>
              <a:rPr lang="ru-RU" sz="2000" dirty="0" smtClean="0"/>
              <a:t>Дата </a:t>
            </a:r>
            <a:r>
              <a:rPr lang="ru-RU" sz="2000" dirty="0" smtClean="0"/>
              <a:t>принятия этой Декларации была объявлена </a:t>
            </a:r>
            <a:r>
              <a:rPr lang="ru-RU" sz="2000" i="1" dirty="0" smtClean="0"/>
              <a:t>Днем Независимости Республики Беларусь (Днем Республики)</a:t>
            </a:r>
            <a:r>
              <a:rPr lang="ru-RU" sz="2000" dirty="0" smtClean="0"/>
              <a:t>.</a:t>
            </a:r>
          </a:p>
          <a:p>
            <a:pPr marL="406908" indent="-342900"/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500042"/>
            <a:ext cx="4000528" cy="627534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1800" dirty="0" smtClean="0"/>
              <a:t>Между </a:t>
            </a:r>
            <a:r>
              <a:rPr lang="ru-RU" sz="1800" dirty="0" smtClean="0"/>
              <a:t>девятью </a:t>
            </a:r>
            <a:r>
              <a:rPr lang="ru-RU" sz="1800" dirty="0" smtClean="0"/>
              <a:t>(РСФСР</a:t>
            </a:r>
            <a:r>
              <a:rPr lang="ru-RU" sz="1800" dirty="0" smtClean="0"/>
              <a:t>, </a:t>
            </a:r>
            <a:r>
              <a:rPr lang="ru-RU" sz="1800" dirty="0" smtClean="0"/>
              <a:t>БССР</a:t>
            </a:r>
            <a:r>
              <a:rPr lang="ru-RU" sz="1800" dirty="0" smtClean="0"/>
              <a:t>, </a:t>
            </a:r>
            <a:r>
              <a:rPr lang="ru-RU" sz="1800" dirty="0" smtClean="0"/>
              <a:t>УССР</a:t>
            </a:r>
            <a:r>
              <a:rPr lang="ru-RU" sz="1800" dirty="0" smtClean="0"/>
              <a:t>, </a:t>
            </a:r>
            <a:r>
              <a:rPr lang="ru-RU" sz="1800" dirty="0" err="1" smtClean="0"/>
              <a:t>УзССР</a:t>
            </a:r>
            <a:r>
              <a:rPr lang="ru-RU" sz="1800" dirty="0" smtClean="0"/>
              <a:t>, </a:t>
            </a:r>
            <a:r>
              <a:rPr lang="ru-RU" sz="1800" dirty="0" err="1" smtClean="0"/>
              <a:t>КазССР</a:t>
            </a:r>
            <a:r>
              <a:rPr lang="ru-RU" sz="1800" dirty="0" smtClean="0"/>
              <a:t>, </a:t>
            </a:r>
            <a:r>
              <a:rPr lang="ru-RU" sz="1800" dirty="0" smtClean="0"/>
              <a:t>АзССР</a:t>
            </a:r>
            <a:r>
              <a:rPr lang="ru-RU" sz="1800" dirty="0" smtClean="0"/>
              <a:t>, </a:t>
            </a:r>
            <a:r>
              <a:rPr lang="ru-RU" sz="1800" dirty="0" err="1" smtClean="0"/>
              <a:t>КирССР</a:t>
            </a:r>
            <a:r>
              <a:rPr lang="ru-RU" sz="1800" dirty="0" smtClean="0"/>
              <a:t>, </a:t>
            </a:r>
            <a:r>
              <a:rPr lang="ru-RU" sz="1800" dirty="0" err="1" smtClean="0"/>
              <a:t>ТадССР</a:t>
            </a:r>
            <a:r>
              <a:rPr lang="ru-RU" sz="1800" dirty="0" smtClean="0"/>
              <a:t>, </a:t>
            </a:r>
            <a:r>
              <a:rPr lang="ru-RU" sz="1800" dirty="0" err="1" smtClean="0"/>
              <a:t>ТурССР</a:t>
            </a:r>
            <a:r>
              <a:rPr lang="ru-RU" sz="1800" dirty="0" smtClean="0"/>
              <a:t>) велись </a:t>
            </a:r>
            <a:r>
              <a:rPr lang="ru-RU" sz="1800" dirty="0" smtClean="0"/>
              <a:t>переговоры о принятии </a:t>
            </a:r>
            <a:r>
              <a:rPr lang="ru-RU" sz="1800" b="1" dirty="0" smtClean="0"/>
              <a:t>нового Союзного договора</a:t>
            </a:r>
            <a:r>
              <a:rPr lang="ru-RU" sz="1800" dirty="0" smtClean="0"/>
              <a:t>. Беларусь была одной из наиболее активных сторонниц этого договора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	В </a:t>
            </a:r>
            <a:r>
              <a:rPr lang="ru-RU" sz="1800" b="1" dirty="0" smtClean="0"/>
              <a:t>марте 1991 г. </a:t>
            </a:r>
            <a:r>
              <a:rPr lang="ru-RU" sz="1800" dirty="0" smtClean="0"/>
              <a:t>на референдуме </a:t>
            </a:r>
            <a:r>
              <a:rPr lang="ru-RU" sz="1800" b="1" dirty="0" smtClean="0"/>
              <a:t>76,4 </a:t>
            </a:r>
            <a:r>
              <a:rPr lang="ru-RU" sz="1800" b="1" dirty="0" smtClean="0"/>
              <a:t>%</a:t>
            </a:r>
            <a:r>
              <a:rPr lang="ru-RU" sz="1800" dirty="0" smtClean="0"/>
              <a:t> от числа граждан СССР, принимавших участие в выборах, высказались за сохранение Союза. В БССР за сохранение </a:t>
            </a:r>
            <a:r>
              <a:rPr lang="ru-RU" sz="1800" dirty="0" smtClean="0"/>
              <a:t>СССР </a:t>
            </a:r>
            <a:r>
              <a:rPr lang="ru-RU" sz="1800" dirty="0" smtClean="0"/>
              <a:t>проголосовало </a:t>
            </a:r>
            <a:r>
              <a:rPr lang="ru-RU" sz="1800" b="1" dirty="0" smtClean="0"/>
              <a:t>82,7 % </a:t>
            </a:r>
            <a:r>
              <a:rPr lang="ru-RU" sz="1800" dirty="0" smtClean="0"/>
              <a:t>населения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	</a:t>
            </a:r>
          </a:p>
          <a:p>
            <a:pPr>
              <a:buNone/>
            </a:pPr>
            <a:r>
              <a:rPr lang="ru-RU" sz="1800" dirty="0" smtClean="0"/>
              <a:t>	</a:t>
            </a:r>
            <a:r>
              <a:rPr lang="ru-RU" sz="1800" dirty="0" smtClean="0"/>
              <a:t>За </a:t>
            </a:r>
            <a:r>
              <a:rPr lang="ru-RU" sz="1800" dirty="0" smtClean="0"/>
              <a:t>день до подписания этого договора, </a:t>
            </a:r>
            <a:r>
              <a:rPr lang="ru-RU" sz="1800" b="1" dirty="0" smtClean="0"/>
              <a:t>19 августа 1991 г., </a:t>
            </a:r>
            <a:r>
              <a:rPr lang="ru-RU" sz="1800" dirty="0" smtClean="0"/>
              <a:t>в Москве частью руководства КПСС и страны был организован так называемый </a:t>
            </a:r>
            <a:r>
              <a:rPr lang="ru-RU" sz="1800" b="1" dirty="0" smtClean="0"/>
              <a:t>путч</a:t>
            </a:r>
            <a:r>
              <a:rPr lang="ru-RU" sz="1800" dirty="0" smtClean="0"/>
              <a:t>. Его целью было сохранение СССР и отстранение от власти М. С. Горбачева. Выступление провалилось.</a:t>
            </a:r>
            <a:endParaRPr lang="ru-RU" sz="1800" dirty="0"/>
          </a:p>
        </p:txBody>
      </p:sp>
      <p:pic>
        <p:nvPicPr>
          <p:cNvPr id="5" name="Содержимое 4" descr="gerbysu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43372" y="571480"/>
            <a:ext cx="4799160" cy="60722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428605"/>
            <a:ext cx="878687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indent="-347472">
              <a:spcBef>
                <a:spcPts val="300"/>
              </a:spcBef>
              <a:buClr>
                <a:schemeClr val="accent3"/>
              </a:buClr>
              <a:buSzPts val="1800"/>
            </a:pPr>
            <a:r>
              <a:rPr lang="ru-RU" sz="2000" b="1" dirty="0" smtClean="0">
                <a:solidFill>
                  <a:schemeClr val="tx2"/>
                </a:solidFill>
              </a:rPr>
              <a:t>2. Беловежское </a:t>
            </a:r>
            <a:r>
              <a:rPr lang="ru-RU" sz="2000" b="1" dirty="0" smtClean="0">
                <a:solidFill>
                  <a:schemeClr val="tx2"/>
                </a:solidFill>
              </a:rPr>
              <a:t>соглашение. Создание СНГ</a:t>
            </a:r>
            <a:r>
              <a:rPr lang="ru-RU" sz="2000" b="1" dirty="0" smtClean="0">
                <a:solidFill>
                  <a:schemeClr val="tx2"/>
                </a:solidFill>
              </a:rPr>
              <a:t>.</a:t>
            </a:r>
          </a:p>
          <a:p>
            <a:pPr marL="411480" indent="-347472">
              <a:spcBef>
                <a:spcPts val="300"/>
              </a:spcBef>
              <a:buClr>
                <a:schemeClr val="accent3"/>
              </a:buClr>
              <a:buSzPts val="1800"/>
            </a:pPr>
            <a:r>
              <a:rPr lang="ru-RU" sz="2000" dirty="0" smtClean="0"/>
              <a:t>	</a:t>
            </a:r>
          </a:p>
          <a:p>
            <a:pPr marL="411480" indent="-347472">
              <a:spcBef>
                <a:spcPts val="300"/>
              </a:spcBef>
              <a:buClr>
                <a:schemeClr val="accent3"/>
              </a:buClr>
              <a:buSzPts val="1800"/>
            </a:pPr>
            <a:r>
              <a:rPr lang="ru-RU" sz="2000" b="1" dirty="0" smtClean="0"/>
              <a:t>	</a:t>
            </a:r>
            <a:r>
              <a:rPr lang="ru-RU" sz="2000" b="1" dirty="0" smtClean="0"/>
              <a:t>25 </a:t>
            </a:r>
            <a:r>
              <a:rPr lang="ru-RU" sz="2000" b="1" dirty="0" smtClean="0"/>
              <a:t>августа 1991 г. </a:t>
            </a:r>
            <a:r>
              <a:rPr lang="ru-RU" sz="2000" dirty="0" smtClean="0"/>
              <a:t>был принят </a:t>
            </a:r>
            <a:r>
              <a:rPr lang="ru-RU" sz="2000" i="1" dirty="0" smtClean="0"/>
              <a:t>Закон «О придании статуса конституционного закона Декларации Верховного Совета БССР о государственном суверенитете Белорусской Советской Социалистической Республики»</a:t>
            </a:r>
            <a:r>
              <a:rPr lang="ru-RU" sz="2000" dirty="0" smtClean="0"/>
              <a:t>. </a:t>
            </a:r>
            <a:endParaRPr lang="ru-RU" sz="2000" dirty="0" smtClean="0"/>
          </a:p>
          <a:p>
            <a:pPr marL="411480" indent="-347472">
              <a:spcBef>
                <a:spcPts val="300"/>
              </a:spcBef>
              <a:buClr>
                <a:schemeClr val="accent3"/>
              </a:buClr>
              <a:buSzPts val="1800"/>
            </a:pPr>
            <a:r>
              <a:rPr lang="ru-RU" sz="2000" dirty="0" smtClean="0"/>
              <a:t>	</a:t>
            </a:r>
            <a:endParaRPr lang="ru-RU" sz="2000" dirty="0" smtClean="0"/>
          </a:p>
          <a:p>
            <a:pPr marL="411480" indent="-347472">
              <a:spcBef>
                <a:spcPts val="300"/>
              </a:spcBef>
              <a:buClr>
                <a:schemeClr val="accent3"/>
              </a:buClr>
              <a:buSzPts val="1800"/>
            </a:pPr>
            <a:r>
              <a:rPr lang="ru-RU" sz="2000" b="1" dirty="0" smtClean="0"/>
              <a:t>	</a:t>
            </a:r>
            <a:r>
              <a:rPr lang="ru-RU" sz="2000" b="1" dirty="0" smtClean="0"/>
              <a:t>26 августа 1991 г. </a:t>
            </a:r>
            <a:r>
              <a:rPr lang="ru-RU" sz="2000" dirty="0" smtClean="0"/>
              <a:t>Верховный </a:t>
            </a:r>
            <a:r>
              <a:rPr lang="ru-RU" sz="2000" dirty="0" smtClean="0"/>
              <a:t>Совет БССР </a:t>
            </a:r>
            <a:r>
              <a:rPr lang="ru-RU" sz="2000" i="1" dirty="0" smtClean="0"/>
              <a:t>принял Закон «Об обеспечении политической и экономической самостоятельности БССР»</a:t>
            </a:r>
            <a:r>
              <a:rPr lang="ru-RU" sz="2000" dirty="0" smtClean="0"/>
              <a:t>. С этого времени прямое вмешательство союзной власти в деятельность республики прекратилось. </a:t>
            </a:r>
            <a:endParaRPr lang="ru-RU" sz="2000" dirty="0" smtClean="0"/>
          </a:p>
          <a:p>
            <a:pPr marL="411480" indent="-347472">
              <a:spcBef>
                <a:spcPts val="300"/>
              </a:spcBef>
              <a:buClr>
                <a:schemeClr val="accent3"/>
              </a:buClr>
              <a:buSzPts val="1800"/>
            </a:pPr>
            <a:r>
              <a:rPr lang="ru-RU" sz="2000" dirty="0" smtClean="0"/>
              <a:t>	</a:t>
            </a:r>
            <a:endParaRPr lang="ru-RU" sz="2000" dirty="0" smtClean="0"/>
          </a:p>
          <a:p>
            <a:pPr marL="411480" indent="-347472">
              <a:spcBef>
                <a:spcPts val="300"/>
              </a:spcBef>
              <a:buClr>
                <a:schemeClr val="accent3"/>
              </a:buClr>
              <a:buSzPts val="1800"/>
            </a:pPr>
            <a:r>
              <a:rPr lang="ru-RU" sz="2000" b="1" dirty="0" smtClean="0"/>
              <a:t>	</a:t>
            </a:r>
            <a:r>
              <a:rPr lang="ru-RU" sz="2000" b="1" dirty="0" smtClean="0"/>
              <a:t>19 </a:t>
            </a:r>
            <a:r>
              <a:rPr lang="ru-RU" sz="2000" b="1" dirty="0" smtClean="0"/>
              <a:t>сентября 1991 г. </a:t>
            </a:r>
            <a:r>
              <a:rPr lang="ru-RU" sz="2000" dirty="0" smtClean="0"/>
              <a:t>Верховный Совет принял </a:t>
            </a:r>
            <a:r>
              <a:rPr lang="ru-RU" sz="2000" i="1" dirty="0" smtClean="0"/>
              <a:t>решение о смене названия Белорусской ССР на Республику Беларусь, а в сокращенном варианте — Беларусь.</a:t>
            </a:r>
          </a:p>
          <a:p>
            <a:pPr marL="411480" indent="-347472">
              <a:spcBef>
                <a:spcPts val="300"/>
              </a:spcBef>
              <a:buClr>
                <a:schemeClr val="accent3"/>
              </a:buClr>
              <a:buSzPts val="1800"/>
            </a:pPr>
            <a:r>
              <a:rPr lang="ru-RU" sz="2000" dirty="0" smtClean="0"/>
              <a:t>	</a:t>
            </a:r>
          </a:p>
          <a:p>
            <a:pPr marL="411480" indent="-347472">
              <a:spcBef>
                <a:spcPts val="300"/>
              </a:spcBef>
              <a:buClr>
                <a:schemeClr val="accent3"/>
              </a:buClr>
              <a:buSzPts val="1800"/>
            </a:pPr>
            <a:r>
              <a:rPr lang="ru-RU" sz="2000" b="1" dirty="0" smtClean="0"/>
              <a:t>	</a:t>
            </a:r>
            <a:r>
              <a:rPr lang="ru-RU" sz="2000" b="1" dirty="0" smtClean="0"/>
              <a:t>18 </a:t>
            </a:r>
            <a:r>
              <a:rPr lang="ru-RU" sz="2000" b="1" dirty="0" smtClean="0"/>
              <a:t>октября 1991 г. </a:t>
            </a:r>
            <a:r>
              <a:rPr lang="ru-RU" sz="2000" dirty="0" smtClean="0"/>
              <a:t>был принят </a:t>
            </a:r>
            <a:r>
              <a:rPr lang="ru-RU" sz="2000" i="1" dirty="0" smtClean="0"/>
              <a:t>Закон «О гражданстве Республики Беларусь».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572560" cy="972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8 декабря 1991 г. </a:t>
            </a:r>
            <a:r>
              <a:rPr lang="ru-RU" dirty="0" smtClean="0"/>
              <a:t>Президент </a:t>
            </a:r>
            <a:r>
              <a:rPr lang="ru-RU" dirty="0" smtClean="0"/>
              <a:t>РФ </a:t>
            </a:r>
            <a:r>
              <a:rPr lang="ru-RU" b="1" dirty="0" smtClean="0"/>
              <a:t>Б.Н</a:t>
            </a:r>
            <a:r>
              <a:rPr lang="ru-RU" b="1" dirty="0" smtClean="0"/>
              <a:t>. Ельцин</a:t>
            </a:r>
            <a:r>
              <a:rPr lang="ru-RU" dirty="0" smtClean="0"/>
              <a:t>, Президент Украины </a:t>
            </a:r>
            <a:r>
              <a:rPr lang="ru-RU" b="1" dirty="0" smtClean="0"/>
              <a:t>Л.М</a:t>
            </a:r>
            <a:r>
              <a:rPr lang="ru-RU" b="1" dirty="0" smtClean="0"/>
              <a:t>. Кравчук </a:t>
            </a:r>
            <a:r>
              <a:rPr lang="ru-RU" dirty="0" smtClean="0"/>
              <a:t>и Председатель Верховного Совета </a:t>
            </a:r>
            <a:r>
              <a:rPr lang="ru-RU" dirty="0" smtClean="0"/>
              <a:t>РБ </a:t>
            </a:r>
            <a:r>
              <a:rPr lang="ru-RU" b="1" dirty="0" smtClean="0"/>
              <a:t>С.С</a:t>
            </a:r>
            <a:r>
              <a:rPr lang="ru-RU" b="1" dirty="0" smtClean="0"/>
              <a:t>. </a:t>
            </a:r>
            <a:r>
              <a:rPr lang="ru-RU" b="1" dirty="0" smtClean="0"/>
              <a:t>Шушкевич </a:t>
            </a:r>
            <a:r>
              <a:rPr lang="ru-RU" dirty="0" smtClean="0"/>
              <a:t>объявили </a:t>
            </a:r>
            <a:r>
              <a:rPr lang="ru-RU" dirty="0" smtClean="0"/>
              <a:t>на встрече </a:t>
            </a:r>
            <a:r>
              <a:rPr lang="ru-RU" b="1" dirty="0" smtClean="0"/>
              <a:t>в Беловежской пуще</a:t>
            </a:r>
            <a:r>
              <a:rPr lang="ru-RU" dirty="0" smtClean="0"/>
              <a:t>: </a:t>
            </a:r>
            <a:r>
              <a:rPr lang="ru-RU" i="1" dirty="0" smtClean="0"/>
              <a:t>«Союз ССР как субъект международного права и геополитическая реальность прекращает свое существование». </a:t>
            </a:r>
            <a:r>
              <a:rPr lang="ru-RU" dirty="0" smtClean="0"/>
              <a:t>Одновременно состоялось подписание </a:t>
            </a:r>
            <a:r>
              <a:rPr lang="ru-RU" b="1" dirty="0" smtClean="0"/>
              <a:t>Соглашения о создании Содружества Независимых Государств (СНГ</a:t>
            </a:r>
            <a:r>
              <a:rPr lang="ru-RU" b="1" dirty="0" smtClean="0"/>
              <a:t>).</a:t>
            </a:r>
            <a:endParaRPr lang="ru-RU" b="1" dirty="0" smtClean="0"/>
          </a:p>
          <a:p>
            <a:pPr algn="just"/>
            <a:r>
              <a:rPr lang="ru-RU" dirty="0" smtClean="0"/>
              <a:t>Достигнутые </a:t>
            </a:r>
            <a:r>
              <a:rPr lang="ru-RU" dirty="0" smtClean="0"/>
              <a:t>договоренности получили название </a:t>
            </a:r>
            <a:r>
              <a:rPr lang="ru-RU" b="1" dirty="0" smtClean="0"/>
              <a:t>Беловежского соглашения</a:t>
            </a:r>
            <a:r>
              <a:rPr lang="ru-RU" dirty="0" smtClean="0"/>
              <a:t>.</a:t>
            </a:r>
          </a:p>
          <a:p>
            <a:pPr algn="just"/>
            <a:endParaRPr lang="ru-RU" b="1" dirty="0" smtClean="0"/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	</a:t>
            </a:r>
            <a:r>
              <a:rPr lang="ru-RU" sz="1600" dirty="0" smtClean="0"/>
              <a:t>	</a:t>
            </a:r>
          </a:p>
          <a:p>
            <a:pPr algn="just"/>
            <a:r>
              <a:rPr lang="ru-RU" sz="1600" dirty="0" smtClean="0"/>
              <a:t>		</a:t>
            </a:r>
            <a:r>
              <a:rPr lang="ru-RU" sz="1400" dirty="0" smtClean="0"/>
              <a:t>Л.М. Кравчук, С.С.Шушкевич, Б.Н. Ельцин (слева направо)</a:t>
            </a:r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10 декабря 1991 </a:t>
            </a:r>
            <a:r>
              <a:rPr lang="ru-RU" b="1" dirty="0" smtClean="0"/>
              <a:t>г. </a:t>
            </a:r>
            <a:r>
              <a:rPr lang="ru-RU" dirty="0" smtClean="0"/>
              <a:t>Верховный </a:t>
            </a:r>
            <a:r>
              <a:rPr lang="ru-RU" dirty="0" smtClean="0"/>
              <a:t>Совет Республики Беларусь </a:t>
            </a:r>
            <a:r>
              <a:rPr lang="ru-RU" dirty="0" smtClean="0"/>
              <a:t>принял постановление о расторжении </a:t>
            </a:r>
            <a:r>
              <a:rPr lang="ru-RU" i="1" dirty="0" smtClean="0"/>
              <a:t>Договора </a:t>
            </a:r>
            <a:r>
              <a:rPr lang="ru-RU" i="1" dirty="0" smtClean="0"/>
              <a:t>об образовании СССР </a:t>
            </a:r>
            <a:r>
              <a:rPr lang="ru-RU" dirty="0" smtClean="0"/>
              <a:t>от 30 декабря 1922 г., и </a:t>
            </a:r>
            <a:r>
              <a:rPr lang="ru-RU" i="1" dirty="0" smtClean="0"/>
              <a:t>ратифицировал Соглашение о создании СНГ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	</a:t>
            </a:r>
            <a:r>
              <a:rPr lang="ru-RU" dirty="0" smtClean="0"/>
              <a:t>	</a:t>
            </a:r>
          </a:p>
          <a:p>
            <a:pPr algn="just"/>
            <a:r>
              <a:rPr lang="ru-RU" dirty="0" smtClean="0"/>
              <a:t>	</a:t>
            </a:r>
            <a:r>
              <a:rPr lang="ru-RU" dirty="0" smtClean="0"/>
              <a:t>			</a:t>
            </a:r>
            <a:endParaRPr lang="ru-RU" sz="1600" i="1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2051" name="Picture 3" descr="D:\rabota\история беларуси\ПРЕЗЕНТАЦИИ\СССР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643182"/>
            <a:ext cx="4762500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8643998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21 декабря 1991 г. </a:t>
            </a:r>
            <a:r>
              <a:rPr lang="ru-RU" dirty="0" smtClean="0"/>
              <a:t>в состав </a:t>
            </a:r>
            <a:r>
              <a:rPr lang="ru-RU" b="1" dirty="0" smtClean="0"/>
              <a:t>СНГ</a:t>
            </a:r>
            <a:r>
              <a:rPr lang="ru-RU" dirty="0" smtClean="0"/>
              <a:t> вошли </a:t>
            </a:r>
            <a:r>
              <a:rPr lang="ru-RU" b="1" dirty="0" smtClean="0"/>
              <a:t>11 стран </a:t>
            </a:r>
            <a:r>
              <a:rPr lang="ru-RU" dirty="0" smtClean="0"/>
              <a:t>(кроме Грузии и трех прибалтийских республик). </a:t>
            </a:r>
            <a:endParaRPr lang="ru-RU" dirty="0" smtClean="0"/>
          </a:p>
          <a:p>
            <a:endParaRPr lang="ru-RU" b="1" dirty="0" smtClean="0"/>
          </a:p>
          <a:p>
            <a:r>
              <a:rPr lang="ru-RU" b="1" dirty="0" smtClean="0"/>
              <a:t>25 </a:t>
            </a:r>
            <a:r>
              <a:rPr lang="ru-RU" b="1" dirty="0" smtClean="0"/>
              <a:t>декабря 1991 г. </a:t>
            </a:r>
            <a:r>
              <a:rPr lang="ru-RU" dirty="0" smtClean="0"/>
              <a:t>первый Президент СССР М. С. Горбачев подал в </a:t>
            </a:r>
            <a:r>
              <a:rPr lang="ru-RU" dirty="0" smtClean="0"/>
              <a:t>отставку. </a:t>
            </a:r>
            <a:r>
              <a:rPr lang="ru-RU" b="1" dirty="0" smtClean="0"/>
              <a:t>26 декабря 1991 г. </a:t>
            </a:r>
            <a:r>
              <a:rPr lang="ru-RU" dirty="0" smtClean="0"/>
              <a:t>Верховный Совет СССР юридически признал </a:t>
            </a:r>
            <a:r>
              <a:rPr lang="ru-RU" i="1" dirty="0" smtClean="0"/>
              <a:t>факт распада </a:t>
            </a:r>
            <a:r>
              <a:rPr lang="ru-RU" i="1" dirty="0" smtClean="0"/>
              <a:t>СССР.</a:t>
            </a:r>
            <a:endParaRPr lang="ru-RU" i="1" dirty="0" smtClean="0"/>
          </a:p>
          <a:p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 smtClean="0"/>
              <a:t>состоянию на декабрь </a:t>
            </a:r>
            <a:r>
              <a:rPr lang="ru-RU" b="1" dirty="0" smtClean="0"/>
              <a:t>2005 г. в состав СНГ </a:t>
            </a:r>
            <a:r>
              <a:rPr lang="ru-RU" dirty="0" smtClean="0"/>
              <a:t>вошли 12 стран: </a:t>
            </a:r>
            <a:r>
              <a:rPr lang="ru-RU" i="1" dirty="0" smtClean="0"/>
              <a:t>Азербайджан, Армения, Беларусь, Грузия (вышла в 2008 г.), Казахстан, Кыргызстан, Молдова, Российская Федерация, Таджикистан, Туркменистан, Узбекистан, Украина</a:t>
            </a:r>
            <a:r>
              <a:rPr lang="ru-RU" dirty="0" smtClean="0"/>
              <a:t>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Центром </a:t>
            </a:r>
            <a:r>
              <a:rPr lang="ru-RU" dirty="0" smtClean="0"/>
              <a:t>СНГ был выбран </a:t>
            </a:r>
            <a:r>
              <a:rPr lang="ru-RU" b="1" dirty="0" smtClean="0"/>
              <a:t>Минск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					</a:t>
            </a:r>
          </a:p>
          <a:p>
            <a:r>
              <a:rPr lang="ru-RU" dirty="0" smtClean="0"/>
              <a:t>	</a:t>
            </a:r>
            <a:r>
              <a:rPr lang="ru-RU" dirty="0" smtClean="0"/>
              <a:t>		</a:t>
            </a:r>
            <a:r>
              <a:rPr lang="ru-RU" smtClean="0"/>
              <a:t>	</a:t>
            </a:r>
            <a:r>
              <a:rPr lang="ru-RU" sz="1600" smtClean="0"/>
              <a:t>Эмблема </a:t>
            </a:r>
            <a:r>
              <a:rPr lang="ru-RU" sz="1600" dirty="0" smtClean="0"/>
              <a:t>СНГ</a:t>
            </a:r>
          </a:p>
          <a:p>
            <a:endParaRPr lang="ru-RU" dirty="0"/>
          </a:p>
        </p:txBody>
      </p:sp>
      <p:pic>
        <p:nvPicPr>
          <p:cNvPr id="3074" name="Picture 2" descr="D:\rabota\история беларуси\ПРЕЗЕНТАЦИИ\CIS1-530x5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500438"/>
            <a:ext cx="3256145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571480"/>
            <a:ext cx="8786874" cy="6532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347472">
              <a:spcBef>
                <a:spcPts val="300"/>
              </a:spcBef>
              <a:buClr>
                <a:schemeClr val="accent3"/>
              </a:buClr>
              <a:buSzPts val="1800"/>
            </a:pPr>
            <a:r>
              <a:rPr lang="ru-RU" b="1" dirty="0" smtClean="0"/>
              <a:t>3. Принятие </a:t>
            </a:r>
            <a:r>
              <a:rPr lang="ru-RU" b="1" dirty="0" smtClean="0"/>
              <a:t>Конституции и введение должности </a:t>
            </a:r>
            <a:r>
              <a:rPr lang="ru-RU" b="1" dirty="0" smtClean="0"/>
              <a:t>Президента Республики </a:t>
            </a:r>
            <a:r>
              <a:rPr lang="ru-RU" b="1" dirty="0" smtClean="0"/>
              <a:t>Беларусь. </a:t>
            </a:r>
            <a:endParaRPr lang="ru-RU" b="1" dirty="0" smtClean="0"/>
          </a:p>
          <a:p>
            <a:pPr marL="411480" indent="-347472">
              <a:spcBef>
                <a:spcPts val="300"/>
              </a:spcBef>
              <a:buClr>
                <a:schemeClr val="accent3"/>
              </a:buClr>
              <a:buSzPts val="1800"/>
            </a:pPr>
            <a:r>
              <a:rPr lang="ru-RU" dirty="0" smtClean="0"/>
              <a:t>	</a:t>
            </a:r>
          </a:p>
          <a:p>
            <a:pPr marL="411480" indent="-347472">
              <a:spcBef>
                <a:spcPts val="300"/>
              </a:spcBef>
              <a:buClr>
                <a:schemeClr val="accent3"/>
              </a:buClr>
              <a:buSzPts val="1800"/>
            </a:pPr>
            <a:r>
              <a:rPr lang="ru-RU" dirty="0" smtClean="0"/>
              <a:t>	</a:t>
            </a:r>
            <a:r>
              <a:rPr lang="ru-RU" dirty="0" smtClean="0"/>
              <a:t>Важное </a:t>
            </a:r>
            <a:r>
              <a:rPr lang="ru-RU" dirty="0" smtClean="0"/>
              <a:t>значение для закрепления суверенитета республики имело принятие Верховным Советом </a:t>
            </a:r>
            <a:r>
              <a:rPr lang="ru-RU" b="1" dirty="0" smtClean="0"/>
              <a:t>15 марта 1994 г. Конституции Республики </a:t>
            </a:r>
            <a:r>
              <a:rPr lang="ru-RU" dirty="0" smtClean="0"/>
              <a:t>Беларусь. Республика Беларусь была провозглашена </a:t>
            </a:r>
            <a:r>
              <a:rPr lang="ru-RU" b="1" i="1" dirty="0" smtClean="0"/>
              <a:t>унитарным демократическим социальным правовым государством. </a:t>
            </a:r>
            <a:endParaRPr lang="ru-RU" b="1" i="1" dirty="0" smtClean="0"/>
          </a:p>
          <a:p>
            <a:pPr marL="411480" indent="-347472">
              <a:spcBef>
                <a:spcPts val="300"/>
              </a:spcBef>
              <a:buClr>
                <a:schemeClr val="accent3"/>
              </a:buClr>
              <a:buSzPts val="1800"/>
            </a:pPr>
            <a:r>
              <a:rPr lang="ru-RU" b="1" i="1" dirty="0" smtClean="0"/>
              <a:t>	</a:t>
            </a:r>
          </a:p>
          <a:p>
            <a:pPr marL="411480" indent="-347472">
              <a:spcBef>
                <a:spcPts val="300"/>
              </a:spcBef>
              <a:buClr>
                <a:schemeClr val="accent3"/>
              </a:buClr>
              <a:buSzPts val="1800"/>
            </a:pPr>
            <a:r>
              <a:rPr lang="ru-RU" b="1" i="1" dirty="0" smtClean="0"/>
              <a:t>	</a:t>
            </a:r>
            <a:r>
              <a:rPr lang="ru-RU" dirty="0" smtClean="0"/>
              <a:t>Согласно Конституции </a:t>
            </a:r>
            <a:r>
              <a:rPr lang="ru-RU" b="1" dirty="0" smtClean="0">
                <a:solidFill>
                  <a:srgbClr val="FF0000"/>
                </a:solidFill>
              </a:rPr>
              <a:t>Верховный </a:t>
            </a:r>
            <a:r>
              <a:rPr lang="ru-RU" b="1" dirty="0" smtClean="0">
                <a:solidFill>
                  <a:srgbClr val="FF0000"/>
                </a:solidFill>
              </a:rPr>
              <a:t>Совет Республики Беларусь </a:t>
            </a:r>
            <a:r>
              <a:rPr lang="ru-RU" dirty="0" smtClean="0"/>
              <a:t>являлся </a:t>
            </a:r>
            <a:r>
              <a:rPr lang="ru-RU" b="1" i="1" dirty="0" smtClean="0"/>
              <a:t>высшим представительным </a:t>
            </a:r>
            <a:r>
              <a:rPr lang="ru-RU" dirty="0" smtClean="0"/>
              <a:t>постоянно действующим и </a:t>
            </a:r>
            <a:r>
              <a:rPr lang="ru-RU" b="1" i="1" dirty="0" smtClean="0"/>
              <a:t>единственным законодательным органом </a:t>
            </a:r>
            <a:r>
              <a:rPr lang="ru-RU" dirty="0" smtClean="0"/>
              <a:t>государственной власти Республики Беларусь. </a:t>
            </a:r>
            <a:endParaRPr lang="ru-RU" dirty="0" smtClean="0"/>
          </a:p>
          <a:p>
            <a:pPr marL="411480" indent="-347472">
              <a:spcBef>
                <a:spcPts val="300"/>
              </a:spcBef>
              <a:buClr>
                <a:schemeClr val="accent3"/>
              </a:buClr>
              <a:buSzPts val="1800"/>
            </a:pPr>
            <a:r>
              <a:rPr lang="ru-RU" b="1" i="1" dirty="0" smtClean="0"/>
              <a:t>	</a:t>
            </a:r>
            <a:r>
              <a:rPr lang="ru-RU" b="1" i="1" dirty="0" smtClean="0"/>
              <a:t>Главой </a:t>
            </a:r>
            <a:r>
              <a:rPr lang="ru-RU" b="1" i="1" dirty="0" smtClean="0"/>
              <a:t>государства </a:t>
            </a:r>
            <a:r>
              <a:rPr lang="ru-RU" dirty="0" smtClean="0"/>
              <a:t>и </a:t>
            </a:r>
            <a:r>
              <a:rPr lang="ru-RU" b="1" i="1" dirty="0" smtClean="0"/>
              <a:t>исполнительной власти </a:t>
            </a:r>
            <a:r>
              <a:rPr lang="ru-RU" dirty="0" smtClean="0"/>
              <a:t>стал </a:t>
            </a:r>
            <a:r>
              <a:rPr lang="ru-RU" b="1" dirty="0" smtClean="0">
                <a:solidFill>
                  <a:srgbClr val="FF0000"/>
                </a:solidFill>
              </a:rPr>
              <a:t>Президент Республики Беларусь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pPr marL="411480" indent="-347472">
              <a:spcBef>
                <a:spcPts val="300"/>
              </a:spcBef>
              <a:buClr>
                <a:schemeClr val="accent3"/>
              </a:buClr>
              <a:buSzPts val="1800"/>
            </a:pPr>
            <a:r>
              <a:rPr lang="ru-RU" b="1" dirty="0" smtClean="0">
                <a:solidFill>
                  <a:srgbClr val="FF0000"/>
                </a:solidFill>
              </a:rPr>
              <a:t>	</a:t>
            </a:r>
          </a:p>
          <a:p>
            <a:pPr marL="411480" indent="-347472">
              <a:spcBef>
                <a:spcPts val="300"/>
              </a:spcBef>
              <a:buClr>
                <a:schemeClr val="accent3"/>
              </a:buClr>
              <a:buSzPts val="1800"/>
            </a:pPr>
            <a:r>
              <a:rPr lang="ru-RU" b="1" dirty="0" smtClean="0">
                <a:solidFill>
                  <a:srgbClr val="FF0000"/>
                </a:solidFill>
              </a:rPr>
              <a:t>	</a:t>
            </a:r>
            <a:r>
              <a:rPr lang="ru-RU" dirty="0" smtClean="0"/>
              <a:t>В </a:t>
            </a:r>
            <a:r>
              <a:rPr lang="ru-RU" b="1" dirty="0" smtClean="0"/>
              <a:t>1994 г. </a:t>
            </a:r>
            <a:r>
              <a:rPr lang="ru-RU" dirty="0" smtClean="0"/>
              <a:t>состоялись </a:t>
            </a:r>
            <a:r>
              <a:rPr lang="ru-RU" b="1" dirty="0" smtClean="0"/>
              <a:t>президентские </a:t>
            </a:r>
            <a:r>
              <a:rPr lang="ru-RU" b="1" dirty="0" smtClean="0"/>
              <a:t>выборы.</a:t>
            </a:r>
            <a:r>
              <a:rPr lang="ru-RU" dirty="0" smtClean="0"/>
              <a:t> В </a:t>
            </a:r>
            <a:r>
              <a:rPr lang="ru-RU" dirty="0" smtClean="0"/>
              <a:t>результате проведения президентских выборов </a:t>
            </a:r>
            <a:r>
              <a:rPr lang="ru-RU" i="1" dirty="0" smtClean="0"/>
              <a:t>после второго </a:t>
            </a:r>
            <a:r>
              <a:rPr lang="ru-RU" i="1" dirty="0" smtClean="0"/>
              <a:t>тура (участвовали А.Г. Лукашенко и В.Ф. </a:t>
            </a:r>
            <a:r>
              <a:rPr lang="ru-RU" i="1" dirty="0" err="1" smtClean="0"/>
              <a:t>Кебич</a:t>
            </a:r>
            <a:r>
              <a:rPr lang="ru-RU" i="1" dirty="0" smtClean="0"/>
              <a:t>) </a:t>
            </a:r>
            <a:r>
              <a:rPr lang="ru-RU" b="1" dirty="0" smtClean="0"/>
              <a:t>первым Президентом Республики Беларусь </a:t>
            </a:r>
            <a:r>
              <a:rPr lang="ru-RU" dirty="0" smtClean="0"/>
              <a:t>был избран </a:t>
            </a:r>
            <a:endParaRPr lang="ru-RU" dirty="0" smtClean="0"/>
          </a:p>
          <a:p>
            <a:pPr marL="411480" indent="-347472">
              <a:spcBef>
                <a:spcPts val="300"/>
              </a:spcBef>
              <a:buClr>
                <a:schemeClr val="accent3"/>
              </a:buClr>
              <a:buSzPts val="1800"/>
            </a:pPr>
            <a:r>
              <a:rPr lang="ru-RU" b="1" dirty="0" smtClean="0">
                <a:solidFill>
                  <a:srgbClr val="FF0000"/>
                </a:solidFill>
              </a:rPr>
              <a:t>	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>
                <a:solidFill>
                  <a:srgbClr val="FF0000"/>
                </a:solidFill>
              </a:rPr>
              <a:t>. Г. Лукашенко</a:t>
            </a:r>
            <a:r>
              <a:rPr lang="ru-RU" dirty="0" smtClean="0"/>
              <a:t>. За него проголосовало </a:t>
            </a:r>
            <a:r>
              <a:rPr lang="ru-RU" b="1" dirty="0" smtClean="0"/>
              <a:t>80,3 %</a:t>
            </a:r>
            <a:r>
              <a:rPr lang="ru-RU" dirty="0" smtClean="0"/>
              <a:t> избирателей.</a:t>
            </a:r>
            <a:endParaRPr lang="ru-RU" dirty="0" smtClean="0"/>
          </a:p>
          <a:p>
            <a:pPr marL="411480" indent="-347472">
              <a:spcBef>
                <a:spcPts val="300"/>
              </a:spcBef>
              <a:buClr>
                <a:schemeClr val="accent3"/>
              </a:buClr>
              <a:buSzPts val="1800"/>
            </a:pPr>
            <a:endParaRPr lang="ru-RU" b="1" dirty="0" smtClean="0"/>
          </a:p>
          <a:p>
            <a:pPr marL="411480" indent="-347472">
              <a:spcBef>
                <a:spcPts val="300"/>
              </a:spcBef>
              <a:buClr>
                <a:schemeClr val="accent3"/>
              </a:buClr>
              <a:buSzPts val="1800"/>
            </a:pPr>
            <a:r>
              <a:rPr lang="ru-RU" b="1" dirty="0" smtClean="0"/>
              <a:t>	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785792"/>
          <a:ext cx="8715436" cy="5708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5436"/>
              </a:tblGrid>
              <a:tr h="94060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Этапы оформления </a:t>
                      </a:r>
                    </a:p>
                    <a:p>
                      <a:pPr algn="ctr"/>
                      <a:r>
                        <a:rPr lang="ru-RU" sz="2000" dirty="0" smtClean="0"/>
                        <a:t>государственного суверенитета Беларуси</a:t>
                      </a:r>
                      <a:endParaRPr lang="ru-RU" sz="2000" dirty="0"/>
                    </a:p>
                  </a:txBody>
                  <a:tcPr/>
                </a:tc>
              </a:tr>
              <a:tr h="94060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1. </a:t>
                      </a:r>
                      <a:r>
                        <a:rPr lang="ru-RU" sz="2000" i="1" dirty="0" smtClean="0"/>
                        <a:t>Принятие Декларации о государственном суверенитете Белорусской Советской Социалистической Республики </a:t>
                      </a:r>
                      <a:r>
                        <a:rPr lang="ru-RU" sz="2000" dirty="0" smtClean="0"/>
                        <a:t>— </a:t>
                      </a:r>
                      <a:r>
                        <a:rPr lang="ru-RU" sz="2000" b="1" dirty="0" smtClean="0"/>
                        <a:t>27 июля 1990 г.</a:t>
                      </a:r>
                      <a:endParaRPr lang="ru-RU" sz="2000" b="1" dirty="0"/>
                    </a:p>
                  </a:txBody>
                  <a:tcPr/>
                </a:tc>
              </a:tr>
              <a:tr h="94060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2. </a:t>
                      </a:r>
                      <a:r>
                        <a:rPr lang="ru-RU" sz="2000" i="1" dirty="0" smtClean="0"/>
                        <a:t>Придание статуса конституционного закона Декларации о государственном суверенитете БССР </a:t>
                      </a:r>
                      <a:r>
                        <a:rPr lang="ru-RU" sz="2000" dirty="0" smtClean="0"/>
                        <a:t>— </a:t>
                      </a:r>
                      <a:r>
                        <a:rPr lang="ru-RU" sz="2000" b="1" dirty="0" smtClean="0"/>
                        <a:t>25 августа 1991 г.</a:t>
                      </a:r>
                      <a:endParaRPr lang="ru-RU" sz="2000" b="1" dirty="0"/>
                    </a:p>
                  </a:txBody>
                  <a:tcPr/>
                </a:tc>
              </a:tr>
              <a:tr h="94060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3. </a:t>
                      </a:r>
                      <a:r>
                        <a:rPr lang="ru-RU" sz="2000" i="1" dirty="0" smtClean="0"/>
                        <a:t>Принятие Закона «Об обеспечении политической и экономической самостоятельности БССР»</a:t>
                      </a:r>
                      <a:r>
                        <a:rPr lang="ru-RU" sz="2000" dirty="0" smtClean="0"/>
                        <a:t> — </a:t>
                      </a:r>
                      <a:r>
                        <a:rPr lang="ru-RU" sz="2000" b="1" dirty="0" smtClean="0"/>
                        <a:t>26 августа 1991 г.</a:t>
                      </a:r>
                      <a:endParaRPr lang="ru-RU" sz="2000" b="1" dirty="0"/>
                    </a:p>
                  </a:txBody>
                  <a:tcPr/>
                </a:tc>
              </a:tr>
              <a:tr h="94060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4. </a:t>
                      </a:r>
                      <a:r>
                        <a:rPr lang="ru-RU" sz="2000" i="1" dirty="0" smtClean="0"/>
                        <a:t>Утверждение названия нашего государства — Республика Беларусь — и ее государственных символов </a:t>
                      </a:r>
                      <a:r>
                        <a:rPr lang="ru-RU" sz="2000" dirty="0" smtClean="0"/>
                        <a:t>— </a:t>
                      </a:r>
                      <a:r>
                        <a:rPr lang="ru-RU" sz="2000" b="1" dirty="0" smtClean="0"/>
                        <a:t>19 сентября 1991 г.</a:t>
                      </a:r>
                      <a:endParaRPr lang="ru-RU" sz="2000" b="1" dirty="0"/>
                    </a:p>
                  </a:txBody>
                  <a:tcPr/>
                </a:tc>
              </a:tr>
              <a:tr h="94060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5. </a:t>
                      </a:r>
                      <a:r>
                        <a:rPr lang="ru-RU" sz="2000" i="1" dirty="0" smtClean="0"/>
                        <a:t>Принятие Конституции Республики Беларусь </a:t>
                      </a:r>
                      <a:r>
                        <a:rPr lang="ru-RU" sz="2000" dirty="0" smtClean="0"/>
                        <a:t>— </a:t>
                      </a:r>
                      <a:r>
                        <a:rPr lang="ru-RU" sz="2000" b="1" dirty="0" smtClean="0"/>
                        <a:t>15 марта 1994 г.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71480"/>
            <a:ext cx="857256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Александр Григорьевич Лукашенко</a:t>
            </a:r>
            <a:r>
              <a:rPr lang="en-US" sz="2000" b="1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родился 30 августа 1954 г.) </a:t>
            </a:r>
          </a:p>
          <a:p>
            <a:pPr algn="just"/>
            <a:r>
              <a:rPr lang="ru-RU" dirty="0" smtClean="0"/>
              <a:t>Уроженец г.п. Копысь </a:t>
            </a:r>
            <a:r>
              <a:rPr lang="ru-RU" dirty="0" err="1" smtClean="0"/>
              <a:t>Оршанского</a:t>
            </a:r>
            <a:r>
              <a:rPr lang="ru-RU" dirty="0" smtClean="0"/>
              <a:t> района. Окончил исторический факультет Могилевского педагогического института, Белорусскую сельскохозяйственную академию. Проходил службу в пограничных войсках и Советской армии. Работал на комсомольской и партийной работе, на ответственных постах в агропромышленном комплексе. В 1990–1994 гг. – Депутат Верховного Совета Республики Беларусь. С 1994 г. Президент Республики Беларусь. </a:t>
            </a:r>
          </a:p>
          <a:p>
            <a:pPr algn="just"/>
            <a:endParaRPr lang="ru-RU" dirty="0"/>
          </a:p>
        </p:txBody>
      </p:sp>
      <p:pic>
        <p:nvPicPr>
          <p:cNvPr id="4098" name="Picture 2" descr="D:\rabota\история беларуси\ПРЕЗЕНТАЦИИ\000559_8113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00372"/>
            <a:ext cx="8072494" cy="3457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8601C765F2DB4D832BA86FE76CDD2C" ma:contentTypeVersion="0" ma:contentTypeDescription="Создание документа." ma:contentTypeScope="" ma:versionID="fdbc2b929c05273eee0c3ce94c5d81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6651FF-A5BB-4BD4-A527-EDF051ABD01D}"/>
</file>

<file path=customXml/itemProps2.xml><?xml version="1.0" encoding="utf-8"?>
<ds:datastoreItem xmlns:ds="http://schemas.openxmlformats.org/officeDocument/2006/customXml" ds:itemID="{70520BDB-1EFD-4370-8307-387493D7B6FB}"/>
</file>

<file path=customXml/itemProps3.xml><?xml version="1.0" encoding="utf-8"?>
<ds:datastoreItem xmlns:ds="http://schemas.openxmlformats.org/officeDocument/2006/customXml" ds:itemID="{9F358D10-356E-4648-9BFE-0710998CB317}"/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198</TotalTime>
  <Words>662</Words>
  <PresentationFormat>Экран (4:3)</PresentationFormat>
  <Paragraphs>147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Городская</vt:lpstr>
      <vt:lpstr>СТАНОВЛЕНИЕ ГОСУДАРСТВЕННОГО СУВЕРЕНИТЕТА РЕСПУБЛИКИ БЕЛАРУСЬ  Презентация по дисциплине «История Беларуси» для слушателей подготовительного отделения, подготовительных курсов и абитуриентов   Составитель:  Самонова Мария Николаевна, кандидат исторических наук, доцент кафедры довузовской подготовки и профориентации ГГУ им. Ф. Скорины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СТАНОВЛЕНИЕ ГОСУДАРСТВЕННОГО СУВЕРЕНИТЕТА РЕСПУБЛИКИ БЕЛАРУСЬ  Презентация по дисциплине «История Беларуси» для слушателей подготовительного отделения, подготовительных курсов и абитуриентов   Составитель:  Самонова Мария Николаевна, кандидат исторических наук, доцент кафедры довузовской подготовки и профориентации ГГУ им. Ф. Скорины</dc:title>
  <cp:lastModifiedBy>Mary</cp:lastModifiedBy>
  <cp:revision>43</cp:revision>
  <dcterms:modified xsi:type="dcterms:W3CDTF">2016-05-25T13:59:10Z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0x010100378601C765F2DB4D832BA86FE76CDD2C</vt:lpwstr>
  </property>
</Properties>
</file>