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3" r:id="rId2"/>
    <p:sldId id="268" r:id="rId3"/>
    <p:sldId id="285" r:id="rId4"/>
    <p:sldId id="286" r:id="rId5"/>
    <p:sldId id="287" r:id="rId6"/>
    <p:sldId id="290" r:id="rId7"/>
    <p:sldId id="289" r:id="rId8"/>
    <p:sldId id="291" r:id="rId9"/>
    <p:sldId id="292" r:id="rId10"/>
    <p:sldId id="284" r:id="rId11"/>
    <p:sldId id="280" r:id="rId12"/>
    <p:sldId id="282" r:id="rId13"/>
    <p:sldId id="27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6666"/>
    <a:srgbClr val="008080"/>
    <a:srgbClr val="FF505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2" autoAdjust="0"/>
    <p:restoredTop sz="94280" autoAdjust="0"/>
  </p:normalViewPr>
  <p:slideViewPr>
    <p:cSldViewPr>
      <p:cViewPr varScale="1">
        <p:scale>
          <a:sx n="72" d="100"/>
          <a:sy n="72" d="100"/>
        </p:scale>
        <p:origin x="2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3271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748A965-83AA-4346-B124-043F8DDECB86}" type="datetimeFigureOut">
              <a:rPr lang="ru-RU" smtClean="0"/>
              <a:pPr/>
              <a:t>29.09.2016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D4EF1F2-3B73-4201-B05A-D31B1785FF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A965-83AA-4346-B124-043F8DDECB86}" type="datetimeFigureOut">
              <a:rPr lang="ru-RU" smtClean="0"/>
              <a:pPr/>
              <a:t>29.09.2016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1F2-3B73-4201-B05A-D31B1785FF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A965-83AA-4346-B124-043F8DDECB86}" type="datetimeFigureOut">
              <a:rPr lang="ru-RU" smtClean="0"/>
              <a:pPr/>
              <a:t>29.09.2016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1F2-3B73-4201-B05A-D31B1785FF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A965-83AA-4346-B124-043F8DDECB86}" type="datetimeFigureOut">
              <a:rPr lang="ru-RU" smtClean="0"/>
              <a:pPr/>
              <a:t>29.09.2016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1F2-3B73-4201-B05A-D31B1785FF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A965-83AA-4346-B124-043F8DDECB86}" type="datetimeFigureOut">
              <a:rPr lang="ru-RU" smtClean="0"/>
              <a:pPr/>
              <a:t>29.09.2016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1F2-3B73-4201-B05A-D31B1785FF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A965-83AA-4346-B124-043F8DDECB86}" type="datetimeFigureOut">
              <a:rPr lang="ru-RU" smtClean="0"/>
              <a:pPr/>
              <a:t>29.09.2016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1F2-3B73-4201-B05A-D31B1785FF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48A965-83AA-4346-B124-043F8DDECB86}" type="datetimeFigureOut">
              <a:rPr lang="ru-RU" smtClean="0"/>
              <a:pPr/>
              <a:t>29.09.2016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4EF1F2-3B73-4201-B05A-D31B1785FF3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748A965-83AA-4346-B124-043F8DDECB86}" type="datetimeFigureOut">
              <a:rPr lang="ru-RU" smtClean="0"/>
              <a:pPr/>
              <a:t>29.09.2016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D4EF1F2-3B73-4201-B05A-D31B1785FF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A965-83AA-4346-B124-043F8DDECB86}" type="datetimeFigureOut">
              <a:rPr lang="ru-RU" smtClean="0"/>
              <a:pPr/>
              <a:t>29.09.2016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1F2-3B73-4201-B05A-D31B1785FF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A965-83AA-4346-B124-043F8DDECB86}" type="datetimeFigureOut">
              <a:rPr lang="ru-RU" smtClean="0"/>
              <a:pPr/>
              <a:t>29.09.2016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1F2-3B73-4201-B05A-D31B1785FF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A965-83AA-4346-B124-043F8DDECB86}" type="datetimeFigureOut">
              <a:rPr lang="ru-RU" smtClean="0"/>
              <a:pPr/>
              <a:t>29.09.2016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F1F2-3B73-4201-B05A-D31B1785FF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748A965-83AA-4346-B124-043F8DDECB86}" type="datetimeFigureOut">
              <a:rPr lang="ru-RU" smtClean="0"/>
              <a:pPr/>
              <a:t>29.09.2016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D4EF1F2-3B73-4201-B05A-D31B1785FF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458200" cy="230425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Раздел «Орфография»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200" dirty="0" smtClean="0"/>
              <a:t>Правописание гласных </a:t>
            </a:r>
            <a:r>
              <a:rPr lang="ru-RU" sz="3200" b="1" dirty="0" smtClean="0">
                <a:solidFill>
                  <a:srgbClr val="009999"/>
                </a:solidFill>
              </a:rPr>
              <a:t>О</a:t>
            </a:r>
            <a:r>
              <a:rPr lang="ru-RU" sz="3200" b="1" dirty="0" smtClean="0">
                <a:solidFill>
                  <a:srgbClr val="009999"/>
                </a:solidFill>
              </a:rPr>
              <a:t>, Е </a:t>
            </a:r>
            <a:r>
              <a:rPr lang="ru-RU" sz="3200" dirty="0" smtClean="0"/>
              <a:t>после </a:t>
            </a:r>
            <a:r>
              <a:rPr lang="ru-RU" sz="3200" b="1" i="1" dirty="0" smtClean="0">
                <a:solidFill>
                  <a:srgbClr val="009999"/>
                </a:solidFill>
              </a:rPr>
              <a:t>Ц</a:t>
            </a:r>
            <a:r>
              <a:rPr lang="ru-RU" sz="3200" b="1" dirty="0" smtClean="0">
                <a:solidFill>
                  <a:srgbClr val="009999"/>
                </a:solidFill>
              </a:rPr>
              <a:t/>
            </a:r>
            <a:br>
              <a:rPr lang="ru-RU" sz="3200" b="1" dirty="0" smtClean="0">
                <a:solidFill>
                  <a:srgbClr val="009999"/>
                </a:solidFill>
              </a:rPr>
            </a:br>
            <a:endParaRPr lang="ru-RU" sz="3200" b="1" dirty="0">
              <a:solidFill>
                <a:srgbClr val="009999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4293096"/>
            <a:ext cx="8064896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i="1" dirty="0" smtClean="0"/>
              <a:t>Презентация подготовлена преподавателями кафедры довузовской подготовки и профориентации </a:t>
            </a:r>
            <a:br>
              <a:rPr lang="ru-RU" sz="2400" i="1" dirty="0" smtClean="0"/>
            </a:br>
            <a:r>
              <a:rPr lang="ru-RU" sz="2400" i="1" dirty="0" smtClean="0"/>
              <a:t>Авдониной Т.В., к.ф.н., доцентом, 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ru-RU" sz="2400" i="1" dirty="0" smtClean="0"/>
              <a:t>и Королёвой Е.А.,</a:t>
            </a:r>
            <a:r>
              <a:rPr lang="en-US" sz="2400" i="1" dirty="0" smtClean="0"/>
              <a:t> </a:t>
            </a:r>
            <a:r>
              <a:rPr lang="ru-RU" sz="2400" i="1" dirty="0" smtClean="0"/>
              <a:t>старшим преподавателем </a:t>
            </a:r>
            <a:br>
              <a:rPr lang="ru-RU" sz="2400" i="1" dirty="0" smtClean="0"/>
            </a:b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990566" y="-1678197"/>
            <a:ext cx="586803" cy="5472607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Запомните исключения!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04" y="2060848"/>
            <a:ext cx="9036496" cy="460851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400" b="1" dirty="0" smtClean="0"/>
              <a:t>В слове русского происхождения 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цокотуха</a:t>
            </a:r>
            <a:r>
              <a:rPr lang="ru-RU" sz="3400" b="1" dirty="0" smtClean="0"/>
              <a:t> (</a:t>
            </a:r>
            <a:r>
              <a:rPr lang="ru-RU" sz="3400" i="1" dirty="0" smtClean="0"/>
              <a:t>цокотать - цокот</a:t>
            </a:r>
            <a:r>
              <a:rPr lang="ru-RU" sz="3400" b="1" dirty="0" smtClean="0"/>
              <a:t>) </a:t>
            </a:r>
          </a:p>
          <a:p>
            <a:pPr algn="ctr"/>
            <a:r>
              <a:rPr lang="ru-RU" sz="3400" b="1" dirty="0" smtClean="0"/>
              <a:t>не под ударением пишется буква 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о</a:t>
            </a:r>
            <a:r>
              <a:rPr lang="ru-RU" sz="3400" b="1" dirty="0" smtClean="0"/>
              <a:t>.</a:t>
            </a:r>
          </a:p>
          <a:p>
            <a:pPr algn="ctr"/>
            <a:endParaRPr lang="ru-RU" sz="3400" b="1" dirty="0"/>
          </a:p>
          <a:p>
            <a:pPr algn="ctr"/>
            <a:r>
              <a:rPr lang="ru-RU" sz="3400" b="1" dirty="0" smtClean="0"/>
              <a:t>В словах </a:t>
            </a:r>
            <a:r>
              <a:rPr lang="ru-RU" sz="3400" b="1" dirty="0"/>
              <a:t>четырёх словах </a:t>
            </a:r>
            <a:r>
              <a:rPr lang="ru-RU" sz="3400" b="1" dirty="0" smtClean="0"/>
              <a:t>иноязычного происхождения после буквы 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ц</a:t>
            </a:r>
            <a:r>
              <a:rPr lang="ru-RU" sz="3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400" b="1" dirty="0" smtClean="0"/>
              <a:t>не под ударением может писаться буква 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о</a:t>
            </a:r>
            <a:r>
              <a:rPr lang="ru-RU" sz="3400" b="1" dirty="0" smtClean="0"/>
              <a:t>.</a:t>
            </a:r>
          </a:p>
          <a:p>
            <a:pPr algn="ctr"/>
            <a:endParaRPr lang="ru-RU" sz="3400" b="1" dirty="0" smtClean="0"/>
          </a:p>
          <a:p>
            <a:pPr algn="ctr"/>
            <a:r>
              <a:rPr lang="ru-RU" sz="3400" b="1" dirty="0" smtClean="0"/>
              <a:t>Запомните четыре слова-исключения, в которых - вопреки правилу! – не </a:t>
            </a:r>
            <a:r>
              <a:rPr lang="ru-RU" sz="3400" b="1" dirty="0"/>
              <a:t>под </a:t>
            </a:r>
            <a:r>
              <a:rPr lang="ru-RU" sz="3400" b="1" dirty="0" smtClean="0"/>
              <a:t>ударением пишется буква 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о </a:t>
            </a:r>
            <a:r>
              <a:rPr lang="ru-RU" sz="3400" b="1" dirty="0" smtClean="0"/>
              <a:t>:</a:t>
            </a:r>
          </a:p>
          <a:p>
            <a:pPr algn="ctr"/>
            <a:endParaRPr lang="ru-RU" sz="3400" b="1" dirty="0"/>
          </a:p>
          <a:p>
            <a:pPr algn="ctr"/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Герцог </a:t>
            </a:r>
            <a:r>
              <a:rPr lang="ru-RU" sz="3400" i="1" dirty="0" smtClean="0">
                <a:solidFill>
                  <a:schemeClr val="accent6">
                    <a:lumMod val="75000"/>
                  </a:schemeClr>
                </a:solidFill>
              </a:rPr>
              <a:t>(и производные )</a:t>
            </a:r>
          </a:p>
          <a:p>
            <a:pPr algn="ctr"/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Палаццо</a:t>
            </a:r>
          </a:p>
          <a:p>
            <a:pPr algn="ctr"/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Скерцо</a:t>
            </a:r>
          </a:p>
          <a:p>
            <a:pPr algn="ctr"/>
            <a:r>
              <a:rPr lang="ru-RU" sz="3400" b="1" i="1" dirty="0" err="1" smtClean="0">
                <a:solidFill>
                  <a:schemeClr val="accent6">
                    <a:lumMod val="75000"/>
                  </a:schemeClr>
                </a:solidFill>
              </a:rPr>
              <a:t>Меццо</a:t>
            </a:r>
            <a:endParaRPr lang="ru-RU" sz="34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sz="3400" b="1" i="1" dirty="0" smtClean="0"/>
          </a:p>
          <a:p>
            <a:pPr algn="ctr"/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Герцог</a:t>
            </a:r>
            <a:r>
              <a:rPr lang="ru-RU" sz="3400" i="1" dirty="0" smtClean="0"/>
              <a:t> с герцогиней приехали в отель 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Палаццо</a:t>
            </a:r>
            <a:r>
              <a:rPr lang="ru-RU" sz="3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400" i="1" dirty="0" err="1" smtClean="0"/>
              <a:t>Дель</a:t>
            </a:r>
            <a:r>
              <a:rPr lang="ru-RU" sz="3400" i="1" dirty="0" smtClean="0"/>
              <a:t> </a:t>
            </a:r>
            <a:r>
              <a:rPr lang="ru-RU" sz="3400" i="1" dirty="0" err="1" smtClean="0"/>
              <a:t>Капитано</a:t>
            </a:r>
            <a:r>
              <a:rPr lang="ru-RU" sz="3400" i="1" dirty="0" smtClean="0"/>
              <a:t> </a:t>
            </a:r>
          </a:p>
          <a:p>
            <a:pPr algn="ctr"/>
            <a:r>
              <a:rPr lang="ru-RU" sz="3400" i="1" dirty="0" smtClean="0"/>
              <a:t>послушать бетховенское 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скерцо</a:t>
            </a:r>
            <a:r>
              <a:rPr lang="ru-RU" sz="3400" i="1" dirty="0" smtClean="0"/>
              <a:t> </a:t>
            </a:r>
            <a:r>
              <a:rPr lang="ru-RU" sz="3400" i="1" dirty="0"/>
              <a:t>в исполнении </a:t>
            </a:r>
            <a:endParaRPr lang="ru-RU" sz="3400" i="1" dirty="0" smtClean="0"/>
          </a:p>
          <a:p>
            <a:pPr algn="ctr"/>
            <a:r>
              <a:rPr lang="ru-RU" sz="3400" i="1" dirty="0" smtClean="0"/>
              <a:t>колоратурного </a:t>
            </a:r>
            <a:r>
              <a:rPr lang="ru-RU" sz="3400" b="1" i="1" dirty="0" smtClean="0">
                <a:solidFill>
                  <a:schemeClr val="accent6">
                    <a:lumMod val="75000"/>
                  </a:schemeClr>
                </a:solidFill>
              </a:rPr>
              <a:t>меццо</a:t>
            </a:r>
            <a:r>
              <a:rPr lang="ru-RU" sz="3400" i="1" dirty="0" smtClean="0"/>
              <a:t>-сопрано известнейшей оперной дивы</a:t>
            </a:r>
            <a:r>
              <a:rPr lang="ru-RU" sz="3400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528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2008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b="1" smtClean="0"/>
              <a:t>Тест  «</a:t>
            </a:r>
            <a:r>
              <a:rPr lang="ru-RU" sz="2400" b="1" dirty="0" smtClean="0"/>
              <a:t>Проверь себя":</a:t>
            </a:r>
            <a:endParaRPr lang="ru-RU" sz="24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3200" dirty="0" smtClean="0"/>
              <a:t>Укажите ряды слов, в которых на месте пропусков пишется буква Е:</a:t>
            </a:r>
          </a:p>
          <a:p>
            <a:pPr algn="just">
              <a:buNone/>
            </a:pPr>
            <a:endParaRPr lang="ru-RU" sz="3200" dirty="0" smtClean="0"/>
          </a:p>
          <a:p>
            <a:pPr marL="624078" indent="-514350" algn="just">
              <a:buNone/>
            </a:pPr>
            <a:r>
              <a:rPr lang="ru-RU" sz="3200" dirty="0" smtClean="0"/>
              <a:t>1) </a:t>
            </a:r>
            <a:r>
              <a:rPr lang="ru-RU" sz="3200" dirty="0" err="1" smtClean="0"/>
              <a:t>ц</a:t>
            </a:r>
            <a:r>
              <a:rPr lang="ru-RU" sz="3200" dirty="0" smtClean="0"/>
              <a:t>..нтральный округ, любит </a:t>
            </a:r>
            <a:r>
              <a:rPr lang="ru-RU" sz="3200" dirty="0" err="1" smtClean="0"/>
              <a:t>танц</a:t>
            </a:r>
            <a:r>
              <a:rPr lang="ru-RU" sz="3200" dirty="0" smtClean="0"/>
              <a:t>..</a:t>
            </a:r>
            <a:r>
              <a:rPr lang="ru-RU" sz="3200" dirty="0" err="1" smtClean="0"/>
              <a:t>вать</a:t>
            </a:r>
            <a:r>
              <a:rPr lang="ru-RU" sz="3200" dirty="0" smtClean="0"/>
              <a:t>;</a:t>
            </a:r>
          </a:p>
          <a:p>
            <a:pPr marL="624078" indent="-514350" algn="just">
              <a:buNone/>
            </a:pPr>
            <a:r>
              <a:rPr lang="ru-RU" sz="3200" dirty="0" smtClean="0"/>
              <a:t>2) удобное креслиц.., итальянский герц..г;</a:t>
            </a:r>
          </a:p>
          <a:p>
            <a:pPr marL="624078" indent="-514350" algn="just">
              <a:buNone/>
            </a:pPr>
            <a:r>
              <a:rPr lang="ru-RU" sz="3200" dirty="0" smtClean="0"/>
              <a:t>3) </a:t>
            </a:r>
            <a:r>
              <a:rPr lang="ru-RU" sz="3200" dirty="0" err="1" smtClean="0"/>
              <a:t>развальц</a:t>
            </a:r>
            <a:r>
              <a:rPr lang="ru-RU" sz="3200" dirty="0" smtClean="0"/>
              <a:t>..ванный, жил у горц..в;</a:t>
            </a:r>
          </a:p>
          <a:p>
            <a:pPr marL="624078" indent="-514350" algn="just">
              <a:buNone/>
            </a:pPr>
            <a:r>
              <a:rPr lang="ru-RU" sz="3200" dirty="0" smtClean="0"/>
              <a:t>4) известное </a:t>
            </a:r>
            <a:r>
              <a:rPr lang="ru-RU" sz="3200" dirty="0" err="1" smtClean="0"/>
              <a:t>скерц</a:t>
            </a:r>
            <a:r>
              <a:rPr lang="ru-RU" sz="3200" dirty="0" smtClean="0"/>
              <a:t>.., свежее маслиц..; </a:t>
            </a:r>
          </a:p>
          <a:p>
            <a:pPr marL="624078" indent="-514350" algn="just">
              <a:buNone/>
            </a:pPr>
            <a:r>
              <a:rPr lang="ru-RU" sz="3200" dirty="0" smtClean="0"/>
              <a:t>5) </a:t>
            </a:r>
            <a:r>
              <a:rPr lang="ru-RU" sz="3200" dirty="0" err="1" smtClean="0"/>
              <a:t>перц</a:t>
            </a:r>
            <a:r>
              <a:rPr lang="ru-RU" sz="3200" dirty="0" smtClean="0"/>
              <a:t>..вый пластырь, рана </a:t>
            </a:r>
            <a:r>
              <a:rPr lang="ru-RU" sz="3200" dirty="0" err="1" smtClean="0"/>
              <a:t>зарубц</a:t>
            </a:r>
            <a:r>
              <a:rPr lang="ru-RU" sz="3200" dirty="0" smtClean="0"/>
              <a:t>..</a:t>
            </a:r>
            <a:r>
              <a:rPr lang="ru-RU" sz="3200" dirty="0" err="1" smtClean="0"/>
              <a:t>валась</a:t>
            </a:r>
            <a:r>
              <a:rPr lang="ru-RU" sz="3200" dirty="0" smtClean="0"/>
              <a:t>;</a:t>
            </a:r>
          </a:p>
          <a:p>
            <a:pPr marL="624078" indent="-514350" algn="just">
              <a:buNone/>
            </a:pPr>
            <a:r>
              <a:rPr lang="ru-RU" sz="3200" dirty="0" smtClean="0"/>
              <a:t>6) </a:t>
            </a:r>
            <a:r>
              <a:rPr lang="ru-RU" sz="3200" dirty="0" err="1" smtClean="0"/>
              <a:t>перелиц</a:t>
            </a:r>
            <a:r>
              <a:rPr lang="ru-RU" sz="3200" dirty="0" smtClean="0"/>
              <a:t>..</a:t>
            </a:r>
            <a:r>
              <a:rPr lang="ru-RU" sz="3200" dirty="0" err="1" smtClean="0"/>
              <a:t>вать</a:t>
            </a:r>
            <a:r>
              <a:rPr lang="ru-RU" sz="3200" dirty="0" smtClean="0"/>
              <a:t>; новое платьиц..</a:t>
            </a:r>
            <a:endParaRPr lang="en-US" sz="3200" dirty="0" smtClean="0"/>
          </a:p>
          <a:p>
            <a:pPr algn="just"/>
            <a:endParaRPr lang="en-US" sz="3200" dirty="0" smtClean="0"/>
          </a:p>
          <a:p>
            <a:pPr algn="just">
              <a:buNone/>
            </a:pP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7383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800" b="1" dirty="0" smtClean="0"/>
              <a:t>Ответы:    </a:t>
            </a:r>
            <a:r>
              <a:rPr lang="ru-RU" sz="3100" b="1" dirty="0" smtClean="0"/>
              <a:t>1,6</a:t>
            </a:r>
            <a:br>
              <a:rPr lang="ru-RU" sz="3100" b="1" dirty="0" smtClean="0"/>
            </a:br>
            <a:endParaRPr lang="ru-RU" sz="31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24078" indent="-514350" algn="just">
              <a:buNone/>
            </a:pPr>
            <a:endParaRPr lang="ru-RU" dirty="0" smtClean="0"/>
          </a:p>
          <a:p>
            <a:pPr marL="624078" indent="-514350" algn="just">
              <a:buNone/>
            </a:pPr>
            <a:endParaRPr lang="ru-RU" dirty="0" smtClean="0"/>
          </a:p>
          <a:p>
            <a:pPr marL="624078" indent="-514350" algn="just">
              <a:buNone/>
            </a:pPr>
            <a:r>
              <a:rPr lang="ru-RU" dirty="0" smtClean="0"/>
              <a:t>1) </a:t>
            </a:r>
            <a:r>
              <a:rPr lang="ru-RU" dirty="0" err="1" smtClean="0"/>
              <a:t>ц</a:t>
            </a:r>
            <a:r>
              <a:rPr lang="ru-RU" b="1" dirty="0" err="1" smtClean="0">
                <a:solidFill>
                  <a:srgbClr val="006666"/>
                </a:solidFill>
              </a:rPr>
              <a:t>Е</a:t>
            </a:r>
            <a:r>
              <a:rPr lang="ru-RU" dirty="0" err="1" smtClean="0"/>
              <a:t>нтральный</a:t>
            </a:r>
            <a:r>
              <a:rPr lang="ru-RU" dirty="0" smtClean="0"/>
              <a:t> округ, любит </a:t>
            </a:r>
            <a:r>
              <a:rPr lang="ru-RU" dirty="0" err="1" smtClean="0"/>
              <a:t>танц</a:t>
            </a:r>
            <a:r>
              <a:rPr lang="ru-RU" b="1" dirty="0" err="1" smtClean="0">
                <a:solidFill>
                  <a:srgbClr val="006666"/>
                </a:solidFill>
              </a:rPr>
              <a:t>Е</a:t>
            </a:r>
            <a:r>
              <a:rPr lang="ru-RU" dirty="0" err="1" smtClean="0"/>
              <a:t>вать</a:t>
            </a:r>
            <a:r>
              <a:rPr lang="ru-RU" dirty="0" smtClean="0"/>
              <a:t>;</a:t>
            </a:r>
          </a:p>
          <a:p>
            <a:pPr marL="624078" indent="-514350" algn="just">
              <a:buNone/>
            </a:pPr>
            <a:r>
              <a:rPr lang="ru-RU" dirty="0" smtClean="0"/>
              <a:t>2) удобное </a:t>
            </a:r>
            <a:r>
              <a:rPr lang="ru-RU" dirty="0" err="1" smtClean="0"/>
              <a:t>креслиц</a:t>
            </a:r>
            <a:r>
              <a:rPr lang="ru-RU" b="1" dirty="0" err="1" smtClean="0">
                <a:solidFill>
                  <a:srgbClr val="006666"/>
                </a:solidFill>
              </a:rPr>
              <a:t>Е</a:t>
            </a:r>
            <a:r>
              <a:rPr lang="ru-RU" dirty="0" smtClean="0"/>
              <a:t>, итальянский </a:t>
            </a:r>
            <a:r>
              <a:rPr lang="ru-RU" dirty="0" err="1" smtClean="0"/>
              <a:t>герц</a:t>
            </a:r>
            <a:r>
              <a:rPr lang="ru-RU" b="1" dirty="0" err="1" smtClean="0">
                <a:solidFill>
                  <a:srgbClr val="006666"/>
                </a:solidFill>
              </a:rPr>
              <a:t>О</a:t>
            </a:r>
            <a:r>
              <a:rPr lang="ru-RU" dirty="0" err="1" smtClean="0"/>
              <a:t>г</a:t>
            </a:r>
            <a:r>
              <a:rPr lang="ru-RU" dirty="0" smtClean="0"/>
              <a:t>;</a:t>
            </a:r>
          </a:p>
          <a:p>
            <a:pPr marL="624078" indent="-514350" algn="just">
              <a:buNone/>
            </a:pPr>
            <a:r>
              <a:rPr lang="ru-RU" dirty="0" smtClean="0"/>
              <a:t>3) </a:t>
            </a:r>
            <a:r>
              <a:rPr lang="ru-RU" dirty="0" err="1" smtClean="0"/>
              <a:t>развальц</a:t>
            </a:r>
            <a:r>
              <a:rPr lang="ru-RU" b="1" dirty="0" err="1" smtClean="0">
                <a:solidFill>
                  <a:srgbClr val="006666"/>
                </a:solidFill>
              </a:rPr>
              <a:t>О</a:t>
            </a:r>
            <a:r>
              <a:rPr lang="ru-RU" dirty="0" err="1" smtClean="0"/>
              <a:t>ванный</a:t>
            </a:r>
            <a:r>
              <a:rPr lang="ru-RU" dirty="0" smtClean="0"/>
              <a:t>, жил у </a:t>
            </a:r>
            <a:r>
              <a:rPr lang="ru-RU" dirty="0" err="1" smtClean="0"/>
              <a:t>горц</a:t>
            </a:r>
            <a:r>
              <a:rPr lang="ru-RU" b="1" dirty="0" err="1" smtClean="0">
                <a:solidFill>
                  <a:srgbClr val="006666"/>
                </a:solidFill>
              </a:rPr>
              <a:t>Е</a:t>
            </a:r>
            <a:r>
              <a:rPr lang="ru-RU" dirty="0" err="1" smtClean="0"/>
              <a:t>в</a:t>
            </a:r>
            <a:r>
              <a:rPr lang="ru-RU" dirty="0" smtClean="0"/>
              <a:t>;</a:t>
            </a:r>
          </a:p>
          <a:p>
            <a:pPr marL="624078" indent="-514350" algn="just">
              <a:buNone/>
            </a:pPr>
            <a:r>
              <a:rPr lang="ru-RU" dirty="0" smtClean="0"/>
              <a:t>4) известное </a:t>
            </a:r>
            <a:r>
              <a:rPr lang="ru-RU" dirty="0" err="1" smtClean="0"/>
              <a:t>скерц</a:t>
            </a:r>
            <a:r>
              <a:rPr lang="ru-RU" b="1" dirty="0" err="1" smtClean="0">
                <a:solidFill>
                  <a:srgbClr val="006666"/>
                </a:solidFill>
              </a:rPr>
              <a:t>О</a:t>
            </a:r>
            <a:r>
              <a:rPr lang="ru-RU" dirty="0" smtClean="0"/>
              <a:t>, свежее </a:t>
            </a:r>
            <a:r>
              <a:rPr lang="ru-RU" dirty="0" err="1" smtClean="0"/>
              <a:t>маслиц</a:t>
            </a:r>
            <a:r>
              <a:rPr lang="ru-RU" b="1" dirty="0" err="1" smtClean="0">
                <a:solidFill>
                  <a:srgbClr val="006666"/>
                </a:solidFill>
              </a:rPr>
              <a:t>Е</a:t>
            </a:r>
            <a:r>
              <a:rPr lang="ru-RU" dirty="0" smtClean="0"/>
              <a:t>; </a:t>
            </a:r>
          </a:p>
          <a:p>
            <a:pPr marL="624078" indent="-514350" algn="just">
              <a:buNone/>
            </a:pPr>
            <a:r>
              <a:rPr lang="ru-RU" dirty="0" smtClean="0"/>
              <a:t>5) </a:t>
            </a:r>
            <a:r>
              <a:rPr lang="ru-RU" dirty="0" err="1" smtClean="0"/>
              <a:t>перц</a:t>
            </a:r>
            <a:r>
              <a:rPr lang="ru-RU" b="1" dirty="0" err="1" smtClean="0">
                <a:solidFill>
                  <a:srgbClr val="006666"/>
                </a:solidFill>
              </a:rPr>
              <a:t>О</a:t>
            </a:r>
            <a:r>
              <a:rPr lang="ru-RU" dirty="0" err="1" smtClean="0"/>
              <a:t>вый</a:t>
            </a:r>
            <a:r>
              <a:rPr lang="ru-RU" dirty="0" smtClean="0"/>
              <a:t> пластырь, рана </a:t>
            </a:r>
            <a:r>
              <a:rPr lang="ru-RU" dirty="0" err="1" smtClean="0"/>
              <a:t>зарубц</a:t>
            </a:r>
            <a:r>
              <a:rPr lang="ru-RU" b="1" dirty="0" err="1" smtClean="0">
                <a:solidFill>
                  <a:srgbClr val="006666"/>
                </a:solidFill>
              </a:rPr>
              <a:t>Е</a:t>
            </a:r>
            <a:r>
              <a:rPr lang="ru-RU" dirty="0" err="1" smtClean="0"/>
              <a:t>валась</a:t>
            </a:r>
            <a:r>
              <a:rPr lang="ru-RU" dirty="0" smtClean="0"/>
              <a:t>;</a:t>
            </a:r>
          </a:p>
          <a:p>
            <a:pPr marL="624078" indent="-514350" algn="just">
              <a:buNone/>
            </a:pPr>
            <a:r>
              <a:rPr lang="ru-RU" dirty="0" smtClean="0"/>
              <a:t>6) </a:t>
            </a:r>
            <a:r>
              <a:rPr lang="ru-RU" dirty="0" err="1" smtClean="0"/>
              <a:t>перелиц</a:t>
            </a:r>
            <a:r>
              <a:rPr lang="ru-RU" b="1" dirty="0" err="1" smtClean="0">
                <a:solidFill>
                  <a:srgbClr val="006666"/>
                </a:solidFill>
              </a:rPr>
              <a:t>Е</a:t>
            </a:r>
            <a:r>
              <a:rPr lang="ru-RU" dirty="0" err="1" smtClean="0"/>
              <a:t>вать</a:t>
            </a:r>
            <a:r>
              <a:rPr lang="ru-RU" dirty="0" smtClean="0"/>
              <a:t>; новое </a:t>
            </a:r>
            <a:r>
              <a:rPr lang="ru-RU" dirty="0" err="1" smtClean="0"/>
              <a:t>платьиц</a:t>
            </a:r>
            <a:r>
              <a:rPr lang="ru-RU" b="1" dirty="0" err="1" smtClean="0">
                <a:solidFill>
                  <a:srgbClr val="006666"/>
                </a:solidFill>
              </a:rPr>
              <a:t>Е</a:t>
            </a:r>
            <a:endParaRPr lang="en-US" b="1" dirty="0" smtClean="0">
              <a:solidFill>
                <a:srgbClr val="006666"/>
              </a:solidFill>
            </a:endParaRPr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  <p:transition advClick="0" advTm="0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81642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Желаем успехов!</a:t>
            </a:r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r>
              <a:rPr lang="ru-RU" sz="4400" dirty="0" smtClean="0"/>
              <a:t>Следующая тема:</a:t>
            </a:r>
          </a:p>
          <a:p>
            <a:pPr algn="ctr">
              <a:buNone/>
            </a:pPr>
            <a:r>
              <a:rPr lang="ru-RU" sz="4400" dirty="0" smtClean="0"/>
              <a:t>«Правописание </a:t>
            </a:r>
            <a:r>
              <a:rPr lang="ru-RU" sz="4400" smtClean="0"/>
              <a:t>гласных </a:t>
            </a:r>
          </a:p>
          <a:p>
            <a:pPr algn="ctr">
              <a:buNone/>
            </a:pPr>
            <a:r>
              <a:rPr lang="ru-RU" sz="4400" smtClean="0"/>
              <a:t>Ы</a:t>
            </a:r>
            <a:r>
              <a:rPr lang="ru-RU" sz="4400" dirty="0" smtClean="0"/>
              <a:t>, </a:t>
            </a:r>
            <a:r>
              <a:rPr lang="ru-RU" sz="4400" smtClean="0"/>
              <a:t>И после Ц»</a:t>
            </a:r>
            <a:endParaRPr lang="ru-RU" sz="4400" dirty="0"/>
          </a:p>
        </p:txBody>
      </p:sp>
    </p:spTree>
  </p:cSld>
  <p:clrMapOvr>
    <a:masterClrMapping/>
  </p:clrMapOvr>
  <p:transition advTm="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1680" y="692696"/>
            <a:ext cx="5486400" cy="72008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Правописание гласных </a:t>
            </a:r>
            <a:r>
              <a:rPr lang="ru-RU" i="1" dirty="0" smtClean="0"/>
              <a:t>о,</a:t>
            </a:r>
            <a:r>
              <a:rPr lang="ru-RU" dirty="0" smtClean="0"/>
              <a:t> </a:t>
            </a:r>
            <a:r>
              <a:rPr lang="ru-RU" i="1" dirty="0" smtClean="0"/>
              <a:t>е</a:t>
            </a:r>
            <a:r>
              <a:rPr lang="ru-RU" dirty="0" smtClean="0"/>
              <a:t> после </a:t>
            </a:r>
            <a:r>
              <a:rPr lang="ru-RU" i="1" dirty="0" smtClean="0"/>
              <a:t>ц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25601" name="Group 1"/>
          <p:cNvGrpSpPr>
            <a:grpSpLocks noChangeAspect="1"/>
          </p:cNvGrpSpPr>
          <p:nvPr/>
        </p:nvGrpSpPr>
        <p:grpSpPr bwMode="auto">
          <a:xfrm>
            <a:off x="755576" y="1556792"/>
            <a:ext cx="7704856" cy="4844253"/>
            <a:chOff x="2858" y="976"/>
            <a:chExt cx="6465" cy="5212"/>
          </a:xfrm>
        </p:grpSpPr>
        <p:sp>
          <p:nvSpPr>
            <p:cNvPr id="25622" name="AutoShape 22"/>
            <p:cNvSpPr>
              <a:spLocks noChangeAspect="1" noChangeArrowheads="1"/>
            </p:cNvSpPr>
            <p:nvPr/>
          </p:nvSpPr>
          <p:spPr bwMode="auto">
            <a:xfrm>
              <a:off x="2858" y="976"/>
              <a:ext cx="6465" cy="510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621" name="Rectangle 21"/>
            <p:cNvSpPr>
              <a:spLocks noChangeArrowheads="1"/>
            </p:cNvSpPr>
            <p:nvPr/>
          </p:nvSpPr>
          <p:spPr bwMode="auto">
            <a:xfrm>
              <a:off x="2987" y="976"/>
              <a:ext cx="3965" cy="65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Независимо от морфемы (в корнях, суффиксах, окончаниях) после 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ц</a:t>
              </a: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пишется: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20" name="Rectangle 20"/>
            <p:cNvSpPr>
              <a:spLocks noChangeArrowheads="1"/>
            </p:cNvSpPr>
            <p:nvPr/>
          </p:nvSpPr>
          <p:spPr bwMode="auto">
            <a:xfrm>
              <a:off x="7168" y="976"/>
              <a:ext cx="1725" cy="85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Буква 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ё</a:t>
              </a: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после 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ц</a:t>
              </a: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не пишется</a:t>
              </a: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!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9" name="Rectangle 19"/>
            <p:cNvSpPr>
              <a:spLocks noChangeArrowheads="1"/>
            </p:cNvSpPr>
            <p:nvPr/>
          </p:nvSpPr>
          <p:spPr bwMode="auto">
            <a:xfrm>
              <a:off x="2944" y="1892"/>
              <a:ext cx="1724" cy="55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о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под ударением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8" name="Rectangle 18"/>
            <p:cNvSpPr>
              <a:spLocks noChangeArrowheads="1"/>
            </p:cNvSpPr>
            <p:nvPr/>
          </p:nvSpPr>
          <p:spPr bwMode="auto">
            <a:xfrm>
              <a:off x="4769" y="1892"/>
              <a:ext cx="1654" cy="6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е</a:t>
              </a: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не под ударением </a:t>
              </a:r>
              <a:endPara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7" name="Rectangle 17"/>
            <p:cNvSpPr>
              <a:spLocks noChangeArrowheads="1"/>
            </p:cNvSpPr>
            <p:nvPr/>
          </p:nvSpPr>
          <p:spPr bwMode="auto">
            <a:xfrm>
              <a:off x="6483" y="1906"/>
              <a:ext cx="2356" cy="61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э, ю, я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– </a:t>
              </a: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только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 иноязычных словах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6" name="Rectangle 16"/>
            <p:cNvSpPr>
              <a:spLocks noChangeArrowheads="1"/>
            </p:cNvSpPr>
            <p:nvPr/>
          </p:nvSpPr>
          <p:spPr bwMode="auto">
            <a:xfrm>
              <a:off x="3375" y="2678"/>
              <a:ext cx="4424" cy="39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П р и м е р ы: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5" name="Rectangle 15"/>
            <p:cNvSpPr>
              <a:spLocks noChangeArrowheads="1"/>
            </p:cNvSpPr>
            <p:nvPr/>
          </p:nvSpPr>
          <p:spPr bwMode="auto">
            <a:xfrm>
              <a:off x="2944" y="3202"/>
              <a:ext cx="1609" cy="183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лицó,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танцóр, кольцóм,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зарубцóванный,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перцóвый, трусцóй,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озерцó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4668" y="3202"/>
              <a:ext cx="1897" cy="195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лицевой,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танцевать,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кольцевой,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зарубцеваться,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ситцевый,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матрасцем,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одеяльце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3" name="Rectangle 13"/>
            <p:cNvSpPr>
              <a:spLocks noChangeArrowheads="1"/>
            </p:cNvSpPr>
            <p:nvPr/>
          </p:nvSpPr>
          <p:spPr bwMode="auto">
            <a:xfrm>
              <a:off x="6737" y="3289"/>
              <a:ext cx="2223" cy="132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именах собственных:</a:t>
              </a: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Друцэ, 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Цюрих, 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Цявловский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2" name="Rectangle 12"/>
            <p:cNvSpPr>
              <a:spLocks noChangeArrowheads="1"/>
            </p:cNvSpPr>
            <p:nvPr/>
          </p:nvSpPr>
          <p:spPr bwMode="auto">
            <a:xfrm>
              <a:off x="2858" y="5315"/>
              <a:ext cx="6465" cy="87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Times New Roman" pitchFamily="18" charset="0"/>
                </a:rPr>
                <a:t>Исключения!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не под ударением пишется</a:t>
              </a: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Times New Roman" pitchFamily="18" charset="0"/>
                </a:rPr>
                <a:t>о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Times New Roman" pitchFamily="18" charset="0"/>
                </a:rPr>
                <a:t> :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 русских словах: </a:t>
              </a: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ц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о</a:t>
              </a: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котуха</a:t>
              </a: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(цóкот),</a:t>
              </a: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спец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о</a:t>
              </a: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вский</a:t>
              </a: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(спец+ов+ск(ий);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 иноязычных словах – </a:t>
              </a: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герц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Times New Roman" pitchFamily="18" charset="0"/>
                </a:rPr>
                <a:t>о</a:t>
              </a: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г, палацц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Times New Roman" pitchFamily="18" charset="0"/>
                </a:rPr>
                <a:t>о</a:t>
              </a: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, скерц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Times New Roman" pitchFamily="18" charset="0"/>
                </a:rPr>
                <a:t>о</a:t>
              </a:r>
              <a:r>
                <a:rPr kumimoji="0" lang="ru-RU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, мецц</a:t>
              </a:r>
              <a:r>
                <a:rPr kumimoji="0" lang="ru-RU" sz="1600" b="1" i="1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ea typeface="Times New Roman" pitchFamily="18" charset="0"/>
                </a:rPr>
                <a:t>о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1" name="Line 11"/>
            <p:cNvSpPr>
              <a:spLocks noChangeShapeType="1"/>
            </p:cNvSpPr>
            <p:nvPr/>
          </p:nvSpPr>
          <p:spPr bwMode="auto">
            <a:xfrm>
              <a:off x="5358" y="2503"/>
              <a:ext cx="0" cy="1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610" name="Line 10"/>
            <p:cNvSpPr>
              <a:spLocks noChangeShapeType="1"/>
            </p:cNvSpPr>
            <p:nvPr/>
          </p:nvSpPr>
          <p:spPr bwMode="auto">
            <a:xfrm>
              <a:off x="7599" y="2503"/>
              <a:ext cx="0" cy="1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609" name="Line 9"/>
            <p:cNvSpPr>
              <a:spLocks noChangeShapeType="1"/>
            </p:cNvSpPr>
            <p:nvPr/>
          </p:nvSpPr>
          <p:spPr bwMode="auto">
            <a:xfrm flipH="1">
              <a:off x="3806" y="2448"/>
              <a:ext cx="19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608" name="Line 8"/>
            <p:cNvSpPr>
              <a:spLocks noChangeShapeType="1"/>
            </p:cNvSpPr>
            <p:nvPr/>
          </p:nvSpPr>
          <p:spPr bwMode="auto">
            <a:xfrm>
              <a:off x="3806" y="3027"/>
              <a:ext cx="0" cy="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607" name="Line 7"/>
            <p:cNvSpPr>
              <a:spLocks noChangeShapeType="1"/>
            </p:cNvSpPr>
            <p:nvPr/>
          </p:nvSpPr>
          <p:spPr bwMode="auto">
            <a:xfrm>
              <a:off x="5358" y="3027"/>
              <a:ext cx="0" cy="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606" name="Line 6"/>
            <p:cNvSpPr>
              <a:spLocks noChangeShapeType="1"/>
            </p:cNvSpPr>
            <p:nvPr/>
          </p:nvSpPr>
          <p:spPr bwMode="auto">
            <a:xfrm>
              <a:off x="7599" y="3027"/>
              <a:ext cx="0" cy="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605" name="Line 5"/>
            <p:cNvSpPr>
              <a:spLocks noChangeShapeType="1"/>
            </p:cNvSpPr>
            <p:nvPr/>
          </p:nvSpPr>
          <p:spPr bwMode="auto">
            <a:xfrm>
              <a:off x="5517" y="5160"/>
              <a:ext cx="0" cy="17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604" name="Line 4"/>
            <p:cNvSpPr>
              <a:spLocks noChangeShapeType="1"/>
            </p:cNvSpPr>
            <p:nvPr/>
          </p:nvSpPr>
          <p:spPr bwMode="auto">
            <a:xfrm>
              <a:off x="3763" y="1631"/>
              <a:ext cx="0" cy="2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603" name="Line 3"/>
            <p:cNvSpPr>
              <a:spLocks noChangeShapeType="1"/>
            </p:cNvSpPr>
            <p:nvPr/>
          </p:nvSpPr>
          <p:spPr bwMode="auto">
            <a:xfrm>
              <a:off x="5315" y="1631"/>
              <a:ext cx="0" cy="2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602" name="Line 2"/>
            <p:cNvSpPr>
              <a:spLocks noChangeShapeType="1"/>
            </p:cNvSpPr>
            <p:nvPr/>
          </p:nvSpPr>
          <p:spPr bwMode="auto">
            <a:xfrm>
              <a:off x="6608" y="1631"/>
              <a:ext cx="0" cy="2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0" y="4914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071999" y="-3271799"/>
            <a:ext cx="1107505" cy="9036498"/>
          </a:xfrm>
        </p:spPr>
        <p:txBody>
          <a:bodyPr>
            <a:noAutofit/>
          </a:bodyPr>
          <a:lstStyle/>
          <a:p>
            <a:r>
              <a:rPr lang="ru-RU" sz="3200" dirty="0" smtClean="0"/>
              <a:t>Определите, какая буква пишется на месте пропусков в словах и объясните почему: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800200"/>
            <a:ext cx="5688632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37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916376" y="-1337248"/>
            <a:ext cx="586803" cy="46816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2284" y="1027547"/>
            <a:ext cx="8656419" cy="5748840"/>
          </a:xfrm>
        </p:spPr>
      </p:sp>
      <p:sp>
        <p:nvSpPr>
          <p:cNvPr id="12" name="TextBox 11"/>
          <p:cNvSpPr txBox="1"/>
          <p:nvPr/>
        </p:nvSpPr>
        <p:spPr>
          <a:xfrm>
            <a:off x="841800" y="1168852"/>
            <a:ext cx="695414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Под ударением 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после буквы </a:t>
            </a:r>
            <a:r>
              <a:rPr lang="ru-RU" sz="3200" b="1" i="1" dirty="0" smtClean="0">
                <a:solidFill>
                  <a:srgbClr val="FF0000"/>
                </a:solidFill>
              </a:rPr>
              <a:t>Ц</a:t>
            </a:r>
            <a:r>
              <a:rPr lang="ru-RU" sz="3200" dirty="0" smtClean="0">
                <a:solidFill>
                  <a:srgbClr val="FF0000"/>
                </a:solidFill>
              </a:rPr>
              <a:t> пишется гласная </a:t>
            </a:r>
            <a:r>
              <a:rPr lang="ru-RU" sz="3200" b="1" i="1" dirty="0" smtClean="0">
                <a:solidFill>
                  <a:srgbClr val="FF0000"/>
                </a:solidFill>
              </a:rPr>
              <a:t>О: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9277" y="2495292"/>
            <a:ext cx="6827510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 smtClean="0"/>
              <a:t>Свинц</a:t>
            </a:r>
            <a:r>
              <a:rPr lang="ru-RU" sz="3200" b="1" i="1" dirty="0" err="1" smtClean="0">
                <a:solidFill>
                  <a:srgbClr val="C00000"/>
                </a:solidFill>
              </a:rPr>
              <a:t>О</a:t>
            </a:r>
            <a:r>
              <a:rPr lang="ru-RU" sz="3200" dirty="0" err="1" smtClean="0"/>
              <a:t>вые</a:t>
            </a:r>
            <a:r>
              <a:rPr lang="ru-RU" sz="3200" dirty="0" smtClean="0"/>
              <a:t> тучи</a:t>
            </a:r>
          </a:p>
          <a:p>
            <a:r>
              <a:rPr lang="ru-RU" sz="3200" dirty="0" smtClean="0"/>
              <a:t>Спорить с </a:t>
            </a:r>
            <a:r>
              <a:rPr lang="ru-RU" sz="3200" dirty="0" err="1" smtClean="0"/>
              <a:t>отц</a:t>
            </a:r>
            <a:r>
              <a:rPr lang="ru-RU" sz="3200" b="1" i="1" dirty="0" err="1" smtClean="0">
                <a:solidFill>
                  <a:srgbClr val="C00000"/>
                </a:solidFill>
              </a:rPr>
              <a:t>О</a:t>
            </a:r>
            <a:r>
              <a:rPr lang="ru-RU" sz="3200" dirty="0" err="1" smtClean="0"/>
              <a:t>м</a:t>
            </a:r>
            <a:endParaRPr lang="ru-RU" sz="3200" dirty="0" smtClean="0"/>
          </a:p>
          <a:p>
            <a:r>
              <a:rPr lang="ru-RU" sz="3200" dirty="0"/>
              <a:t>С</a:t>
            </a:r>
            <a:r>
              <a:rPr lang="ru-RU" sz="3200" dirty="0" smtClean="0"/>
              <a:t>прятать под </a:t>
            </a:r>
            <a:r>
              <a:rPr lang="ru-RU" sz="3200" dirty="0" err="1" smtClean="0"/>
              <a:t>крыльц</a:t>
            </a:r>
            <a:r>
              <a:rPr lang="ru-RU" sz="3200" b="1" i="1" dirty="0" err="1" smtClean="0">
                <a:solidFill>
                  <a:srgbClr val="C00000"/>
                </a:solidFill>
              </a:rPr>
              <a:t>О</a:t>
            </a:r>
            <a:r>
              <a:rPr lang="ru-RU" sz="3200" dirty="0" err="1" smtClean="0"/>
              <a:t>м</a:t>
            </a:r>
            <a:endParaRPr lang="ru-RU" sz="3200" dirty="0" smtClean="0"/>
          </a:p>
          <a:p>
            <a:r>
              <a:rPr lang="ru-RU" sz="3200" dirty="0" err="1" smtClean="0"/>
              <a:t>Изразц</a:t>
            </a:r>
            <a:r>
              <a:rPr lang="ru-RU" sz="3200" b="1" i="1" dirty="0" err="1" smtClean="0">
                <a:solidFill>
                  <a:srgbClr val="C00000"/>
                </a:solidFill>
              </a:rPr>
              <a:t>О</a:t>
            </a:r>
            <a:r>
              <a:rPr lang="ru-RU" sz="3200" dirty="0" err="1" smtClean="0"/>
              <a:t>вая</a:t>
            </a:r>
            <a:r>
              <a:rPr lang="ru-RU" sz="3200" dirty="0" smtClean="0"/>
              <a:t> печь</a:t>
            </a:r>
          </a:p>
          <a:p>
            <a:r>
              <a:rPr lang="ru-RU" sz="3200" dirty="0" smtClean="0"/>
              <a:t>Лаборатория на </a:t>
            </a:r>
            <a:r>
              <a:rPr lang="ru-RU" sz="3200" dirty="0" err="1" smtClean="0"/>
              <a:t>ц</a:t>
            </a:r>
            <a:r>
              <a:rPr lang="ru-RU" sz="3200" b="1" i="1" dirty="0" err="1" smtClean="0">
                <a:solidFill>
                  <a:srgbClr val="C00000"/>
                </a:solidFill>
              </a:rPr>
              <a:t>О</a:t>
            </a:r>
            <a:r>
              <a:rPr lang="ru-RU" sz="3200" dirty="0" err="1" smtClean="0"/>
              <a:t>кольном</a:t>
            </a:r>
            <a:r>
              <a:rPr lang="ru-RU" sz="3200" dirty="0" smtClean="0"/>
              <a:t> этаже</a:t>
            </a:r>
          </a:p>
          <a:p>
            <a:r>
              <a:rPr lang="ru-RU" sz="3200" dirty="0" smtClean="0"/>
              <a:t>В </a:t>
            </a:r>
            <a:r>
              <a:rPr lang="ru-RU" sz="3200" dirty="0" err="1" smtClean="0"/>
              <a:t>конц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О</a:t>
            </a:r>
            <a:r>
              <a:rPr lang="ru-RU" sz="3200" dirty="0" err="1" smtClean="0"/>
              <a:t>вке</a:t>
            </a:r>
            <a:r>
              <a:rPr lang="ru-RU" sz="3200" dirty="0" smtClean="0"/>
              <a:t> романа</a:t>
            </a:r>
          </a:p>
          <a:p>
            <a:r>
              <a:rPr lang="ru-RU" sz="3200" dirty="0" err="1" smtClean="0"/>
              <a:t>Пунц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О</a:t>
            </a:r>
            <a:r>
              <a:rPr lang="ru-RU" sz="3200" dirty="0" err="1" smtClean="0"/>
              <a:t>вые</a:t>
            </a:r>
            <a:r>
              <a:rPr lang="ru-RU" sz="3200" dirty="0" smtClean="0"/>
              <a:t> розы</a:t>
            </a:r>
          </a:p>
          <a:p>
            <a:r>
              <a:rPr lang="ru-RU" sz="3200" dirty="0" smtClean="0"/>
              <a:t>Написал </a:t>
            </a:r>
            <a:r>
              <a:rPr lang="ru-RU" sz="3200" dirty="0" err="1" smtClean="0"/>
              <a:t>письмец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О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594438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r>
              <a:rPr lang="ru-RU" sz="3200" dirty="0" smtClean="0"/>
              <a:t>Определите, какая буква пишется на месте пропусков в словах и объясните почему: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276872"/>
            <a:ext cx="6264696" cy="439248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3200" dirty="0" smtClean="0"/>
              <a:t>Развальц..</a:t>
            </a:r>
            <a:r>
              <a:rPr lang="ru-RU" sz="3200" dirty="0" err="1" smtClean="0"/>
              <a:t>вать</a:t>
            </a:r>
            <a:r>
              <a:rPr lang="ru-RU" sz="3200" dirty="0" smtClean="0"/>
              <a:t> втулку</a:t>
            </a:r>
          </a:p>
          <a:p>
            <a:pPr marL="109728" indent="0">
              <a:buNone/>
            </a:pPr>
            <a:r>
              <a:rPr lang="ru-RU" sz="3200" dirty="0" smtClean="0"/>
              <a:t>Щёки покрылись </a:t>
            </a:r>
            <a:r>
              <a:rPr lang="ru-RU" sz="3200" dirty="0" err="1" smtClean="0"/>
              <a:t>румянц</a:t>
            </a:r>
            <a:r>
              <a:rPr lang="ru-RU" sz="3200" dirty="0" smtClean="0"/>
              <a:t>..м</a:t>
            </a:r>
          </a:p>
          <a:p>
            <a:pPr marL="109728" indent="0">
              <a:buNone/>
            </a:pPr>
            <a:r>
              <a:rPr lang="ru-RU" sz="3200" dirty="0" err="1" smtClean="0"/>
              <a:t>Танц</a:t>
            </a:r>
            <a:r>
              <a:rPr lang="ru-RU" sz="3200" dirty="0" smtClean="0"/>
              <a:t>..вальный вечер</a:t>
            </a:r>
          </a:p>
          <a:p>
            <a:pPr marL="109728" indent="0">
              <a:buNone/>
            </a:pPr>
            <a:r>
              <a:rPr lang="ru-RU" sz="3200" dirty="0" err="1" smtClean="0"/>
              <a:t>Перелиц</a:t>
            </a:r>
            <a:r>
              <a:rPr lang="ru-RU" sz="3200" dirty="0" smtClean="0"/>
              <a:t>..</a:t>
            </a:r>
            <a:r>
              <a:rPr lang="ru-RU" sz="3200" dirty="0" err="1" smtClean="0"/>
              <a:t>вать</a:t>
            </a:r>
            <a:r>
              <a:rPr lang="ru-RU" sz="3200" dirty="0" smtClean="0"/>
              <a:t> пальто</a:t>
            </a:r>
          </a:p>
          <a:p>
            <a:pPr marL="109728" indent="0">
              <a:buNone/>
            </a:pPr>
            <a:r>
              <a:rPr lang="ru-RU" sz="3200" dirty="0" err="1" smtClean="0"/>
              <a:t>Окольц</a:t>
            </a:r>
            <a:r>
              <a:rPr lang="ru-RU" sz="3200" dirty="0" smtClean="0"/>
              <a:t>..</a:t>
            </a:r>
            <a:r>
              <a:rPr lang="ru-RU" sz="3200" dirty="0" err="1" smtClean="0"/>
              <a:t>вать</a:t>
            </a:r>
            <a:r>
              <a:rPr lang="ru-RU" sz="3200" dirty="0" smtClean="0"/>
              <a:t> птицу</a:t>
            </a:r>
          </a:p>
          <a:p>
            <a:pPr marL="109728" indent="0">
              <a:buNone/>
            </a:pPr>
            <a:r>
              <a:rPr lang="ru-RU" sz="3200" dirty="0" err="1" smtClean="0"/>
              <a:t>Оттанц</a:t>
            </a:r>
            <a:r>
              <a:rPr lang="ru-RU" sz="3200" dirty="0" smtClean="0"/>
              <a:t>..</a:t>
            </a:r>
            <a:r>
              <a:rPr lang="ru-RU" sz="3200" dirty="0" err="1" smtClean="0"/>
              <a:t>вать</a:t>
            </a:r>
            <a:r>
              <a:rPr lang="ru-RU" sz="3200" dirty="0" smtClean="0"/>
              <a:t> польку</a:t>
            </a:r>
          </a:p>
          <a:p>
            <a:pPr marL="109728" indent="0">
              <a:buNone/>
            </a:pPr>
            <a:r>
              <a:rPr lang="ru-RU" sz="3200" dirty="0" err="1" smtClean="0"/>
              <a:t>Лиц..вой</a:t>
            </a:r>
            <a:r>
              <a:rPr lang="ru-RU" sz="3200" dirty="0" smtClean="0"/>
              <a:t> счёт</a:t>
            </a:r>
          </a:p>
          <a:p>
            <a:pPr marL="109728" indent="0">
              <a:buNone/>
            </a:pPr>
            <a:r>
              <a:rPr lang="ru-RU" sz="3200" dirty="0" smtClean="0"/>
              <a:t>Рана </a:t>
            </a:r>
            <a:r>
              <a:rPr lang="ru-RU" sz="3200" dirty="0" err="1" smtClean="0"/>
              <a:t>зарубц</a:t>
            </a:r>
            <a:r>
              <a:rPr lang="ru-RU" sz="3200" dirty="0" smtClean="0"/>
              <a:t>..</a:t>
            </a:r>
            <a:r>
              <a:rPr lang="ru-RU" sz="3200" dirty="0" err="1" smtClean="0"/>
              <a:t>валась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042289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893058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После буквы </a:t>
            </a:r>
            <a:r>
              <a:rPr lang="ru-RU" sz="2800" b="1" i="1" dirty="0" smtClean="0">
                <a:solidFill>
                  <a:srgbClr val="FF0000"/>
                </a:solidFill>
              </a:rPr>
              <a:t>Ц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не под ударением пишется гласная </a:t>
            </a:r>
            <a:r>
              <a:rPr lang="ru-RU" sz="2800" b="1" i="1" dirty="0" smtClean="0">
                <a:solidFill>
                  <a:srgbClr val="FF0000"/>
                </a:solidFill>
              </a:rPr>
              <a:t>Е: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683568" y="2524200"/>
            <a:ext cx="6408712" cy="433380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ru-RU" sz="3200" dirty="0" err="1" smtClean="0"/>
              <a:t>Развальц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Е</a:t>
            </a:r>
            <a:r>
              <a:rPr lang="ru-RU" sz="3200" dirty="0" err="1" smtClean="0"/>
              <a:t>вать</a:t>
            </a:r>
            <a:r>
              <a:rPr lang="ru-RU" sz="3200" dirty="0" smtClean="0"/>
              <a:t> втулку</a:t>
            </a:r>
          </a:p>
          <a:p>
            <a:pPr marL="109728" indent="0">
              <a:buFont typeface="Georgia"/>
              <a:buNone/>
            </a:pPr>
            <a:r>
              <a:rPr lang="ru-RU" sz="3200" dirty="0" smtClean="0"/>
              <a:t>Щёки покрылись </a:t>
            </a:r>
            <a:r>
              <a:rPr lang="ru-RU" sz="3200" dirty="0" err="1" smtClean="0"/>
              <a:t>румянц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Е</a:t>
            </a:r>
            <a:r>
              <a:rPr lang="ru-RU" sz="3200" dirty="0" err="1" smtClean="0"/>
              <a:t>м</a:t>
            </a:r>
            <a:endParaRPr lang="ru-RU" sz="3200" dirty="0" smtClean="0"/>
          </a:p>
          <a:p>
            <a:pPr marL="109728" indent="0">
              <a:buFont typeface="Georgia"/>
              <a:buNone/>
            </a:pPr>
            <a:r>
              <a:rPr lang="ru-RU" sz="3200" dirty="0" err="1" smtClean="0"/>
              <a:t>Танц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Е</a:t>
            </a:r>
            <a:r>
              <a:rPr lang="ru-RU" sz="3200" dirty="0" err="1" smtClean="0"/>
              <a:t>вальный</a:t>
            </a:r>
            <a:r>
              <a:rPr lang="ru-RU" sz="3200" dirty="0" smtClean="0"/>
              <a:t> вечер</a:t>
            </a:r>
          </a:p>
          <a:p>
            <a:pPr marL="109728" indent="0">
              <a:buFont typeface="Georgia"/>
              <a:buNone/>
            </a:pPr>
            <a:r>
              <a:rPr lang="ru-RU" sz="3200" dirty="0" err="1" smtClean="0"/>
              <a:t>Перелиц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Е</a:t>
            </a:r>
            <a:r>
              <a:rPr lang="ru-RU" sz="3200" dirty="0" err="1" smtClean="0"/>
              <a:t>вать</a:t>
            </a:r>
            <a:r>
              <a:rPr lang="ru-RU" sz="3200" dirty="0" smtClean="0"/>
              <a:t> пальто</a:t>
            </a:r>
          </a:p>
          <a:p>
            <a:pPr marL="109728" indent="0">
              <a:buFont typeface="Georgia"/>
              <a:buNone/>
            </a:pPr>
            <a:r>
              <a:rPr lang="ru-RU" sz="3200" dirty="0" err="1" smtClean="0"/>
              <a:t>Окольц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Е</a:t>
            </a:r>
            <a:r>
              <a:rPr lang="ru-RU" sz="3200" dirty="0" err="1" smtClean="0"/>
              <a:t>вать</a:t>
            </a:r>
            <a:r>
              <a:rPr lang="ru-RU" sz="3200" dirty="0" smtClean="0"/>
              <a:t> птицу</a:t>
            </a:r>
          </a:p>
          <a:p>
            <a:pPr marL="109728" indent="0">
              <a:buFont typeface="Georgia"/>
              <a:buNone/>
            </a:pPr>
            <a:r>
              <a:rPr lang="ru-RU" sz="3200" dirty="0" err="1" smtClean="0"/>
              <a:t>Оттанц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Е</a:t>
            </a:r>
            <a:r>
              <a:rPr lang="ru-RU" sz="3200" dirty="0" err="1" smtClean="0"/>
              <a:t>вали</a:t>
            </a:r>
            <a:r>
              <a:rPr lang="ru-RU" sz="3200" dirty="0" smtClean="0"/>
              <a:t> польку</a:t>
            </a:r>
          </a:p>
          <a:p>
            <a:pPr marL="109728" indent="0">
              <a:buFont typeface="Georgia"/>
              <a:buNone/>
            </a:pPr>
            <a:r>
              <a:rPr lang="ru-RU" sz="3200" dirty="0" err="1" smtClean="0"/>
              <a:t>Лиц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Е</a:t>
            </a:r>
            <a:r>
              <a:rPr lang="ru-RU" sz="3200" dirty="0" err="1" smtClean="0"/>
              <a:t>вой</a:t>
            </a:r>
            <a:r>
              <a:rPr lang="ru-RU" sz="3200" dirty="0" smtClean="0"/>
              <a:t> счёт</a:t>
            </a:r>
          </a:p>
          <a:p>
            <a:pPr marL="109728" indent="0">
              <a:buFont typeface="Georgia"/>
              <a:buNone/>
            </a:pPr>
            <a:r>
              <a:rPr lang="ru-RU" sz="3200" dirty="0" smtClean="0"/>
              <a:t>Рана </a:t>
            </a:r>
            <a:r>
              <a:rPr lang="ru-RU" sz="3200" dirty="0" err="1" smtClean="0"/>
              <a:t>зарубц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Е</a:t>
            </a:r>
            <a:r>
              <a:rPr lang="ru-RU" sz="3200" dirty="0" err="1" smtClean="0"/>
              <a:t>валась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7008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640960" cy="648072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Укажите номера словосочетаний, в которых на месте пропуска после буквы </a:t>
            </a:r>
            <a:r>
              <a:rPr lang="ru-RU" sz="2700" b="1" i="1" dirty="0" smtClean="0"/>
              <a:t>Ц</a:t>
            </a:r>
            <a:r>
              <a:rPr lang="ru-RU" sz="2700" dirty="0" smtClean="0"/>
              <a:t> пишется гласная </a:t>
            </a:r>
            <a:r>
              <a:rPr lang="ru-RU" sz="2700" b="1" i="1" dirty="0" smtClean="0"/>
              <a:t>Е</a:t>
            </a:r>
            <a:r>
              <a:rPr lang="ru-RU" sz="2700" dirty="0" smtClean="0"/>
              <a:t>: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700808"/>
            <a:ext cx="3960440" cy="507457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1) </a:t>
            </a:r>
            <a:r>
              <a:rPr lang="ru-RU" dirty="0" err="1" smtClean="0"/>
              <a:t>Вытанц</a:t>
            </a:r>
            <a:r>
              <a:rPr lang="ru-RU" dirty="0" smtClean="0"/>
              <a:t>..</a:t>
            </a:r>
            <a:r>
              <a:rPr lang="ru-RU" dirty="0" err="1" smtClean="0"/>
              <a:t>вывать</a:t>
            </a:r>
            <a:r>
              <a:rPr lang="ru-RU" dirty="0" smtClean="0"/>
              <a:t> на эстраде</a:t>
            </a:r>
          </a:p>
          <a:p>
            <a:pPr marL="109728" indent="0">
              <a:buNone/>
            </a:pPr>
            <a:r>
              <a:rPr lang="ru-RU" dirty="0" smtClean="0"/>
              <a:t>2) Гарц..</a:t>
            </a:r>
            <a:r>
              <a:rPr lang="ru-RU" dirty="0" err="1" smtClean="0"/>
              <a:t>вать</a:t>
            </a:r>
            <a:r>
              <a:rPr lang="ru-RU" dirty="0" smtClean="0"/>
              <a:t> на лошади</a:t>
            </a:r>
          </a:p>
          <a:p>
            <a:pPr marL="109728" indent="0">
              <a:buNone/>
            </a:pPr>
            <a:r>
              <a:rPr lang="ru-RU" dirty="0" smtClean="0"/>
              <a:t>3) </a:t>
            </a:r>
            <a:r>
              <a:rPr lang="ru-RU" dirty="0" err="1" smtClean="0"/>
              <a:t>Марганц</a:t>
            </a:r>
            <a:r>
              <a:rPr lang="ru-RU" dirty="0" smtClean="0"/>
              <a:t>..</a:t>
            </a:r>
            <a:r>
              <a:rPr lang="ru-RU" dirty="0" err="1" smtClean="0"/>
              <a:t>вокислый</a:t>
            </a:r>
            <a:r>
              <a:rPr lang="ru-RU" dirty="0" smtClean="0"/>
              <a:t> </a:t>
            </a:r>
            <a:r>
              <a:rPr lang="ru-RU" dirty="0"/>
              <a:t>калий</a:t>
            </a:r>
          </a:p>
          <a:p>
            <a:pPr marL="109728" indent="0">
              <a:buNone/>
            </a:pPr>
            <a:r>
              <a:rPr lang="ru-RU" dirty="0" smtClean="0"/>
              <a:t>4) Рыжеволосая </a:t>
            </a:r>
            <a:r>
              <a:rPr lang="ru-RU" dirty="0" err="1" smtClean="0"/>
              <a:t>танц</a:t>
            </a:r>
            <a:r>
              <a:rPr lang="ru-RU" dirty="0" smtClean="0"/>
              <a:t>..</a:t>
            </a:r>
            <a:r>
              <a:rPr lang="ru-RU" dirty="0" err="1" smtClean="0"/>
              <a:t>вщица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5) </a:t>
            </a:r>
            <a:r>
              <a:rPr lang="ru-RU" dirty="0" err="1" smtClean="0"/>
              <a:t>Близнец..вые</a:t>
            </a:r>
            <a:r>
              <a:rPr lang="ru-RU" dirty="0" smtClean="0"/>
              <a:t> пары</a:t>
            </a:r>
          </a:p>
          <a:p>
            <a:pPr marL="109728" indent="0">
              <a:buNone/>
            </a:pPr>
            <a:r>
              <a:rPr lang="ru-RU" dirty="0" smtClean="0"/>
              <a:t>6) </a:t>
            </a:r>
            <a:r>
              <a:rPr lang="ru-RU" dirty="0" err="1" smtClean="0"/>
              <a:t>Жеребц</a:t>
            </a:r>
            <a:r>
              <a:rPr lang="ru-RU" dirty="0" smtClean="0"/>
              <a:t>..вое стойло</a:t>
            </a:r>
          </a:p>
          <a:p>
            <a:pPr marL="109728" indent="0">
              <a:buNone/>
            </a:pPr>
            <a:r>
              <a:rPr lang="ru-RU" dirty="0" smtClean="0"/>
              <a:t>7) </a:t>
            </a:r>
            <a:r>
              <a:rPr lang="ru-RU" dirty="0" err="1" smtClean="0"/>
              <a:t>Образц</a:t>
            </a:r>
            <a:r>
              <a:rPr lang="ru-RU" dirty="0" smtClean="0"/>
              <a:t>..вый порядок</a:t>
            </a:r>
          </a:p>
          <a:p>
            <a:pPr marL="109728" indent="0">
              <a:buNone/>
            </a:pPr>
            <a:r>
              <a:rPr lang="ru-RU" dirty="0" smtClean="0"/>
              <a:t>8) </a:t>
            </a:r>
            <a:r>
              <a:rPr lang="ru-RU" dirty="0" err="1" smtClean="0"/>
              <a:t>Резц</a:t>
            </a:r>
            <a:r>
              <a:rPr lang="ru-RU" dirty="0" smtClean="0"/>
              <a:t>..вый инструмент</a:t>
            </a:r>
          </a:p>
          <a:p>
            <a:pPr marL="109728" indent="0">
              <a:buNone/>
            </a:pPr>
            <a:r>
              <a:rPr lang="ru-RU" dirty="0" smtClean="0"/>
              <a:t>9) </a:t>
            </a:r>
            <a:r>
              <a:rPr lang="ru-RU" dirty="0" err="1" smtClean="0"/>
              <a:t>Бойц</a:t>
            </a:r>
            <a:r>
              <a:rPr lang="ru-RU" dirty="0" smtClean="0"/>
              <a:t>..вый пёс</a:t>
            </a:r>
          </a:p>
          <a:p>
            <a:pPr marL="109728" indent="0">
              <a:buNone/>
            </a:pPr>
            <a:r>
              <a:rPr lang="ru-RU" dirty="0" smtClean="0"/>
              <a:t>10) Промыть </a:t>
            </a:r>
            <a:r>
              <a:rPr lang="ru-RU" dirty="0" err="1" smtClean="0"/>
              <a:t>марганц</a:t>
            </a:r>
            <a:r>
              <a:rPr lang="ru-RU" dirty="0" smtClean="0"/>
              <a:t>..</a:t>
            </a:r>
            <a:r>
              <a:rPr lang="ru-RU" dirty="0" err="1" smtClean="0"/>
              <a:t>вкой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11) Посыпать </a:t>
            </a:r>
            <a:r>
              <a:rPr lang="ru-RU" dirty="0" err="1" smtClean="0"/>
              <a:t>перц</a:t>
            </a:r>
            <a:r>
              <a:rPr lang="ru-RU" dirty="0" smtClean="0"/>
              <a:t>..м</a:t>
            </a:r>
          </a:p>
          <a:p>
            <a:pPr marL="109728" indent="0">
              <a:buNone/>
            </a:pPr>
            <a:r>
              <a:rPr lang="ru-RU" dirty="0" smtClean="0"/>
              <a:t>12) </a:t>
            </a:r>
            <a:r>
              <a:rPr lang="ru-RU" dirty="0" err="1" smtClean="0"/>
              <a:t>Тунц</a:t>
            </a:r>
            <a:r>
              <a:rPr lang="ru-RU" dirty="0" smtClean="0"/>
              <a:t>..вый нерест</a:t>
            </a:r>
          </a:p>
          <a:p>
            <a:pPr marL="109728" indent="0">
              <a:buNone/>
            </a:pPr>
            <a:r>
              <a:rPr lang="ru-RU" dirty="0" smtClean="0"/>
              <a:t>13) </a:t>
            </a:r>
            <a:r>
              <a:rPr lang="ru-RU" dirty="0" err="1" smtClean="0"/>
              <a:t>Отлупц</a:t>
            </a:r>
            <a:r>
              <a:rPr lang="ru-RU" dirty="0" smtClean="0"/>
              <a:t>..</a:t>
            </a:r>
            <a:r>
              <a:rPr lang="ru-RU" dirty="0" err="1" smtClean="0"/>
              <a:t>вать</a:t>
            </a:r>
            <a:r>
              <a:rPr lang="ru-RU" dirty="0" smtClean="0"/>
              <a:t> </a:t>
            </a:r>
            <a:r>
              <a:rPr lang="ru-RU" dirty="0"/>
              <a:t>непоседу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4355976" y="1783421"/>
            <a:ext cx="4788024" cy="507457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14</a:t>
            </a:r>
            <a:r>
              <a:rPr lang="ru-RU" dirty="0"/>
              <a:t>) </a:t>
            </a:r>
            <a:r>
              <a:rPr lang="ru-RU" dirty="0" err="1" smtClean="0"/>
              <a:t>Берц</a:t>
            </a:r>
            <a:r>
              <a:rPr lang="ru-RU" dirty="0" smtClean="0"/>
              <a:t>..</a:t>
            </a:r>
            <a:r>
              <a:rPr lang="ru-RU" dirty="0" err="1" smtClean="0"/>
              <a:t>вая</a:t>
            </a:r>
            <a:r>
              <a:rPr lang="ru-RU" dirty="0" smtClean="0"/>
              <a:t> </a:t>
            </a:r>
            <a:r>
              <a:rPr lang="ru-RU" dirty="0"/>
              <a:t>кость</a:t>
            </a:r>
          </a:p>
          <a:p>
            <a:pPr marL="109728" indent="0">
              <a:buNone/>
            </a:pPr>
            <a:r>
              <a:rPr lang="ru-RU" dirty="0"/>
              <a:t>15) </a:t>
            </a:r>
            <a:r>
              <a:rPr lang="ru-RU" dirty="0" err="1" smtClean="0"/>
              <a:t>Перц</a:t>
            </a:r>
            <a:r>
              <a:rPr lang="ru-RU" dirty="0" smtClean="0"/>
              <a:t>..вый </a:t>
            </a:r>
            <a:r>
              <a:rPr lang="ru-RU" dirty="0"/>
              <a:t>пластырь</a:t>
            </a:r>
          </a:p>
          <a:p>
            <a:pPr marL="109728" indent="0">
              <a:buNone/>
            </a:pPr>
            <a:r>
              <a:rPr lang="ru-RU" dirty="0"/>
              <a:t>16) </a:t>
            </a:r>
            <a:r>
              <a:rPr lang="ru-RU" dirty="0" smtClean="0"/>
              <a:t>Посыпать </a:t>
            </a:r>
            <a:r>
              <a:rPr lang="ru-RU" dirty="0" err="1" smtClean="0"/>
              <a:t>марганц</a:t>
            </a:r>
            <a:r>
              <a:rPr lang="ru-RU" dirty="0" smtClean="0"/>
              <a:t>..м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17) </a:t>
            </a:r>
            <a:r>
              <a:rPr lang="ru-RU" dirty="0" err="1" smtClean="0"/>
              <a:t>Дворц</a:t>
            </a:r>
            <a:r>
              <a:rPr lang="ru-RU" dirty="0" smtClean="0"/>
              <a:t>..</a:t>
            </a:r>
            <a:r>
              <a:rPr lang="ru-RU" dirty="0" err="1" smtClean="0"/>
              <a:t>вая</a:t>
            </a:r>
            <a:r>
              <a:rPr lang="ru-RU" dirty="0" smtClean="0"/>
              <a:t> </a:t>
            </a:r>
            <a:r>
              <a:rPr lang="ru-RU" dirty="0"/>
              <a:t>площадь</a:t>
            </a:r>
          </a:p>
          <a:p>
            <a:pPr marL="109728" indent="0">
              <a:buNone/>
            </a:pPr>
            <a:r>
              <a:rPr lang="ru-RU" dirty="0"/>
              <a:t>18) Рабочие в синих </a:t>
            </a:r>
            <a:r>
              <a:rPr lang="ru-RU" dirty="0" smtClean="0"/>
              <a:t>спец..</a:t>
            </a:r>
            <a:r>
              <a:rPr lang="ru-RU" dirty="0" err="1" smtClean="0"/>
              <a:t>вках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19) Крыльцо </a:t>
            </a:r>
            <a:r>
              <a:rPr lang="ru-RU" dirty="0" err="1" smtClean="0"/>
              <a:t>облиц</a:t>
            </a:r>
            <a:r>
              <a:rPr lang="ru-RU" dirty="0" smtClean="0"/>
              <a:t>..</a:t>
            </a:r>
            <a:r>
              <a:rPr lang="ru-RU" dirty="0" err="1" smtClean="0"/>
              <a:t>вано</a:t>
            </a:r>
            <a:r>
              <a:rPr lang="ru-RU" dirty="0" smtClean="0"/>
              <a:t> </a:t>
            </a:r>
            <a:r>
              <a:rPr lang="ru-RU" dirty="0"/>
              <a:t>мрамором</a:t>
            </a:r>
          </a:p>
          <a:p>
            <a:pPr marL="109728" indent="0">
              <a:buNone/>
            </a:pPr>
            <a:r>
              <a:rPr lang="ru-RU" dirty="0"/>
              <a:t>20) До блеска </a:t>
            </a:r>
            <a:r>
              <a:rPr lang="ru-RU" dirty="0" err="1" smtClean="0"/>
              <a:t>наглянц</a:t>
            </a:r>
            <a:r>
              <a:rPr lang="ru-RU" dirty="0" smtClean="0"/>
              <a:t>..</a:t>
            </a:r>
            <a:r>
              <a:rPr lang="ru-RU" dirty="0" err="1" smtClean="0"/>
              <a:t>вать</a:t>
            </a:r>
            <a:r>
              <a:rPr lang="ru-RU" dirty="0" smtClean="0"/>
              <a:t> </a:t>
            </a:r>
            <a:r>
              <a:rPr lang="ru-RU" dirty="0"/>
              <a:t>самовар</a:t>
            </a:r>
          </a:p>
          <a:p>
            <a:pPr marL="109728" indent="0">
              <a:buNone/>
            </a:pPr>
            <a:r>
              <a:rPr lang="ru-RU" dirty="0"/>
              <a:t>21) </a:t>
            </a:r>
            <a:r>
              <a:rPr lang="ru-RU" dirty="0" smtClean="0"/>
              <a:t>Шприц..</a:t>
            </a:r>
            <a:r>
              <a:rPr lang="ru-RU" dirty="0" err="1" smtClean="0"/>
              <a:t>вка</a:t>
            </a:r>
            <a:r>
              <a:rPr lang="ru-RU" dirty="0" smtClean="0"/>
              <a:t> </a:t>
            </a:r>
            <a:r>
              <a:rPr lang="ru-RU" dirty="0"/>
              <a:t>не дезинфицирована</a:t>
            </a:r>
          </a:p>
          <a:p>
            <a:pPr marL="109728" indent="0">
              <a:buNone/>
            </a:pPr>
            <a:r>
              <a:rPr lang="ru-RU" dirty="0"/>
              <a:t>22) </a:t>
            </a:r>
            <a:r>
              <a:rPr lang="ru-RU" dirty="0" err="1" smtClean="0"/>
              <a:t>Кольц</a:t>
            </a:r>
            <a:r>
              <a:rPr lang="ru-RU" dirty="0" smtClean="0"/>
              <a:t>..</a:t>
            </a:r>
            <a:r>
              <a:rPr lang="ru-RU" dirty="0" err="1" smtClean="0"/>
              <a:t>вая</a:t>
            </a:r>
            <a:r>
              <a:rPr lang="ru-RU" dirty="0" smtClean="0"/>
              <a:t> </a:t>
            </a:r>
            <a:r>
              <a:rPr lang="ru-RU" dirty="0"/>
              <a:t>структура</a:t>
            </a:r>
          </a:p>
          <a:p>
            <a:pPr marL="109728" indent="0">
              <a:buNone/>
            </a:pPr>
            <a:r>
              <a:rPr lang="ru-RU" dirty="0"/>
              <a:t>23) Новая </a:t>
            </a:r>
            <a:r>
              <a:rPr lang="ru-RU" dirty="0" err="1" smtClean="0"/>
              <a:t>спринц</a:t>
            </a:r>
            <a:r>
              <a:rPr lang="ru-RU" dirty="0" smtClean="0"/>
              <a:t>..</a:t>
            </a:r>
            <a:r>
              <a:rPr lang="ru-RU" dirty="0" err="1" smtClean="0"/>
              <a:t>вка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24) </a:t>
            </a:r>
            <a:r>
              <a:rPr lang="ru-RU" dirty="0" err="1" smtClean="0"/>
              <a:t>Облиц</a:t>
            </a:r>
            <a:r>
              <a:rPr lang="ru-RU" dirty="0" smtClean="0"/>
              <a:t>..</a:t>
            </a:r>
            <a:r>
              <a:rPr lang="ru-RU" dirty="0" err="1" smtClean="0"/>
              <a:t>вать</a:t>
            </a:r>
            <a:r>
              <a:rPr lang="ru-RU" dirty="0" smtClean="0"/>
              <a:t> </a:t>
            </a:r>
            <a:r>
              <a:rPr lang="ru-RU" dirty="0"/>
              <a:t>стены</a:t>
            </a:r>
          </a:p>
          <a:p>
            <a:pPr marL="109728" indent="0">
              <a:buNone/>
            </a:pPr>
            <a:r>
              <a:rPr lang="ru-RU" dirty="0"/>
              <a:t>25) </a:t>
            </a:r>
            <a:r>
              <a:rPr lang="ru-RU" dirty="0" err="1" smtClean="0"/>
              <a:t>Конц</a:t>
            </a:r>
            <a:r>
              <a:rPr lang="ru-RU" dirty="0" smtClean="0"/>
              <a:t>..</a:t>
            </a:r>
            <a:r>
              <a:rPr lang="ru-RU" dirty="0" err="1" smtClean="0"/>
              <a:t>вая</a:t>
            </a:r>
            <a:r>
              <a:rPr lang="ru-RU" dirty="0" smtClean="0"/>
              <a:t> рифма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26) Заниматься </a:t>
            </a:r>
            <a:r>
              <a:rPr lang="ru-RU" dirty="0" err="1" smtClean="0"/>
              <a:t>фарц</a:t>
            </a:r>
            <a:r>
              <a:rPr lang="ru-RU" dirty="0" smtClean="0"/>
              <a:t>..</a:t>
            </a:r>
            <a:r>
              <a:rPr lang="ru-RU" dirty="0" err="1" smtClean="0"/>
              <a:t>вкой</a:t>
            </a: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3647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01824"/>
          </a:xfrm>
        </p:spPr>
        <p:txBody>
          <a:bodyPr/>
          <a:lstStyle/>
          <a:p>
            <a:r>
              <a:rPr lang="ru-RU" dirty="0" smtClean="0"/>
              <a:t>Ответы: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229600" cy="496855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2, 11, 13, 16, 20, 22, 24, 25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 smtClean="0"/>
              <a:t>Гарц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вать</a:t>
            </a:r>
            <a:r>
              <a:rPr lang="ru-RU" dirty="0" smtClean="0"/>
              <a:t> </a:t>
            </a:r>
            <a:r>
              <a:rPr lang="ru-RU" dirty="0"/>
              <a:t>на лошади</a:t>
            </a:r>
          </a:p>
          <a:p>
            <a:pPr marL="109728" indent="0">
              <a:buNone/>
            </a:pPr>
            <a:r>
              <a:rPr lang="ru-RU" dirty="0"/>
              <a:t>11) Посыпать </a:t>
            </a:r>
            <a:r>
              <a:rPr lang="ru-RU" dirty="0" err="1" smtClean="0"/>
              <a:t>перц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м</a:t>
            </a:r>
            <a:endParaRPr lang="ru-RU" dirty="0"/>
          </a:p>
          <a:p>
            <a:pPr marL="109728" indent="0">
              <a:buNone/>
            </a:pPr>
            <a:r>
              <a:rPr lang="ru-RU" dirty="0" smtClean="0"/>
              <a:t>13</a:t>
            </a:r>
            <a:r>
              <a:rPr lang="ru-RU" dirty="0"/>
              <a:t>) </a:t>
            </a:r>
            <a:r>
              <a:rPr lang="ru-RU" dirty="0" err="1" smtClean="0"/>
              <a:t>Отлупц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вать</a:t>
            </a:r>
            <a:r>
              <a:rPr lang="ru-RU" dirty="0" smtClean="0"/>
              <a:t> </a:t>
            </a:r>
            <a:r>
              <a:rPr lang="ru-RU" dirty="0"/>
              <a:t>непоседу</a:t>
            </a:r>
          </a:p>
          <a:p>
            <a:pPr marL="109728" indent="0">
              <a:buNone/>
            </a:pPr>
            <a:r>
              <a:rPr lang="ru-RU" dirty="0" smtClean="0"/>
              <a:t>16) Посыпать </a:t>
            </a:r>
            <a:r>
              <a:rPr lang="ru-RU" dirty="0" err="1" smtClean="0"/>
              <a:t>марганц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м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20</a:t>
            </a:r>
            <a:r>
              <a:rPr lang="ru-RU" dirty="0"/>
              <a:t>) До блеска </a:t>
            </a:r>
            <a:r>
              <a:rPr lang="ru-RU" dirty="0" err="1" smtClean="0"/>
              <a:t>наглянц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вать</a:t>
            </a:r>
            <a:r>
              <a:rPr lang="ru-RU" dirty="0" smtClean="0"/>
              <a:t> </a:t>
            </a:r>
            <a:r>
              <a:rPr lang="ru-RU" dirty="0"/>
              <a:t>самовар</a:t>
            </a:r>
          </a:p>
          <a:p>
            <a:pPr marL="109728" indent="0">
              <a:buNone/>
            </a:pPr>
            <a:r>
              <a:rPr lang="ru-RU" dirty="0" smtClean="0"/>
              <a:t>22</a:t>
            </a:r>
            <a:r>
              <a:rPr lang="ru-RU" dirty="0"/>
              <a:t>) </a:t>
            </a:r>
            <a:r>
              <a:rPr lang="ru-RU" dirty="0" err="1" smtClean="0"/>
              <a:t>Кольц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вая</a:t>
            </a:r>
            <a:r>
              <a:rPr lang="ru-RU" dirty="0" smtClean="0"/>
              <a:t> </a:t>
            </a:r>
            <a:r>
              <a:rPr lang="ru-RU" dirty="0"/>
              <a:t>структура</a:t>
            </a:r>
          </a:p>
          <a:p>
            <a:pPr marL="109728" indent="0">
              <a:buNone/>
            </a:pPr>
            <a:r>
              <a:rPr lang="ru-RU" dirty="0" smtClean="0"/>
              <a:t>24</a:t>
            </a:r>
            <a:r>
              <a:rPr lang="ru-RU" dirty="0"/>
              <a:t>) </a:t>
            </a:r>
            <a:r>
              <a:rPr lang="ru-RU" dirty="0" err="1" smtClean="0"/>
              <a:t>Облиц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вать</a:t>
            </a:r>
            <a:r>
              <a:rPr lang="ru-RU" dirty="0" smtClean="0"/>
              <a:t> </a:t>
            </a:r>
            <a:r>
              <a:rPr lang="ru-RU" dirty="0"/>
              <a:t>стены</a:t>
            </a:r>
          </a:p>
          <a:p>
            <a:pPr marL="109728" indent="0">
              <a:buNone/>
            </a:pPr>
            <a:r>
              <a:rPr lang="ru-RU" dirty="0"/>
              <a:t>25) </a:t>
            </a:r>
            <a:r>
              <a:rPr lang="ru-RU" dirty="0" err="1" smtClean="0"/>
              <a:t>Конц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вая</a:t>
            </a:r>
            <a:r>
              <a:rPr lang="ru-RU" dirty="0" smtClean="0"/>
              <a:t> рифма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53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640960" cy="648072"/>
          </a:xfrm>
        </p:spPr>
        <p:txBody>
          <a:bodyPr>
            <a:normAutofit/>
          </a:bodyPr>
          <a:lstStyle/>
          <a:p>
            <a:r>
              <a:rPr lang="ru-RU" sz="2700" dirty="0" smtClean="0"/>
              <a:t>Проверьте себя: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700808"/>
            <a:ext cx="3960440" cy="507457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1) </a:t>
            </a:r>
            <a:r>
              <a:rPr lang="ru-RU" dirty="0" err="1" smtClean="0"/>
              <a:t>Вытанц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вывать</a:t>
            </a:r>
            <a:r>
              <a:rPr lang="ru-RU" dirty="0" smtClean="0"/>
              <a:t> на эстраде</a:t>
            </a:r>
          </a:p>
          <a:p>
            <a:pPr marL="109728" indent="0">
              <a:buNone/>
            </a:pPr>
            <a:r>
              <a:rPr lang="ru-RU" dirty="0" smtClean="0"/>
              <a:t>2) </a:t>
            </a:r>
            <a:r>
              <a:rPr lang="ru-RU" dirty="0" err="1" smtClean="0"/>
              <a:t>Гарц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вать</a:t>
            </a:r>
            <a:r>
              <a:rPr lang="ru-RU" dirty="0" smtClean="0"/>
              <a:t> на лошади</a:t>
            </a:r>
          </a:p>
          <a:p>
            <a:pPr marL="109728" indent="0">
              <a:buNone/>
            </a:pPr>
            <a:r>
              <a:rPr lang="ru-RU" dirty="0" smtClean="0"/>
              <a:t>3) </a:t>
            </a:r>
            <a:r>
              <a:rPr lang="ru-RU" dirty="0" err="1" smtClean="0"/>
              <a:t>Марганц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вокислый</a:t>
            </a:r>
            <a:r>
              <a:rPr lang="ru-RU" dirty="0" smtClean="0"/>
              <a:t> </a:t>
            </a:r>
            <a:r>
              <a:rPr lang="ru-RU" dirty="0"/>
              <a:t>калий</a:t>
            </a:r>
          </a:p>
          <a:p>
            <a:pPr marL="109728" indent="0">
              <a:buNone/>
            </a:pPr>
            <a:r>
              <a:rPr lang="ru-RU" dirty="0" smtClean="0"/>
              <a:t>4) Рыжеволосая </a:t>
            </a:r>
            <a:r>
              <a:rPr lang="ru-RU" dirty="0" err="1" smtClean="0"/>
              <a:t>танц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вщица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5) </a:t>
            </a:r>
            <a:r>
              <a:rPr lang="ru-RU" dirty="0" err="1" smtClean="0"/>
              <a:t>Близнец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вые</a:t>
            </a:r>
            <a:r>
              <a:rPr lang="ru-RU" dirty="0" smtClean="0"/>
              <a:t> пары</a:t>
            </a:r>
          </a:p>
          <a:p>
            <a:pPr marL="109728" indent="0">
              <a:buNone/>
            </a:pPr>
            <a:r>
              <a:rPr lang="ru-RU" dirty="0" smtClean="0"/>
              <a:t>6) </a:t>
            </a:r>
            <a:r>
              <a:rPr lang="ru-RU" dirty="0" err="1" smtClean="0"/>
              <a:t>Жеребц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вое</a:t>
            </a:r>
            <a:r>
              <a:rPr lang="ru-RU" dirty="0" smtClean="0"/>
              <a:t> стойло</a:t>
            </a:r>
          </a:p>
          <a:p>
            <a:pPr marL="109728" indent="0">
              <a:buNone/>
            </a:pPr>
            <a:r>
              <a:rPr lang="ru-RU" dirty="0" smtClean="0"/>
              <a:t>7) </a:t>
            </a:r>
            <a:r>
              <a:rPr lang="ru-RU" dirty="0" err="1" smtClean="0"/>
              <a:t>Образц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вый</a:t>
            </a:r>
            <a:r>
              <a:rPr lang="ru-RU" dirty="0" smtClean="0"/>
              <a:t> порядок</a:t>
            </a:r>
          </a:p>
          <a:p>
            <a:pPr marL="109728" indent="0">
              <a:buNone/>
            </a:pPr>
            <a:r>
              <a:rPr lang="ru-RU" dirty="0" smtClean="0"/>
              <a:t>8) </a:t>
            </a:r>
            <a:r>
              <a:rPr lang="ru-RU" dirty="0" err="1" smtClean="0"/>
              <a:t>Резц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вый</a:t>
            </a:r>
            <a:r>
              <a:rPr lang="ru-RU" dirty="0" smtClean="0"/>
              <a:t> инструмент</a:t>
            </a:r>
          </a:p>
          <a:p>
            <a:pPr marL="109728" indent="0">
              <a:buNone/>
            </a:pPr>
            <a:r>
              <a:rPr lang="ru-RU" dirty="0" smtClean="0"/>
              <a:t>9) </a:t>
            </a:r>
            <a:r>
              <a:rPr lang="ru-RU" dirty="0" err="1" smtClean="0"/>
              <a:t>Бойц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вый</a:t>
            </a:r>
            <a:r>
              <a:rPr lang="ru-RU" dirty="0" smtClean="0"/>
              <a:t> пёс</a:t>
            </a:r>
          </a:p>
          <a:p>
            <a:pPr marL="109728" indent="0">
              <a:buNone/>
            </a:pPr>
            <a:r>
              <a:rPr lang="ru-RU" dirty="0" smtClean="0"/>
              <a:t>10) Промыть </a:t>
            </a:r>
            <a:r>
              <a:rPr lang="ru-RU" dirty="0" err="1" smtClean="0"/>
              <a:t>марганц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вкой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11) Посыпать </a:t>
            </a:r>
            <a:r>
              <a:rPr lang="ru-RU" dirty="0" err="1" smtClean="0"/>
              <a:t>перц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м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12) </a:t>
            </a:r>
            <a:r>
              <a:rPr lang="ru-RU" dirty="0" err="1" smtClean="0"/>
              <a:t>Тунц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вый</a:t>
            </a:r>
            <a:r>
              <a:rPr lang="ru-RU" dirty="0" smtClean="0"/>
              <a:t> нерест</a:t>
            </a:r>
          </a:p>
          <a:p>
            <a:pPr marL="109728" indent="0">
              <a:buNone/>
            </a:pPr>
            <a:r>
              <a:rPr lang="ru-RU" dirty="0" smtClean="0"/>
              <a:t>13) </a:t>
            </a:r>
            <a:r>
              <a:rPr lang="ru-RU" dirty="0" err="1" smtClean="0"/>
              <a:t>Отлупц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вать</a:t>
            </a:r>
            <a:r>
              <a:rPr lang="ru-RU" dirty="0" smtClean="0"/>
              <a:t> </a:t>
            </a:r>
            <a:r>
              <a:rPr lang="ru-RU" dirty="0"/>
              <a:t>непоседу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4355976" y="1783421"/>
            <a:ext cx="4788024" cy="507457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14</a:t>
            </a:r>
            <a:r>
              <a:rPr lang="ru-RU" dirty="0"/>
              <a:t>) </a:t>
            </a:r>
            <a:r>
              <a:rPr lang="ru-RU" dirty="0" err="1" smtClean="0"/>
              <a:t>Берц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вая</a:t>
            </a:r>
            <a:r>
              <a:rPr lang="ru-RU" dirty="0" smtClean="0"/>
              <a:t> </a:t>
            </a:r>
            <a:r>
              <a:rPr lang="ru-RU" dirty="0"/>
              <a:t>кость</a:t>
            </a:r>
          </a:p>
          <a:p>
            <a:pPr marL="109728" indent="0">
              <a:buNone/>
            </a:pPr>
            <a:r>
              <a:rPr lang="ru-RU" dirty="0"/>
              <a:t>15) </a:t>
            </a:r>
            <a:r>
              <a:rPr lang="ru-RU" dirty="0" err="1" smtClean="0"/>
              <a:t>Перц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вый</a:t>
            </a:r>
            <a:r>
              <a:rPr lang="ru-RU" dirty="0" smtClean="0"/>
              <a:t> </a:t>
            </a:r>
            <a:r>
              <a:rPr lang="ru-RU" dirty="0"/>
              <a:t>пластырь</a:t>
            </a:r>
          </a:p>
          <a:p>
            <a:pPr marL="109728" indent="0">
              <a:buNone/>
            </a:pPr>
            <a:r>
              <a:rPr lang="ru-RU" dirty="0"/>
              <a:t>16) </a:t>
            </a:r>
            <a:r>
              <a:rPr lang="ru-RU" dirty="0" smtClean="0"/>
              <a:t>Посыпать </a:t>
            </a:r>
            <a:r>
              <a:rPr lang="ru-RU" dirty="0" err="1" smtClean="0"/>
              <a:t>марганц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м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17) </a:t>
            </a:r>
            <a:r>
              <a:rPr lang="ru-RU" dirty="0" err="1" smtClean="0"/>
              <a:t>Дворц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вая</a:t>
            </a:r>
            <a:r>
              <a:rPr lang="ru-RU" dirty="0" smtClean="0"/>
              <a:t> </a:t>
            </a:r>
            <a:r>
              <a:rPr lang="ru-RU" dirty="0"/>
              <a:t>площадь</a:t>
            </a:r>
          </a:p>
          <a:p>
            <a:pPr marL="109728" indent="0">
              <a:buNone/>
            </a:pPr>
            <a:r>
              <a:rPr lang="ru-RU" dirty="0"/>
              <a:t>18) Рабочие в синих </a:t>
            </a:r>
            <a:r>
              <a:rPr lang="ru-RU" dirty="0" err="1" smtClean="0"/>
              <a:t>спец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вках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19) Крыльцо </a:t>
            </a:r>
            <a:r>
              <a:rPr lang="ru-RU" dirty="0" err="1" smtClean="0"/>
              <a:t>облиц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вано</a:t>
            </a:r>
            <a:r>
              <a:rPr lang="ru-RU" dirty="0" smtClean="0"/>
              <a:t> </a:t>
            </a:r>
            <a:r>
              <a:rPr lang="ru-RU" dirty="0"/>
              <a:t>мрамором</a:t>
            </a:r>
          </a:p>
          <a:p>
            <a:pPr marL="109728" indent="0">
              <a:buNone/>
            </a:pPr>
            <a:r>
              <a:rPr lang="ru-RU" dirty="0"/>
              <a:t>20) До блеска </a:t>
            </a:r>
            <a:r>
              <a:rPr lang="ru-RU" dirty="0" err="1" smtClean="0"/>
              <a:t>наглянц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вать</a:t>
            </a:r>
            <a:r>
              <a:rPr lang="ru-RU" dirty="0" smtClean="0"/>
              <a:t> </a:t>
            </a:r>
            <a:r>
              <a:rPr lang="ru-RU" dirty="0"/>
              <a:t>самовар</a:t>
            </a:r>
          </a:p>
          <a:p>
            <a:pPr marL="109728" indent="0">
              <a:buNone/>
            </a:pPr>
            <a:r>
              <a:rPr lang="ru-RU" dirty="0"/>
              <a:t>21) </a:t>
            </a:r>
            <a:r>
              <a:rPr lang="ru-RU" dirty="0" err="1" smtClean="0"/>
              <a:t>Шприц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вка</a:t>
            </a:r>
            <a:r>
              <a:rPr lang="ru-RU" dirty="0" smtClean="0"/>
              <a:t> </a:t>
            </a:r>
            <a:r>
              <a:rPr lang="ru-RU" dirty="0"/>
              <a:t>не дезинфицирована</a:t>
            </a:r>
          </a:p>
          <a:p>
            <a:pPr marL="109728" indent="0">
              <a:buNone/>
            </a:pPr>
            <a:r>
              <a:rPr lang="ru-RU" dirty="0"/>
              <a:t>22) </a:t>
            </a:r>
            <a:r>
              <a:rPr lang="ru-RU" dirty="0" err="1" smtClean="0"/>
              <a:t>Кольц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вая</a:t>
            </a:r>
            <a:r>
              <a:rPr lang="ru-RU" dirty="0" smtClean="0"/>
              <a:t> </a:t>
            </a:r>
            <a:r>
              <a:rPr lang="ru-RU" dirty="0"/>
              <a:t>структура</a:t>
            </a:r>
          </a:p>
          <a:p>
            <a:pPr marL="109728" indent="0">
              <a:buNone/>
            </a:pPr>
            <a:r>
              <a:rPr lang="ru-RU" dirty="0"/>
              <a:t>23) Новая </a:t>
            </a:r>
            <a:r>
              <a:rPr lang="ru-RU" dirty="0" err="1" smtClean="0"/>
              <a:t>спринц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вка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24) </a:t>
            </a:r>
            <a:r>
              <a:rPr lang="ru-RU" dirty="0" err="1" smtClean="0"/>
              <a:t>Облиц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вать</a:t>
            </a:r>
            <a:r>
              <a:rPr lang="ru-RU" dirty="0" smtClean="0"/>
              <a:t> </a:t>
            </a:r>
            <a:r>
              <a:rPr lang="ru-RU" dirty="0"/>
              <a:t>стены</a:t>
            </a:r>
          </a:p>
          <a:p>
            <a:pPr marL="109728" indent="0">
              <a:buNone/>
            </a:pPr>
            <a:r>
              <a:rPr lang="ru-RU" dirty="0"/>
              <a:t>25) </a:t>
            </a:r>
            <a:r>
              <a:rPr lang="ru-RU" dirty="0" err="1" smtClean="0"/>
              <a:t>Конц</a:t>
            </a:r>
            <a:r>
              <a:rPr lang="ru-RU" b="1" i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вая</a:t>
            </a:r>
            <a:r>
              <a:rPr lang="ru-RU" dirty="0" smtClean="0"/>
              <a:t> рифма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26) Заниматься </a:t>
            </a:r>
            <a:r>
              <a:rPr lang="ru-RU" dirty="0" err="1" smtClean="0"/>
              <a:t>фарц</a:t>
            </a:r>
            <a:r>
              <a:rPr lang="ru-RU" b="1" i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вкой</a:t>
            </a: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93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78601C765F2DB4D832BA86FE76CDD2C" ma:contentTypeVersion="0" ma:contentTypeDescription="Создание документа." ma:contentTypeScope="" ma:versionID="fdbc2b929c05273eee0c3ce94c5d81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F2387E-B75E-4DE1-A5A9-4AA89B3FD68B}"/>
</file>

<file path=customXml/itemProps2.xml><?xml version="1.0" encoding="utf-8"?>
<ds:datastoreItem xmlns:ds="http://schemas.openxmlformats.org/officeDocument/2006/customXml" ds:itemID="{7C27A02D-B506-401B-BD28-D589B10ECBC2}"/>
</file>

<file path=customXml/itemProps3.xml><?xml version="1.0" encoding="utf-8"?>
<ds:datastoreItem xmlns:ds="http://schemas.openxmlformats.org/officeDocument/2006/customXml" ds:itemID="{CD675ED7-EB6C-4CBC-8B72-0E8BF553B10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3781980</TotalTime>
  <Words>820</Words>
  <Application>Microsoft Office PowerPoint</Application>
  <PresentationFormat>Экран (4:3)</PresentationFormat>
  <Paragraphs>170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Georgia</vt:lpstr>
      <vt:lpstr>Times New Roman</vt:lpstr>
      <vt:lpstr>Trebuchet MS</vt:lpstr>
      <vt:lpstr>Wingdings 2</vt:lpstr>
      <vt:lpstr>Городская</vt:lpstr>
      <vt:lpstr>Раздел «Орфография»   Правописание гласных О, Е после Ц </vt:lpstr>
      <vt:lpstr> Правописание гласных о, е после ц </vt:lpstr>
      <vt:lpstr>Определите, какая буква пишется на месте пропусков в словах и объясните почему:</vt:lpstr>
      <vt:lpstr>Презентация PowerPoint</vt:lpstr>
      <vt:lpstr>Определите, какая буква пишется на месте пропусков в словах и объясните почему:</vt:lpstr>
      <vt:lpstr>После буквы Ц  не под ударением пишется гласная Е:</vt:lpstr>
      <vt:lpstr>Укажите номера словосочетаний, в которых на месте пропуска после буквы Ц пишется гласная Е:</vt:lpstr>
      <vt:lpstr>Ответы:</vt:lpstr>
      <vt:lpstr>Проверьте себя:</vt:lpstr>
      <vt:lpstr>Запомните исключения!</vt:lpstr>
      <vt:lpstr>Тест  «Проверь себя":</vt:lpstr>
      <vt:lpstr>Ответы:    1,6 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 Правописание гласных в корне слова </dc:title>
  <dc:creator>Татьяна</dc:creator>
  <cp:lastModifiedBy>Tatyana</cp:lastModifiedBy>
  <cp:revision>156</cp:revision>
  <dcterms:created xsi:type="dcterms:W3CDTF">2012-12-06T19:01:57Z</dcterms:created>
  <dcterms:modified xsi:type="dcterms:W3CDTF">2016-09-29T10:42:50Z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0x010100378601C765F2DB4D832BA86FE76CDD2C</vt:lpwstr>
  </property>
</Properties>
</file>