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32" r:id="rId5"/>
    <p:sldMasterId id="2147483744" r:id="rId6"/>
  </p:sldMasterIdLst>
  <p:sldIdLst>
    <p:sldId id="256" r:id="rId7"/>
    <p:sldId id="257" r:id="rId8"/>
    <p:sldId id="258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72" r:id="rId17"/>
    <p:sldId id="268" r:id="rId18"/>
    <p:sldId id="269" r:id="rId19"/>
    <p:sldId id="270" r:id="rId20"/>
    <p:sldId id="279" r:id="rId21"/>
    <p:sldId id="271" r:id="rId22"/>
    <p:sldId id="273" r:id="rId23"/>
    <p:sldId id="274" r:id="rId24"/>
    <p:sldId id="275" r:id="rId25"/>
    <p:sldId id="276" r:id="rId26"/>
    <p:sldId id="277" r:id="rId27"/>
    <p:sldId id="278" r:id="rId28"/>
    <p:sldId id="280" r:id="rId29"/>
    <p:sldId id="26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7"/>
            <a:ext cx="8458200" cy="1571635"/>
          </a:xfrm>
        </p:spPr>
        <p:txBody>
          <a:bodyPr/>
          <a:lstStyle/>
          <a:p>
            <a:r>
              <a:rPr lang="ru-RU" dirty="0" smtClean="0"/>
              <a:t>Тема «Глагол. Инфинитив как член предложения»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115328" cy="221457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800" i="1" dirty="0" smtClean="0"/>
              <a:t>Для слушателей факультета </a:t>
            </a:r>
            <a:r>
              <a:rPr lang="ru-RU" sz="2800" i="1" dirty="0" err="1" smtClean="0"/>
              <a:t>довузовской</a:t>
            </a:r>
            <a:r>
              <a:rPr lang="ru-RU" sz="2800" i="1" dirty="0" smtClean="0"/>
              <a:t> подготовки и профориентации, </a:t>
            </a:r>
          </a:p>
          <a:p>
            <a:pPr algn="r">
              <a:spcBef>
                <a:spcPts val="0"/>
              </a:spcBef>
            </a:pPr>
            <a:r>
              <a:rPr lang="ru-RU" sz="2800" i="1" dirty="0" smtClean="0"/>
              <a:t>подготовительных курсов, абитуриентов</a:t>
            </a:r>
          </a:p>
          <a:p>
            <a:pPr algn="r"/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755576" y="537959"/>
            <a:ext cx="69127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роли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сказуемого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инфинитив выступает в двусоставных предложениях в качестве части составного глагольного сказуемого, например: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</a:t>
            </a: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стала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удовольствием </a:t>
            </a: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глядеть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вниз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Запомни этот мир, пока ты </a:t>
            </a: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можешь помнить. </a:t>
            </a:r>
            <a:endParaRPr kumimoji="0" lang="ru-RU" sz="3600" b="1" i="1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Также </a:t>
            </a:r>
            <a:r>
              <a:rPr lang="ru-RU" sz="36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инфинитив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выполняет функцию главного члена, по форме похожего </a:t>
            </a:r>
            <a:r>
              <a:rPr lang="ru-RU" sz="36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сказуемое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в односоставных безличных предложениях, например: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Уж </a:t>
            </a:r>
            <a:r>
              <a:rPr lang="ru-RU" sz="3600" b="1" i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мечтать </a:t>
            </a:r>
            <a:r>
              <a:rPr lang="ru-RU" sz="3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нежности, о славе...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539552" y="379155"/>
            <a:ext cx="73448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Синтаксическую функцию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обстоятельства цели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инфинитив выполняет при глаголах, обозначающих движение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ходить, бегать, лететь, прыгать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т. п.) или любое перемещение в пространстве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(сесть, лечь, встать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т. п.), например: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вот как-то утром </a:t>
            </a: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вышел он (с какой целью?) 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прогуляться </a:t>
            </a: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Английскую набережную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Иногда в песках он останавливался (с какой целью?) 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отдохнуть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539552" y="1133182"/>
            <a:ext cx="70567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 инфинитив выполняет функцию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несогласованного определения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этом случае он поясняет отвлеченное имя существительное обычно с модальным значением необходимости, возможности, долженствования, желательности и т. п. и обозначает признак, например: 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Пришла для Ивана Никитича пора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(какая?) </a:t>
            </a:r>
            <a:r>
              <a:rPr kumimoji="0" lang="ru-RU" sz="30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закончить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 свои дела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467544" y="397136"/>
            <a:ext cx="7128792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Иногда инфинитив при спрягаемых глаголах является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дополнением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Дополнение, выраженное инфинитивом, обозначает действие как объект, на который направлено действие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другого лица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или, иными словами, если действия, обозначаемые инфинитивом и спрягаемым глаголом, относятся к разным лицам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(предложили работать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кто-то предложил, а кто-то другой будет работать;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пригласили пообедать, велели помочь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т. п.), например: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заставляли меня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целовать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ручки у благодетелей – у мужчин и у женщин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7" y="1484784"/>
            <a:ext cx="70567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ТЕСТ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«Инфинитив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как член предложения»</a:t>
            </a:r>
            <a:endParaRPr lang="ru-RU" sz="40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624903"/>
            <a:ext cx="75608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Укажите предложение, в котором инфинитив является подлежащим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Слушать по вечерам хорошую музыку стало для него потребностью.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 Приказ выступать назавтра обрадовал моих спутников.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 Читатель начинает сравнивать.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Командир приказал подавить вражескую огневую точку.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предложение, в котором инфинитив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входит в состав сказуемого</a:t>
            </a:r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2800" dirty="0" smtClean="0"/>
              <a:t>А. На первый план выходит стремление выразить </a:t>
            </a:r>
            <a:r>
              <a:rPr lang="ru-RU" sz="2800" dirty="0" smtClean="0"/>
              <a:t>поэтическую </a:t>
            </a:r>
            <a:r>
              <a:rPr lang="ru-RU" sz="2800" dirty="0" smtClean="0"/>
              <a:t>индивидуальность автора.</a:t>
            </a:r>
          </a:p>
          <a:p>
            <a:pPr algn="just"/>
            <a:r>
              <a:rPr lang="ru-RU" sz="2800" dirty="0" smtClean="0"/>
              <a:t>Б. Отправьте надёжного человека выяснить все обстоятельства. </a:t>
            </a:r>
          </a:p>
          <a:p>
            <a:pPr algn="just"/>
            <a:r>
              <a:rPr lang="ru-RU" sz="2800" dirty="0" smtClean="0"/>
              <a:t>В. Ты должен мне доверять во всём. </a:t>
            </a:r>
          </a:p>
          <a:p>
            <a:pPr algn="just"/>
            <a:r>
              <a:rPr lang="ru-RU" sz="2800" dirty="0" smtClean="0"/>
              <a:t>Г. Встретиться с таким человеком в этой глуши было большой удачей.</a:t>
            </a:r>
            <a:endParaRPr lang="ru-RU" sz="2800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предложение, в котором инфинитив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является дополнением:</a:t>
            </a:r>
          </a:p>
          <a:p>
            <a:pPr algn="just"/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2800" dirty="0" smtClean="0"/>
              <a:t>А. Почему же он не захотел после случившегося поговорить со мной?</a:t>
            </a:r>
          </a:p>
          <a:p>
            <a:pPr algn="just"/>
            <a:r>
              <a:rPr lang="ru-RU" sz="2800" dirty="0" smtClean="0"/>
              <a:t>Б. Сходить с крутой горы после дождя было делом рискованным. </a:t>
            </a:r>
          </a:p>
          <a:p>
            <a:pPr algn="just"/>
            <a:r>
              <a:rPr lang="ru-RU" sz="2800" dirty="0" smtClean="0"/>
              <a:t>В. К началу сеанса я опоздал, и мне предложили сесть на любое свободное место. </a:t>
            </a:r>
          </a:p>
          <a:p>
            <a:pPr algn="just"/>
            <a:r>
              <a:rPr lang="ru-RU" sz="2800" dirty="0" smtClean="0"/>
              <a:t>Г. Взвалить на себя ношу забот об этом большом хозяйстве, разорённом войной, – смелость, граничащая с безумством.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5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предложение, в котором инфинитив является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обстоятельством: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2800" dirty="0" smtClean="0"/>
              <a:t>А. </a:t>
            </a:r>
            <a:r>
              <a:rPr lang="ru-RU" sz="2800" dirty="0" smtClean="0"/>
              <a:t> </a:t>
            </a:r>
            <a:r>
              <a:rPr lang="ru-RU" sz="2800" dirty="0" smtClean="0"/>
              <a:t>Стремление к свободе – это  нежелание нести свой крест. </a:t>
            </a:r>
          </a:p>
          <a:p>
            <a:pPr algn="just"/>
            <a:r>
              <a:rPr lang="ru-RU" sz="2800" dirty="0" smtClean="0"/>
              <a:t>Б. Каждую пятницу он будет ходить на тренировку. </a:t>
            </a:r>
          </a:p>
          <a:p>
            <a:pPr algn="just"/>
            <a:r>
              <a:rPr lang="ru-RU" sz="2800" dirty="0" smtClean="0"/>
              <a:t>В. Отец не позволял сыну приходить слишком поздно.</a:t>
            </a:r>
          </a:p>
          <a:p>
            <a:pPr algn="just"/>
            <a:r>
              <a:rPr lang="ru-RU" sz="2800" dirty="0" smtClean="0"/>
              <a:t>Г. Дети шумной гурьбой побежали на озеро купаться.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00079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Глагол</a:t>
            </a:r>
            <a:r>
              <a:rPr lang="ru-RU" dirty="0" smtClean="0">
                <a:solidFill>
                  <a:schemeClr val="bg1"/>
                </a:solidFill>
              </a:rPr>
              <a:t> – это часть речи, которая обозначает процесс, действие или состояние предмета, отвечает на вопросы </a:t>
            </a:r>
            <a:r>
              <a:rPr lang="ru-RU" i="1" dirty="0" smtClean="0">
                <a:solidFill>
                  <a:schemeClr val="bg1"/>
                </a:solidFill>
              </a:rPr>
              <a:t>что делать? что сделать?,</a:t>
            </a:r>
            <a:r>
              <a:rPr lang="ru-RU" dirty="0" smtClean="0">
                <a:solidFill>
                  <a:schemeClr val="bg1"/>
                </a:solidFill>
              </a:rPr>
              <a:t> выражает эти значения в формах </a:t>
            </a:r>
            <a:r>
              <a:rPr lang="ru-RU" i="1" dirty="0" smtClean="0">
                <a:solidFill>
                  <a:schemeClr val="bg1"/>
                </a:solidFill>
              </a:rPr>
              <a:t>вида, залога, лица, числа, времени, наклонения, рода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предложение, в котором инфинитив является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дополнением: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2800" dirty="0" smtClean="0"/>
              <a:t>А</a:t>
            </a:r>
            <a:r>
              <a:rPr lang="ru-RU" sz="3200" dirty="0" smtClean="0"/>
              <a:t>. </a:t>
            </a:r>
            <a:r>
              <a:rPr lang="ru-RU" sz="3200" dirty="0" smtClean="0"/>
              <a:t> </a:t>
            </a:r>
            <a:r>
              <a:rPr lang="ru-RU" sz="3200" dirty="0" smtClean="0"/>
              <a:t>Понимать близких людей иногда становится сложной задачей. </a:t>
            </a:r>
          </a:p>
          <a:p>
            <a:pPr algn="just"/>
            <a:r>
              <a:rPr lang="ru-RU" sz="3200" dirty="0" smtClean="0"/>
              <a:t>Б. Он летит в Египет заниматься подводным плаванием. </a:t>
            </a:r>
          </a:p>
          <a:p>
            <a:pPr algn="just"/>
            <a:r>
              <a:rPr lang="ru-RU" sz="3200" dirty="0" smtClean="0"/>
              <a:t>В. Я попросил бы вас не перебивать меня. </a:t>
            </a:r>
          </a:p>
          <a:p>
            <a:pPr algn="just"/>
            <a:r>
              <a:rPr lang="ru-RU" sz="3200" dirty="0" smtClean="0"/>
              <a:t>Г. Импровизировать он совсем не умел.</a:t>
            </a:r>
            <a:endParaRPr lang="ru-RU" sz="32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692696"/>
          <a:ext cx="8280920" cy="5849366"/>
        </p:xfrm>
        <a:graphic>
          <a:graphicData uri="http://schemas.openxmlformats.org/drawingml/2006/table">
            <a:tbl>
              <a:tblPr/>
              <a:tblGrid>
                <a:gridCol w="5400600"/>
                <a:gridCol w="2880320"/>
              </a:tblGrid>
              <a:tr h="5472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Установите соответствие: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Встречный ветер заставлял Нину придерживать шляпу.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 В жаркую летнюю пору лошадей выгоняют у нас на ночь кормиться в поле: днём мухи и оводы не дали бы им покоя.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Уступить ей даже в такой мелочи казалось ему недостойной капитуляцией.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Продолжить разговор с отцом Иван не захотел.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57" marR="22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Подлежащее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Сказуемое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Определение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Дополнение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Обстоятельство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57" marR="22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764704"/>
          <a:ext cx="8352928" cy="5976664"/>
        </p:xfrm>
        <a:graphic>
          <a:graphicData uri="http://schemas.openxmlformats.org/drawingml/2006/table">
            <a:tbl>
              <a:tblPr/>
              <a:tblGrid>
                <a:gridCol w="2880320"/>
                <a:gridCol w="5472608"/>
              </a:tblGrid>
              <a:tr h="5976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Установите соответствие: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Подлежащее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Сказуемое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Определение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Дополнение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Обстоятельство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57" marR="220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 Нам поручили сделать доклад о развитии машиностроения в Беларуси.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Б. Возле цветущего куста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шиповника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Шура присела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отдохнуть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 Учитель начал уже не на шутку сердиться.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 Установить границы и площадь города, погрузившегося под воду несколько сот лет назад, – задача фантастическая.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57" marR="22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96752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ОТВЕТЫ: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</a:rPr>
              <a:t>1А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2В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3В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4Г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5В</a:t>
            </a:r>
          </a:p>
          <a:p>
            <a:pPr marL="342900" indent="-342900"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6 - А4  Б5  В1  Г2</a:t>
            </a:r>
          </a:p>
          <a:p>
            <a:pPr marL="342900" indent="-342900" algn="just"/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 – 4А  5Б  2В  1Г</a:t>
            </a:r>
            <a:endParaRPr lang="ru-RU" sz="2800" b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5466414"/>
          </a:xfrm>
        </p:spPr>
        <p:txBody>
          <a:bodyPr/>
          <a:lstStyle/>
          <a:p>
            <a:pPr algn="r"/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старший преподаватель </a:t>
            </a:r>
            <a:br>
              <a:rPr lang="ru-RU" dirty="0" smtClean="0"/>
            </a:br>
            <a:r>
              <a:rPr lang="ru-RU" dirty="0" smtClean="0"/>
              <a:t>Королёва Е.А. 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6357982"/>
          </a:xfrm>
        </p:spPr>
        <p:txBody>
          <a:bodyPr/>
          <a:lstStyle/>
          <a:p>
            <a:r>
              <a:rPr lang="ru-RU" sz="6000" dirty="0" smtClean="0"/>
              <a:t>Постоянные грамматические признаки глагола: </a:t>
            </a:r>
            <a:r>
              <a:rPr lang="ru-RU" sz="6000" b="1" i="1" dirty="0" smtClean="0">
                <a:solidFill>
                  <a:srgbClr val="7030A0"/>
                </a:solidFill>
              </a:rPr>
              <a:t>вид, переходность, спряжение</a:t>
            </a:r>
            <a:r>
              <a:rPr lang="ru-RU" sz="6000" i="1" dirty="0" smtClean="0"/>
              <a:t>.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61547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Непостоянные признаки глагола: </a:t>
            </a:r>
            <a:r>
              <a:rPr lang="ru-RU" sz="3200" b="1" i="1" dirty="0" smtClean="0"/>
              <a:t>время</a:t>
            </a:r>
            <a:r>
              <a:rPr lang="ru-RU" sz="3200" b="1" dirty="0" smtClean="0"/>
              <a:t> (кроме инфинитива и глаголов условного и повелительного наклонения), </a:t>
            </a:r>
            <a:r>
              <a:rPr lang="ru-RU" sz="3200" b="1" i="1" dirty="0" smtClean="0">
                <a:solidFill>
                  <a:srgbClr val="7030A0"/>
                </a:solidFill>
              </a:rPr>
              <a:t>наклонение</a:t>
            </a:r>
            <a:r>
              <a:rPr lang="ru-RU" sz="3200" b="1" i="1" dirty="0" smtClean="0"/>
              <a:t> </a:t>
            </a:r>
            <a:r>
              <a:rPr lang="ru-RU" sz="3200" b="1" dirty="0" smtClean="0"/>
              <a:t>(нет у инфинитива), </a:t>
            </a:r>
            <a:r>
              <a:rPr lang="ru-RU" sz="3200" b="1" i="1" dirty="0" smtClean="0">
                <a:solidFill>
                  <a:srgbClr val="7030A0"/>
                </a:solidFill>
              </a:rPr>
              <a:t>лицо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/>
              <a:t>(у глаголов настоящего и будущего времени изъявительного наклонения и глаголов повелительного наклонения), </a:t>
            </a:r>
            <a:r>
              <a:rPr lang="ru-RU" sz="3200" b="1" i="1" dirty="0" smtClean="0">
                <a:solidFill>
                  <a:srgbClr val="7030A0"/>
                </a:solidFill>
              </a:rPr>
              <a:t>число,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род</a:t>
            </a:r>
            <a:r>
              <a:rPr lang="ru-RU" sz="3200" b="1" i="1" dirty="0" smtClean="0"/>
              <a:t> </a:t>
            </a:r>
            <a:r>
              <a:rPr lang="ru-RU" sz="3200" b="1" dirty="0" smtClean="0"/>
              <a:t>(у глаголов прошедшего времени и глаголов условного наклонения).</a:t>
            </a:r>
            <a:endParaRPr lang="ru-RU" sz="3200" b="1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5929354"/>
          </a:xfrm>
        </p:spPr>
        <p:txBody>
          <a:bodyPr>
            <a:noAutofit/>
          </a:bodyPr>
          <a:lstStyle/>
          <a:p>
            <a:pPr marL="452628" indent="-342900">
              <a:buAutoNum type="arabicParenR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96752"/>
            <a:ext cx="8534400" cy="3888432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Каждый глагол имеет начальную форму. </a:t>
            </a:r>
            <a:br>
              <a:rPr lang="ru-RU" sz="3600" dirty="0" smtClean="0"/>
            </a:br>
            <a:r>
              <a:rPr lang="ru-RU" sz="3600" dirty="0" smtClean="0"/>
              <a:t>Начальной</a:t>
            </a:r>
            <a:r>
              <a:rPr lang="ru-RU" sz="3600" i="1" dirty="0" smtClean="0"/>
              <a:t> </a:t>
            </a:r>
            <a:r>
              <a:rPr lang="ru-RU" sz="3600" dirty="0" smtClean="0"/>
              <a:t>формой глагола является </a:t>
            </a:r>
            <a:r>
              <a:rPr lang="ru-RU" sz="3600" i="1" dirty="0" smtClean="0">
                <a:solidFill>
                  <a:srgbClr val="7030A0"/>
                </a:solidFill>
              </a:rPr>
              <a:t>неопределенная форма, или инфинитив.</a:t>
            </a:r>
            <a:r>
              <a:rPr lang="ru-RU" sz="3600" i="1" dirty="0" smtClean="0"/>
              <a:t> </a:t>
            </a:r>
            <a:r>
              <a:rPr lang="ru-RU" sz="3600" dirty="0" smtClean="0"/>
              <a:t>Он обозначает действие (состояние) в общем виде и не содержит указания на лицо, которое его выполняет (испытывает): </a:t>
            </a:r>
            <a:r>
              <a:rPr lang="ru-RU" sz="3600" i="1" dirty="0" smtClean="0"/>
              <a:t>читать, отвезти, стеречь.</a:t>
            </a:r>
            <a:endParaRPr lang="ru-RU" sz="36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6240186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Показателями инфинитива являются суффиксы </a:t>
            </a:r>
            <a:r>
              <a:rPr lang="ru-RU" sz="3600" i="1" dirty="0" smtClean="0">
                <a:solidFill>
                  <a:srgbClr val="7030A0"/>
                </a:solidFill>
              </a:rPr>
              <a:t>-</a:t>
            </a:r>
            <a:r>
              <a:rPr lang="ru-RU" sz="3600" i="1" dirty="0" err="1" smtClean="0">
                <a:solidFill>
                  <a:srgbClr val="7030A0"/>
                </a:solidFill>
              </a:rPr>
              <a:t>ть</a:t>
            </a:r>
            <a:r>
              <a:rPr lang="ru-RU" sz="3600" i="1" dirty="0" smtClean="0">
                <a:solidFill>
                  <a:srgbClr val="7030A0"/>
                </a:solidFill>
              </a:rPr>
              <a:t>, -</a:t>
            </a:r>
            <a:r>
              <a:rPr lang="ru-RU" sz="3600" i="1" dirty="0" err="1" smtClean="0">
                <a:solidFill>
                  <a:srgbClr val="7030A0"/>
                </a:solidFill>
              </a:rPr>
              <a:t>чь</a:t>
            </a:r>
            <a:r>
              <a:rPr lang="ru-RU" sz="3600" i="1" dirty="0" smtClean="0">
                <a:solidFill>
                  <a:srgbClr val="7030A0"/>
                </a:solidFill>
              </a:rPr>
              <a:t>, -</a:t>
            </a:r>
            <a:r>
              <a:rPr lang="ru-RU" sz="3600" i="1" dirty="0" err="1" smtClean="0">
                <a:solidFill>
                  <a:srgbClr val="7030A0"/>
                </a:solidFill>
              </a:rPr>
              <a:t>ти</a:t>
            </a:r>
            <a:r>
              <a:rPr lang="ru-RU" sz="3600" i="1" dirty="0" smtClean="0">
                <a:solidFill>
                  <a:srgbClr val="7030A0"/>
                </a:solidFill>
              </a:rPr>
              <a:t>,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/>
              <a:t>например: </a:t>
            </a:r>
            <a:r>
              <a:rPr lang="ru-RU" sz="3600" i="1" dirty="0" err="1" smtClean="0">
                <a:solidFill>
                  <a:srgbClr val="7030A0"/>
                </a:solidFill>
              </a:rPr>
              <a:t>чита-ть</a:t>
            </a:r>
            <a:r>
              <a:rPr lang="ru-RU" sz="3600" i="1" dirty="0" smtClean="0">
                <a:solidFill>
                  <a:srgbClr val="7030A0"/>
                </a:solidFill>
              </a:rPr>
              <a:t>, </a:t>
            </a:r>
            <a:r>
              <a:rPr lang="ru-RU" sz="3600" i="1" dirty="0" err="1" smtClean="0">
                <a:solidFill>
                  <a:srgbClr val="7030A0"/>
                </a:solidFill>
              </a:rPr>
              <a:t>вез-ти</a:t>
            </a:r>
            <a:r>
              <a:rPr lang="ru-RU" sz="3600" i="1" dirty="0" smtClean="0">
                <a:solidFill>
                  <a:srgbClr val="7030A0"/>
                </a:solidFill>
              </a:rPr>
              <a:t>, печь.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>Инфинитив имеет только вид, может быть переходным или непереходным, возвратным или невозвратным. </a:t>
            </a:r>
            <a:br>
              <a:rPr lang="ru-RU" sz="3600" dirty="0" smtClean="0"/>
            </a:br>
            <a:r>
              <a:rPr lang="ru-RU" sz="3600" dirty="0" smtClean="0"/>
              <a:t>В предложении может выполнять различные синтаксические функции. </a:t>
            </a:r>
            <a:endParaRPr lang="ru-RU" sz="3600" b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01188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/>
                </a:solidFill>
              </a:rPr>
              <a:t>Синтаксические функции инфинитива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535926"/>
            <a:ext cx="66247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Неопределенная форма глагола может выступать как в функции главных членов, так и в функции второстепенных, например: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Выдержать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напряженное внимание и соразмерность движений в течение всего дня – дело нелегкое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(подлежащее).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Арбузов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просить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 отложить сегодняшнюю борьбу на день или на два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(сказуемое)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Звонок прозвонил антракт, и Арбузов пошел в свою уборную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одеваться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(обстоятельство)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Он приказывает слону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(дополнение).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нее мелькнула мысль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тотчас же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уйти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каюты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(определение).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379155"/>
            <a:ext cx="70567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Инфинитив является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подлежащим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том случае, если он стоит в абсолютном начале предложения или перед сказуемым, выраженным именем существительным, предикативным наречием (словом категории состояния), другим инфинитивом, реже – прилагательным в полной форме творительного падежа со связкой, например: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Воспитывать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 –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родителей.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историю вещей, к сожалению,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невозможно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Рассуждать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подобным образом –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значит ничего не понимать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деле воспитания молодежи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Говорить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ним об этом сейчас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становилось опасным.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1026</Words>
  <Application>Microsoft Office PowerPoint</Application>
  <PresentationFormat>Экран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Городская</vt:lpstr>
      <vt:lpstr>Метро</vt:lpstr>
      <vt:lpstr>Эркер</vt:lpstr>
      <vt:lpstr>Солнцестояние</vt:lpstr>
      <vt:lpstr>Изящная</vt:lpstr>
      <vt:lpstr>1_Открытая</vt:lpstr>
      <vt:lpstr>Тема «Глагол. Инфинитив как член предложения»</vt:lpstr>
      <vt:lpstr>Глагол – это часть речи, которая обозначает процесс, действие или состояние предмета, отвечает на вопросы что делать? что сделать?, выражает эти значения в формах вида, залога, лица, числа, времени, наклонения, рода.    </vt:lpstr>
      <vt:lpstr>Постоянные грамматические признаки глагола: вид, переходность, спряжение.       </vt:lpstr>
      <vt:lpstr>Непостоянные признаки глагола: время (кроме инфинитива и глаголов условного и повелительного наклонения), наклонение (нет у инфинитива), лицо (у глаголов настоящего и будущего времени изъявительного наклонения и глаголов повелительного наклонения), число, род (у глаголов прошедшего времени и глаголов условного наклонения).</vt:lpstr>
      <vt:lpstr>Каждый глагол имеет начальную форму.  Начальной формой глагола является неопределенная форма, или инфинитив. Он обозначает действие (состояние) в общем виде и не содержит указания на лицо, которое его выполняет (испытывает): читать, отвезти, стеречь.</vt:lpstr>
      <vt:lpstr>Показателями инфинитива являются суффиксы -ть, -чь, -ти, например: чита-ть, вез-ти, печь.  Инфинитив имеет только вид, может быть переходным или непереходным, возвратным или невозвратным.  В предложении может выполнять различные синтаксические функции. </vt:lpstr>
      <vt:lpstr>Синтаксические функции инфинитива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Презентация  по русскому языку.  Составила  старший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</dc:title>
  <dc:creator>alina</dc:creator>
  <cp:lastModifiedBy>Admin</cp:lastModifiedBy>
  <cp:revision>15</cp:revision>
  <dcterms:created xsi:type="dcterms:W3CDTF">2014-03-31T16:23:00Z</dcterms:created>
  <dcterms:modified xsi:type="dcterms:W3CDTF">2020-03-10T05:10:04Z</dcterms:modified>
</cp:coreProperties>
</file>