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65" r:id="rId6"/>
    <p:sldId id="288" r:id="rId7"/>
    <p:sldId id="266" r:id="rId8"/>
    <p:sldId id="268" r:id="rId9"/>
    <p:sldId id="285" r:id="rId10"/>
    <p:sldId id="286" r:id="rId11"/>
    <p:sldId id="270" r:id="rId12"/>
    <p:sldId id="287" r:id="rId13"/>
    <p:sldId id="272" r:id="rId14"/>
    <p:sldId id="324" r:id="rId15"/>
    <p:sldId id="325" r:id="rId16"/>
    <p:sldId id="274" r:id="rId17"/>
    <p:sldId id="275" r:id="rId18"/>
    <p:sldId id="283" r:id="rId19"/>
    <p:sldId id="331" r:id="rId20"/>
    <p:sldId id="292" r:id="rId21"/>
    <p:sldId id="332" r:id="rId22"/>
    <p:sldId id="333" r:id="rId23"/>
    <p:sldId id="334" r:id="rId24"/>
    <p:sldId id="335" r:id="rId25"/>
    <p:sldId id="336" r:id="rId26"/>
    <p:sldId id="337" r:id="rId27"/>
    <p:sldId id="338" r:id="rId28"/>
    <p:sldId id="339" r:id="rId29"/>
    <p:sldId id="264"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CE99C59C-EB69-47CF-9CA6-1E542D47C2B2}" type="datetimeFigureOut">
              <a:rPr lang="ru-RU" smtClean="0"/>
              <a:pPr/>
              <a:t>17.03.2020</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40C5E46-F9F2-49E8-A213-240D45D194D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99C59C-EB69-47CF-9CA6-1E542D47C2B2}" type="datetimeFigureOut">
              <a:rPr lang="ru-RU" smtClean="0"/>
              <a:pPr/>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0C5E46-F9F2-49E8-A213-240D45D194D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99C59C-EB69-47CF-9CA6-1E542D47C2B2}" type="datetimeFigureOut">
              <a:rPr lang="ru-RU" smtClean="0"/>
              <a:pPr/>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0C5E46-F9F2-49E8-A213-240D45D194D9}"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CE99C59C-EB69-47CF-9CA6-1E542D47C2B2}" type="datetimeFigureOut">
              <a:rPr lang="ru-RU" smtClean="0"/>
              <a:pPr/>
              <a:t>17.03.2020</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E40C5E46-F9F2-49E8-A213-240D45D194D9}"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E99C59C-EB69-47CF-9CA6-1E542D47C2B2}" type="datetimeFigureOut">
              <a:rPr lang="ru-RU" smtClean="0"/>
              <a:pPr/>
              <a:t>17.03.2020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40C5E46-F9F2-49E8-A213-240D45D194D9}"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E99C59C-EB69-47CF-9CA6-1E542D47C2B2}" type="datetimeFigureOut">
              <a:rPr lang="ru-RU" smtClean="0"/>
              <a:pPr/>
              <a:t>17.03.2020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40C5E46-F9F2-49E8-A213-240D45D194D9}"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E99C59C-EB69-47CF-9CA6-1E542D47C2B2}" type="datetimeFigureOut">
              <a:rPr lang="ru-RU" smtClean="0"/>
              <a:pPr/>
              <a:t>17.03.2020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40C5E46-F9F2-49E8-A213-240D45D194D9}"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E99C59C-EB69-47CF-9CA6-1E542D47C2B2}" type="datetimeFigureOut">
              <a:rPr lang="ru-RU" smtClean="0"/>
              <a:pPr/>
              <a:t>17.03.2020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40C5E46-F9F2-49E8-A213-240D45D194D9}"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E99C59C-EB69-47CF-9CA6-1E542D47C2B2}" type="datetimeFigureOut">
              <a:rPr lang="ru-RU" smtClean="0"/>
              <a:pPr/>
              <a:t>17.03.2020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40C5E46-F9F2-49E8-A213-240D45D194D9}"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CE99C59C-EB69-47CF-9CA6-1E542D47C2B2}" type="datetimeFigureOut">
              <a:rPr lang="ru-RU" smtClean="0"/>
              <a:pPr/>
              <a:t>17.03.2020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40C5E46-F9F2-49E8-A213-240D45D194D9}"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E99C59C-EB69-47CF-9CA6-1E542D47C2B2}" type="datetimeFigureOut">
              <a:rPr lang="ru-RU" smtClean="0"/>
              <a:pPr/>
              <a:t>17.03.2020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40C5E46-F9F2-49E8-A213-240D45D194D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99C59C-EB69-47CF-9CA6-1E542D47C2B2}" type="datetimeFigureOut">
              <a:rPr lang="ru-RU" smtClean="0"/>
              <a:pPr/>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0C5E46-F9F2-49E8-A213-240D45D194D9}"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CE99C59C-EB69-47CF-9CA6-1E542D47C2B2}" type="datetimeFigureOut">
              <a:rPr lang="ru-RU" smtClean="0"/>
              <a:pPr/>
              <a:t>17.03.2020</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E40C5E46-F9F2-49E8-A213-240D45D194D9}" type="slidenum">
              <a:rPr lang="ru-RU" smtClean="0"/>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E99C59C-EB69-47CF-9CA6-1E542D47C2B2}" type="datetimeFigureOut">
              <a:rPr lang="ru-RU" smtClean="0"/>
              <a:pPr/>
              <a:t>17.03.2020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40C5E46-F9F2-49E8-A213-240D45D194D9}"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E99C59C-EB69-47CF-9CA6-1E542D47C2B2}" type="datetimeFigureOut">
              <a:rPr lang="ru-RU" smtClean="0"/>
              <a:pPr/>
              <a:t>17.03.2020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40C5E46-F9F2-49E8-A213-240D45D194D9}" type="slidenum">
              <a:rPr lang="ru-RU" smtClean="0"/>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CE99C59C-EB69-47CF-9CA6-1E542D47C2B2}" type="datetimeFigureOut">
              <a:rPr lang="ru-RU" smtClean="0"/>
              <a:pPr/>
              <a:t>17.03.2020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E40C5E46-F9F2-49E8-A213-240D45D194D9}" type="slidenum">
              <a:rPr lang="ru-RU" smtClean="0"/>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CE99C59C-EB69-47CF-9CA6-1E542D47C2B2}" type="datetimeFigureOut">
              <a:rPr lang="ru-RU" smtClean="0"/>
              <a:pPr/>
              <a:t>17.03.2020</a:t>
            </a:fld>
            <a:endParaRPr lang="ru-RU"/>
          </a:p>
        </p:txBody>
      </p:sp>
      <p:sp>
        <p:nvSpPr>
          <p:cNvPr id="9" name="Номер слайда 8"/>
          <p:cNvSpPr>
            <a:spLocks noGrp="1"/>
          </p:cNvSpPr>
          <p:nvPr>
            <p:ph type="sldNum" sz="quarter" idx="15"/>
          </p:nvPr>
        </p:nvSpPr>
        <p:spPr/>
        <p:txBody>
          <a:bodyPr rtlCol="0"/>
          <a:lstStyle/>
          <a:p>
            <a:fld id="{E40C5E46-F9F2-49E8-A213-240D45D194D9}"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CE99C59C-EB69-47CF-9CA6-1E542D47C2B2}" type="datetimeFigureOut">
              <a:rPr lang="ru-RU" smtClean="0"/>
              <a:pPr/>
              <a:t>17.03.2020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E40C5E46-F9F2-49E8-A213-240D45D194D9}" type="slidenum">
              <a:rPr lang="ru-RU" smtClean="0"/>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CE99C59C-EB69-47CF-9CA6-1E542D47C2B2}" type="datetimeFigureOut">
              <a:rPr lang="ru-RU" smtClean="0"/>
              <a:pPr/>
              <a:t>17.03.2020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0C5E46-F9F2-49E8-A213-240D45D194D9}"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CE99C59C-EB69-47CF-9CA6-1E542D47C2B2}" type="datetimeFigureOut">
              <a:rPr lang="ru-RU" smtClean="0"/>
              <a:pPr/>
              <a:t>17.03.2020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40C5E46-F9F2-49E8-A213-240D45D194D9}"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CE99C59C-EB69-47CF-9CA6-1E542D47C2B2}" type="datetimeFigureOut">
              <a:rPr lang="ru-RU" smtClean="0"/>
              <a:pPr/>
              <a:t>17.03.2020</a:t>
            </a:fld>
            <a:endParaRPr lang="ru-RU"/>
          </a:p>
        </p:txBody>
      </p:sp>
      <p:sp>
        <p:nvSpPr>
          <p:cNvPr id="7" name="Номер слайда 6"/>
          <p:cNvSpPr>
            <a:spLocks noGrp="1"/>
          </p:cNvSpPr>
          <p:nvPr>
            <p:ph type="sldNum" sz="quarter" idx="11"/>
          </p:nvPr>
        </p:nvSpPr>
        <p:spPr/>
        <p:txBody>
          <a:bodyPr rtlCol="0"/>
          <a:lstStyle/>
          <a:p>
            <a:fld id="{E40C5E46-F9F2-49E8-A213-240D45D194D9}"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E99C59C-EB69-47CF-9CA6-1E542D47C2B2}" type="datetimeFigureOut">
              <a:rPr lang="ru-RU" smtClean="0"/>
              <a:pPr/>
              <a:t>17.03.2020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40C5E46-F9F2-49E8-A213-240D45D194D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E99C59C-EB69-47CF-9CA6-1E542D47C2B2}" type="datetimeFigureOut">
              <a:rPr lang="ru-RU" smtClean="0"/>
              <a:pPr/>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0C5E46-F9F2-49E8-A213-240D45D194D9}" type="slidenum">
              <a:rPr lang="ru-RU" smtClean="0"/>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CE99C59C-EB69-47CF-9CA6-1E542D47C2B2}" type="datetimeFigureOut">
              <a:rPr lang="ru-RU" smtClean="0"/>
              <a:pPr/>
              <a:t>17.03.2020</a:t>
            </a:fld>
            <a:endParaRPr lang="ru-RU"/>
          </a:p>
        </p:txBody>
      </p:sp>
      <p:sp>
        <p:nvSpPr>
          <p:cNvPr id="22" name="Номер слайда 21"/>
          <p:cNvSpPr>
            <a:spLocks noGrp="1"/>
          </p:cNvSpPr>
          <p:nvPr>
            <p:ph type="sldNum" sz="quarter" idx="15"/>
          </p:nvPr>
        </p:nvSpPr>
        <p:spPr/>
        <p:txBody>
          <a:bodyPr rtlCol="0"/>
          <a:lstStyle/>
          <a:p>
            <a:fld id="{E40C5E46-F9F2-49E8-A213-240D45D194D9}"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CE99C59C-EB69-47CF-9CA6-1E542D47C2B2}" type="datetimeFigureOut">
              <a:rPr lang="ru-RU" smtClean="0"/>
              <a:pPr/>
              <a:t>17.03.2020</a:t>
            </a:fld>
            <a:endParaRPr lang="ru-RU"/>
          </a:p>
        </p:txBody>
      </p:sp>
      <p:sp>
        <p:nvSpPr>
          <p:cNvPr id="18" name="Номер слайда 17"/>
          <p:cNvSpPr>
            <a:spLocks noGrp="1"/>
          </p:cNvSpPr>
          <p:nvPr>
            <p:ph type="sldNum" sz="quarter" idx="11"/>
          </p:nvPr>
        </p:nvSpPr>
        <p:spPr/>
        <p:txBody>
          <a:bodyPr rtlCol="0"/>
          <a:lstStyle/>
          <a:p>
            <a:fld id="{E40C5E46-F9F2-49E8-A213-240D45D194D9}"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99C59C-EB69-47CF-9CA6-1E542D47C2B2}" type="datetimeFigureOut">
              <a:rPr lang="ru-RU" smtClean="0"/>
              <a:pPr/>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0C5E46-F9F2-49E8-A213-240D45D194D9}" type="slidenum">
              <a:rPr lang="ru-RU" smtClean="0"/>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99C59C-EB69-47CF-9CA6-1E542D47C2B2}" type="datetimeFigureOut">
              <a:rPr lang="ru-RU" smtClean="0"/>
              <a:pPr/>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0C5E46-F9F2-49E8-A213-240D45D194D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E99C59C-EB69-47CF-9CA6-1E542D47C2B2}" type="datetimeFigureOut">
              <a:rPr lang="ru-RU" smtClean="0"/>
              <a:pPr/>
              <a:t>17.03.2020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0C5E46-F9F2-49E8-A213-240D45D194D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CE99C59C-EB69-47CF-9CA6-1E542D47C2B2}" type="datetimeFigureOut">
              <a:rPr lang="ru-RU" smtClean="0"/>
              <a:pPr/>
              <a:t>17.03.2020</a:t>
            </a:fld>
            <a:endParaRPr lang="ru-RU"/>
          </a:p>
        </p:txBody>
      </p:sp>
      <p:sp>
        <p:nvSpPr>
          <p:cNvPr id="27" name="Номер слайда 26"/>
          <p:cNvSpPr>
            <a:spLocks noGrp="1"/>
          </p:cNvSpPr>
          <p:nvPr>
            <p:ph type="sldNum" sz="quarter" idx="11"/>
          </p:nvPr>
        </p:nvSpPr>
        <p:spPr/>
        <p:txBody>
          <a:bodyPr rtlCol="0"/>
          <a:lstStyle/>
          <a:p>
            <a:fld id="{E40C5E46-F9F2-49E8-A213-240D45D194D9}"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CE99C59C-EB69-47CF-9CA6-1E542D47C2B2}" type="datetimeFigureOut">
              <a:rPr lang="ru-RU" smtClean="0"/>
              <a:pPr/>
              <a:t>17.03.2020</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E40C5E46-F9F2-49E8-A213-240D45D194D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E99C59C-EB69-47CF-9CA6-1E542D47C2B2}" type="datetimeFigureOut">
              <a:rPr lang="ru-RU" smtClean="0"/>
              <a:pPr/>
              <a:t>17.03.2020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40C5E46-F9F2-49E8-A213-240D45D194D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E99C59C-EB69-47CF-9CA6-1E542D47C2B2}" type="datetimeFigureOut">
              <a:rPr lang="ru-RU" smtClean="0"/>
              <a:pPr/>
              <a:t>17.03.2020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0C5E46-F9F2-49E8-A213-240D45D194D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E99C59C-EB69-47CF-9CA6-1E542D47C2B2}" type="datetimeFigureOut">
              <a:rPr lang="ru-RU" smtClean="0"/>
              <a:pPr/>
              <a:t>17.03.2020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0C5E46-F9F2-49E8-A213-240D45D194D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E99C59C-EB69-47CF-9CA6-1E542D47C2B2}" type="datetimeFigureOut">
              <a:rPr lang="ru-RU" smtClean="0"/>
              <a:pPr/>
              <a:t>17.03.2020</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40C5E46-F9F2-49E8-A213-240D45D194D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E99C59C-EB69-47CF-9CA6-1E542D47C2B2}" type="datetimeFigureOut">
              <a:rPr lang="ru-RU" smtClean="0"/>
              <a:pPr/>
              <a:t>17.03.2020</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40C5E46-F9F2-49E8-A213-240D45D194D9}"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E99C59C-EB69-47CF-9CA6-1E542D47C2B2}" type="datetimeFigureOut">
              <a:rPr lang="ru-RU" smtClean="0"/>
              <a:pPr/>
              <a:t>17.03.2020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40C5E46-F9F2-49E8-A213-240D45D194D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425778"/>
            <a:ext cx="8458200" cy="3350722"/>
          </a:xfrm>
        </p:spPr>
        <p:txBody>
          <a:bodyPr>
            <a:normAutofit/>
          </a:bodyPr>
          <a:lstStyle/>
          <a:p>
            <a:pPr algn="ctr"/>
            <a:r>
              <a:rPr lang="ru-RU" dirty="0" smtClean="0"/>
              <a:t>Тема </a:t>
            </a:r>
            <a:r>
              <a:rPr lang="ru-RU" sz="5400" dirty="0" smtClean="0"/>
              <a:t>«</a:t>
            </a:r>
            <a:r>
              <a:rPr lang="ru-RU" sz="4800" b="1" dirty="0" smtClean="0"/>
              <a:t>Правописание частиц  </a:t>
            </a:r>
            <a:r>
              <a:rPr lang="ru-RU" sz="4800" b="1" i="1" dirty="0" smtClean="0"/>
              <a:t>не </a:t>
            </a:r>
            <a:r>
              <a:rPr lang="ru-RU" sz="4800" b="1" dirty="0" smtClean="0"/>
              <a:t>и</a:t>
            </a:r>
            <a:r>
              <a:rPr lang="ru-RU" sz="4800" b="1" i="1" dirty="0" smtClean="0"/>
              <a:t> </a:t>
            </a:r>
            <a:r>
              <a:rPr lang="ru-RU" sz="4800" b="1" i="1" dirty="0" smtClean="0"/>
              <a:t>ни</a:t>
            </a:r>
            <a:r>
              <a:rPr lang="ru-RU" sz="5400" dirty="0" smtClean="0"/>
              <a:t>»</a:t>
            </a:r>
            <a:endParaRPr lang="ru-RU" sz="5400" dirty="0"/>
          </a:p>
        </p:txBody>
      </p:sp>
      <p:sp>
        <p:nvSpPr>
          <p:cNvPr id="3" name="Подзаголовок 2"/>
          <p:cNvSpPr>
            <a:spLocks noGrp="1"/>
          </p:cNvSpPr>
          <p:nvPr>
            <p:ph type="subTitle" idx="1"/>
          </p:nvPr>
        </p:nvSpPr>
        <p:spPr>
          <a:xfrm>
            <a:off x="457200" y="4286256"/>
            <a:ext cx="8115328" cy="2214578"/>
          </a:xfrm>
        </p:spPr>
        <p:txBody>
          <a:bodyPr>
            <a:normAutofit/>
          </a:bodyPr>
          <a:lstStyle/>
          <a:p>
            <a:pPr algn="r">
              <a:spcBef>
                <a:spcPts val="0"/>
              </a:spcBef>
            </a:pPr>
            <a:r>
              <a:rPr lang="ru-RU" sz="2800" i="1" dirty="0" smtClean="0"/>
              <a:t>Для слушателей </a:t>
            </a:r>
            <a:r>
              <a:rPr lang="ru-RU" sz="2800" i="1" smtClean="0"/>
              <a:t>подготовительного отделения, </a:t>
            </a:r>
            <a:endParaRPr lang="ru-RU" sz="2800" i="1" dirty="0" smtClean="0"/>
          </a:p>
          <a:p>
            <a:pPr algn="r">
              <a:spcBef>
                <a:spcPts val="0"/>
              </a:spcBef>
            </a:pPr>
            <a:r>
              <a:rPr lang="ru-RU" sz="2800" i="1" dirty="0" smtClean="0"/>
              <a:t>подготовительных курсов, абитуриентов</a:t>
            </a:r>
          </a:p>
          <a:p>
            <a:pPr algn="r"/>
            <a:endParaRPr lang="ru-RU" sz="28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par>
                          <p:cTn id="14" fill="hold">
                            <p:stCondLst>
                              <p:cond delay="500"/>
                            </p:stCondLst>
                            <p:childTnLst>
                              <p:par>
                                <p:cTn id="15" presetID="5" presetClass="entr" presetSubtype="1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par>
                          <p:cTn id="18" fill="hold">
                            <p:stCondLst>
                              <p:cond delay="1000"/>
                            </p:stCondLst>
                            <p:childTnLst>
                              <p:par>
                                <p:cTn id="19" presetID="5" presetClass="entr" presetSubtype="1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checkerboard(across)">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589298"/>
            <a:ext cx="8640960" cy="1200329"/>
          </a:xfrm>
          <a:prstGeom prst="rect">
            <a:avLst/>
          </a:prstGeom>
        </p:spPr>
        <p:txBody>
          <a:bodyPr wrap="square">
            <a:spAutoFit/>
          </a:bodyPr>
          <a:lstStyle/>
          <a:p>
            <a:pPr algn="ctr"/>
            <a:r>
              <a:rPr lang="ru-RU" sz="7200" b="1" dirty="0" smtClean="0">
                <a:solidFill>
                  <a:srgbClr val="C00000"/>
                </a:solidFill>
              </a:rPr>
              <a:t>Частица </a:t>
            </a:r>
            <a:r>
              <a:rPr lang="ru-RU" sz="7200" b="1" i="1" dirty="0" smtClean="0">
                <a:solidFill>
                  <a:srgbClr val="C00000"/>
                </a:solidFill>
              </a:rPr>
              <a:t>не</a:t>
            </a:r>
            <a:r>
              <a:rPr lang="ru-RU" sz="7200" dirty="0" smtClean="0">
                <a:solidFill>
                  <a:srgbClr val="C00000"/>
                </a:solidFill>
              </a:rPr>
              <a:t> </a:t>
            </a:r>
            <a:endParaRPr lang="ru-RU" sz="7200"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251520" y="298980"/>
            <a:ext cx="8064896" cy="624786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4000" dirty="0" smtClean="0"/>
              <a:t>1 в восклицательных и вопросительных предложениях (часто со словами </a:t>
            </a:r>
            <a:r>
              <a:rPr lang="ru-RU" sz="4000" i="1" dirty="0" smtClean="0">
                <a:solidFill>
                  <a:srgbClr val="C00000"/>
                </a:solidFill>
              </a:rPr>
              <a:t>только, уж</a:t>
            </a:r>
            <a:r>
              <a:rPr lang="ru-RU" sz="4000" i="1" dirty="0" smtClean="0"/>
              <a:t>). </a:t>
            </a:r>
            <a:r>
              <a:rPr lang="ru-RU" sz="4000" dirty="0" smtClean="0"/>
              <a:t>Ср.: </a:t>
            </a:r>
            <a:r>
              <a:rPr lang="ru-RU" sz="4000" i="1" dirty="0" smtClean="0"/>
              <a:t>Куда только он не обращался! </a:t>
            </a:r>
            <a:r>
              <a:rPr lang="ru-RU" sz="4000" dirty="0" smtClean="0"/>
              <a:t>–</a:t>
            </a:r>
            <a:r>
              <a:rPr lang="ru-RU" sz="4000" i="1" dirty="0" smtClean="0"/>
              <a:t> Куда только он ни обращался, везде встреча сочувственное отношение. Кто не читал стихов Пушкина! Каких грибов тут только не было!</a:t>
            </a:r>
            <a:endParaRPr lang="ru-RU"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548680"/>
            <a:ext cx="8424936" cy="4247317"/>
          </a:xfrm>
          <a:prstGeom prst="rect">
            <a:avLst/>
          </a:prstGeom>
        </p:spPr>
        <p:txBody>
          <a:bodyPr wrap="square">
            <a:spAutoFit/>
          </a:bodyPr>
          <a:lstStyle/>
          <a:p>
            <a:r>
              <a:rPr lang="ru-RU" sz="5400" dirty="0" smtClean="0"/>
              <a:t>2 для усиления утверждения </a:t>
            </a:r>
            <a:r>
              <a:rPr lang="ru-RU" sz="5400" b="1" dirty="0" smtClean="0">
                <a:solidFill>
                  <a:srgbClr val="C00000"/>
                </a:solidFill>
              </a:rPr>
              <a:t>при </a:t>
            </a:r>
            <a:r>
              <a:rPr lang="ru-RU" sz="5400" b="1" dirty="0" smtClean="0">
                <a:solidFill>
                  <a:srgbClr val="C00000"/>
                </a:solidFill>
              </a:rPr>
              <a:t>двойном </a:t>
            </a:r>
            <a:r>
              <a:rPr lang="ru-RU" sz="5400" b="1" dirty="0" smtClean="0">
                <a:solidFill>
                  <a:srgbClr val="C00000"/>
                </a:solidFill>
              </a:rPr>
              <a:t>отрицании</a:t>
            </a:r>
            <a:r>
              <a:rPr lang="ru-RU" sz="5400" dirty="0" smtClean="0"/>
              <a:t>: </a:t>
            </a:r>
            <a:r>
              <a:rPr lang="ru-RU" sz="5400" i="1" dirty="0" smtClean="0"/>
              <a:t>Она не могла не проститься.</a:t>
            </a:r>
            <a:endParaRPr lang="ru-RU" sz="5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052736"/>
            <a:ext cx="8280920" cy="4985980"/>
          </a:xfrm>
          <a:prstGeom prst="rect">
            <a:avLst/>
          </a:prstGeom>
        </p:spPr>
        <p:txBody>
          <a:bodyPr wrap="square">
            <a:spAutoFit/>
          </a:bodyPr>
          <a:lstStyle/>
          <a:p>
            <a:r>
              <a:rPr lang="ru-RU" sz="6600" dirty="0" smtClean="0"/>
              <a:t>3 для выражения отрицания: </a:t>
            </a:r>
            <a:endParaRPr lang="ru-RU" sz="6600" dirty="0" smtClean="0"/>
          </a:p>
          <a:p>
            <a:r>
              <a:rPr lang="ru-RU" sz="6600" i="1" dirty="0" smtClean="0"/>
              <a:t>Он </a:t>
            </a:r>
            <a:r>
              <a:rPr lang="ru-RU" sz="6600" i="1" dirty="0" smtClean="0"/>
              <a:t>не поедет в Москву</a:t>
            </a:r>
            <a:r>
              <a:rPr lang="ru-RU" sz="5400" i="1" dirty="0" smtClean="0"/>
              <a:t>.</a:t>
            </a:r>
            <a:endParaRPr lang="ru-RU" sz="5400" dirty="0" smtClean="0"/>
          </a:p>
          <a:p>
            <a:r>
              <a:rPr lang="ru-RU" sz="5400" b="1" dirty="0" smtClean="0"/>
              <a:t> </a:t>
            </a:r>
            <a:endParaRPr lang="ru-RU" sz="5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ChangeArrowheads="1"/>
          </p:cNvSpPr>
          <p:nvPr/>
        </p:nvSpPr>
        <p:spPr bwMode="auto">
          <a:xfrm>
            <a:off x="467544" y="1857678"/>
            <a:ext cx="7848872" cy="378565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6000" i="1" dirty="0" smtClean="0"/>
              <a:t>Мы оставались </a:t>
            </a:r>
            <a:r>
              <a:rPr lang="ru-RU" sz="6000" i="1" dirty="0" smtClean="0"/>
              <a:t>на вокзале, пока поезд не ушел;</a:t>
            </a:r>
            <a:endParaRPr lang="ru-RU" sz="6000" dirty="0" smtClean="0"/>
          </a:p>
          <a:p>
            <a:r>
              <a:rPr lang="ru-RU" sz="6000" dirty="0" smtClean="0"/>
              <a:t> </a:t>
            </a:r>
            <a:endParaRPr lang="ru-RU" sz="6000" dirty="0"/>
          </a:p>
        </p:txBody>
      </p:sp>
      <p:sp>
        <p:nvSpPr>
          <p:cNvPr id="10241" name="Rectangle 1"/>
          <p:cNvSpPr>
            <a:spLocks noChangeArrowheads="1"/>
          </p:cNvSpPr>
          <p:nvPr/>
        </p:nvSpPr>
        <p:spPr bwMode="auto">
          <a:xfrm>
            <a:off x="539552" y="381872"/>
            <a:ext cx="7776864" cy="132343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4000" dirty="0" smtClean="0"/>
              <a:t>4 частица </a:t>
            </a:r>
            <a:r>
              <a:rPr lang="ru-RU" sz="4000" i="1" dirty="0" smtClean="0"/>
              <a:t>не</a:t>
            </a:r>
            <a:r>
              <a:rPr lang="ru-RU" sz="4000" dirty="0" smtClean="0"/>
              <a:t> пишется в сочетании </a:t>
            </a:r>
            <a:r>
              <a:rPr lang="ru-RU" sz="4000" i="1" dirty="0" smtClean="0">
                <a:solidFill>
                  <a:srgbClr val="C00000"/>
                </a:solidFill>
              </a:rPr>
              <a:t>пока не</a:t>
            </a:r>
            <a:r>
              <a:rPr lang="ru-RU" sz="2800" dirty="0" smtClean="0"/>
              <a:t>:</a:t>
            </a:r>
            <a:endParaRPr lang="ru-RU" sz="2800" dirty="0">
              <a:solidFill>
                <a:srgbClr val="C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ChangeArrowheads="1"/>
          </p:cNvSpPr>
          <p:nvPr/>
        </p:nvSpPr>
        <p:spPr bwMode="auto">
          <a:xfrm>
            <a:off x="251520" y="231902"/>
            <a:ext cx="842493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3600" b="1" dirty="0" smtClean="0">
                <a:solidFill>
                  <a:srgbClr val="C00000"/>
                </a:solidFill>
              </a:rPr>
              <a:t>Обратите внимание</a:t>
            </a:r>
            <a:r>
              <a:rPr lang="ru-RU" sz="3600" b="1" dirty="0" smtClean="0">
                <a:solidFill>
                  <a:srgbClr val="C00000"/>
                </a:solidFill>
              </a:rPr>
              <a:t>!</a:t>
            </a:r>
          </a:p>
          <a:p>
            <a:pPr algn="ctr"/>
            <a:endParaRPr lang="ru-RU" sz="3600" dirty="0" smtClean="0">
              <a:solidFill>
                <a:srgbClr val="C00000"/>
              </a:solidFill>
            </a:endParaRPr>
          </a:p>
          <a:p>
            <a:r>
              <a:rPr lang="ru-RU" sz="3600" dirty="0" smtClean="0"/>
              <a:t>Различаются сочетания: </a:t>
            </a:r>
          </a:p>
          <a:p>
            <a:r>
              <a:rPr lang="ru-RU" sz="3600" b="1" i="1" dirty="0" smtClean="0">
                <a:solidFill>
                  <a:srgbClr val="0070C0"/>
                </a:solidFill>
              </a:rPr>
              <a:t>ни один </a:t>
            </a:r>
            <a:r>
              <a:rPr lang="ru-RU" sz="3600" b="1" dirty="0" smtClean="0">
                <a:solidFill>
                  <a:srgbClr val="0070C0"/>
                </a:solidFill>
              </a:rPr>
              <a:t>(никто) –</a:t>
            </a:r>
            <a:r>
              <a:rPr lang="ru-RU" sz="3600" b="1" i="1" dirty="0" smtClean="0">
                <a:solidFill>
                  <a:srgbClr val="0070C0"/>
                </a:solidFill>
              </a:rPr>
              <a:t> не один </a:t>
            </a:r>
            <a:r>
              <a:rPr lang="ru-RU" sz="3600" b="1" dirty="0" smtClean="0">
                <a:solidFill>
                  <a:srgbClr val="0070C0"/>
                </a:solidFill>
              </a:rPr>
              <a:t>(много); </a:t>
            </a:r>
          </a:p>
          <a:p>
            <a:r>
              <a:rPr lang="ru-RU" sz="3600" b="1" i="1" dirty="0" smtClean="0">
                <a:solidFill>
                  <a:srgbClr val="0070C0"/>
                </a:solidFill>
              </a:rPr>
              <a:t>ни разу </a:t>
            </a:r>
            <a:r>
              <a:rPr lang="ru-RU" sz="3600" b="1" dirty="0" smtClean="0">
                <a:solidFill>
                  <a:srgbClr val="0070C0"/>
                </a:solidFill>
              </a:rPr>
              <a:t>(никогда) – </a:t>
            </a:r>
            <a:r>
              <a:rPr lang="ru-RU" sz="3600" b="1" i="1" dirty="0" smtClean="0">
                <a:solidFill>
                  <a:srgbClr val="0070C0"/>
                </a:solidFill>
              </a:rPr>
              <a:t>не раз </a:t>
            </a:r>
            <a:r>
              <a:rPr lang="ru-RU" sz="3600" b="1" dirty="0" smtClean="0">
                <a:solidFill>
                  <a:srgbClr val="0070C0"/>
                </a:solidFill>
              </a:rPr>
              <a:t>(часто). </a:t>
            </a:r>
            <a:endParaRPr lang="ru-RU" sz="3600" b="1" dirty="0" smtClean="0">
              <a:solidFill>
                <a:srgbClr val="0070C0"/>
              </a:solidFill>
            </a:endParaRPr>
          </a:p>
          <a:p>
            <a:endParaRPr lang="ru-RU" sz="3600" dirty="0" smtClean="0"/>
          </a:p>
          <a:p>
            <a:r>
              <a:rPr lang="ru-RU" sz="3600" dirty="0" smtClean="0"/>
              <a:t>Ср.: </a:t>
            </a:r>
            <a:r>
              <a:rPr lang="ru-RU" sz="3600" i="1" dirty="0" smtClean="0"/>
              <a:t>Ни один из нас не струсил в минуту </a:t>
            </a:r>
            <a:r>
              <a:rPr lang="ru-RU" sz="3600" i="1" dirty="0" smtClean="0"/>
              <a:t>опасности </a:t>
            </a:r>
            <a:r>
              <a:rPr lang="ru-RU" sz="3600" i="1" dirty="0" smtClean="0"/>
              <a:t>– Не один из нас готов на подвиг; </a:t>
            </a:r>
            <a:endParaRPr lang="ru-RU" sz="3600" i="1" dirty="0" smtClean="0"/>
          </a:p>
          <a:p>
            <a:r>
              <a:rPr lang="ru-RU" sz="3600" i="1" dirty="0" smtClean="0"/>
              <a:t>Ни </a:t>
            </a:r>
            <a:r>
              <a:rPr lang="ru-RU" sz="3600" i="1" dirty="0" smtClean="0"/>
              <a:t>разу с ним не встречался – Не раз с ним встречался.</a:t>
            </a:r>
            <a:endParaRPr lang="ru-RU"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251520" y="1227791"/>
            <a:ext cx="8352928"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4800" dirty="0" smtClean="0"/>
              <a:t>Отличие </a:t>
            </a:r>
            <a:r>
              <a:rPr lang="ru-RU" sz="4800" dirty="0" smtClean="0"/>
              <a:t>сочетаний </a:t>
            </a:r>
            <a:r>
              <a:rPr lang="ru-RU" sz="4800" b="1" i="1" dirty="0" smtClean="0">
                <a:solidFill>
                  <a:srgbClr val="0070C0"/>
                </a:solidFill>
              </a:rPr>
              <a:t>не кто иной (другой), как</a:t>
            </a:r>
            <a:r>
              <a:rPr lang="ru-RU" sz="4800" i="1" dirty="0" smtClean="0"/>
              <a:t> </a:t>
            </a:r>
            <a:r>
              <a:rPr lang="ru-RU" sz="4800" dirty="0" smtClean="0"/>
              <a:t>и</a:t>
            </a:r>
            <a:r>
              <a:rPr lang="ru-RU" sz="4800" i="1" dirty="0" smtClean="0"/>
              <a:t> </a:t>
            </a:r>
            <a:r>
              <a:rPr lang="ru-RU" sz="4800" b="1" i="1" dirty="0" smtClean="0">
                <a:solidFill>
                  <a:srgbClr val="0070C0"/>
                </a:solidFill>
              </a:rPr>
              <a:t>не что иное (другое), как </a:t>
            </a:r>
            <a:r>
              <a:rPr lang="ru-RU" sz="4800" dirty="0" smtClean="0"/>
              <a:t>от сочетаний </a:t>
            </a:r>
            <a:r>
              <a:rPr lang="ru-RU" sz="4800" b="1" i="1" dirty="0" smtClean="0">
                <a:solidFill>
                  <a:srgbClr val="C00000"/>
                </a:solidFill>
              </a:rPr>
              <a:t>никто иной (другой), кроме </a:t>
            </a:r>
            <a:r>
              <a:rPr lang="ru-RU" sz="4800" dirty="0" smtClean="0"/>
              <a:t>и </a:t>
            </a:r>
            <a:r>
              <a:rPr lang="ru-RU" sz="4800" b="1" i="1" dirty="0" smtClean="0">
                <a:solidFill>
                  <a:srgbClr val="C00000"/>
                </a:solidFill>
              </a:rPr>
              <a:t>ничто иное (другое), кроме</a:t>
            </a:r>
            <a:r>
              <a:rPr lang="ru-RU" sz="4800" b="1" dirty="0" smtClean="0">
                <a:solidFill>
                  <a:srgbClr val="C00000"/>
                </a:solidFill>
              </a:rPr>
              <a:t> </a:t>
            </a:r>
            <a:endParaRPr lang="ru-RU" sz="4800" b="1"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67544" y="548680"/>
          <a:ext cx="7992887" cy="5425440"/>
        </p:xfrm>
        <a:graphic>
          <a:graphicData uri="http://schemas.openxmlformats.org/drawingml/2006/table">
            <a:tbl>
              <a:tblPr/>
              <a:tblGrid>
                <a:gridCol w="3936695"/>
                <a:gridCol w="4056192"/>
              </a:tblGrid>
              <a:tr h="699506">
                <a:tc>
                  <a:txBody>
                    <a:bodyPr/>
                    <a:lstStyle/>
                    <a:p>
                      <a:pPr algn="ctr">
                        <a:spcAft>
                          <a:spcPts val="0"/>
                        </a:spcAft>
                      </a:pPr>
                      <a:r>
                        <a:rPr lang="ru-RU" sz="2400" b="1" i="1" dirty="0">
                          <a:solidFill>
                            <a:srgbClr val="C00000"/>
                          </a:solidFill>
                          <a:latin typeface="Times New Roman"/>
                          <a:ea typeface="Times New Roman"/>
                          <a:cs typeface="Times New Roman"/>
                        </a:rPr>
                        <a:t>не что иное, как</a:t>
                      </a:r>
                      <a:endParaRPr lang="ru-RU" sz="2400" dirty="0">
                        <a:solidFill>
                          <a:srgbClr val="C00000"/>
                        </a:solidFill>
                        <a:latin typeface="Times New Roman"/>
                        <a:ea typeface="Times New Roman"/>
                        <a:cs typeface="Times New Roman"/>
                      </a:endParaRPr>
                    </a:p>
                    <a:p>
                      <a:pPr algn="ctr">
                        <a:spcAft>
                          <a:spcPts val="0"/>
                        </a:spcAft>
                      </a:pPr>
                      <a:r>
                        <a:rPr lang="ru-RU" sz="2400" b="1" i="1" dirty="0">
                          <a:solidFill>
                            <a:srgbClr val="C00000"/>
                          </a:solidFill>
                          <a:latin typeface="Times New Roman"/>
                          <a:ea typeface="Times New Roman"/>
                          <a:cs typeface="Times New Roman"/>
                        </a:rPr>
                        <a:t>не кто иной, как</a:t>
                      </a:r>
                      <a:endParaRPr lang="ru-RU" sz="2400" dirty="0">
                        <a:solidFill>
                          <a:srgbClr val="C00000"/>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2400" b="1" i="1" dirty="0">
                          <a:solidFill>
                            <a:srgbClr val="C00000"/>
                          </a:solidFill>
                          <a:latin typeface="Times New Roman"/>
                          <a:ea typeface="Times New Roman"/>
                          <a:cs typeface="Times New Roman"/>
                        </a:rPr>
                        <a:t>ничто иное не</a:t>
                      </a:r>
                      <a:endParaRPr lang="ru-RU" sz="2400" dirty="0">
                        <a:solidFill>
                          <a:srgbClr val="C00000"/>
                        </a:solidFill>
                        <a:latin typeface="Times New Roman"/>
                        <a:ea typeface="Times New Roman"/>
                        <a:cs typeface="Times New Roman"/>
                      </a:endParaRPr>
                    </a:p>
                    <a:p>
                      <a:pPr algn="ctr">
                        <a:spcAft>
                          <a:spcPts val="0"/>
                        </a:spcAft>
                      </a:pPr>
                      <a:r>
                        <a:rPr lang="ru-RU" sz="2400" b="1" i="1" dirty="0">
                          <a:solidFill>
                            <a:srgbClr val="C00000"/>
                          </a:solidFill>
                          <a:latin typeface="Times New Roman"/>
                          <a:ea typeface="Times New Roman"/>
                          <a:cs typeface="Times New Roman"/>
                        </a:rPr>
                        <a:t>никто иной не</a:t>
                      </a:r>
                      <a:endParaRPr lang="ru-RU" sz="2400" dirty="0">
                        <a:solidFill>
                          <a:srgbClr val="C00000"/>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97038">
                <a:tc>
                  <a:txBody>
                    <a:bodyPr/>
                    <a:lstStyle/>
                    <a:p>
                      <a:pPr algn="l">
                        <a:spcAft>
                          <a:spcPts val="0"/>
                        </a:spcAft>
                      </a:pPr>
                      <a:r>
                        <a:rPr lang="ru-RU" sz="2800" dirty="0">
                          <a:solidFill>
                            <a:srgbClr val="000000"/>
                          </a:solidFill>
                          <a:latin typeface="Times New Roman"/>
                          <a:ea typeface="Times New Roman"/>
                          <a:cs typeface="Times New Roman"/>
                        </a:rPr>
                        <a:t>1 Сказуемое в предложении утвердительное. </a:t>
                      </a:r>
                      <a:endParaRPr lang="ru-RU" sz="2800" dirty="0">
                        <a:latin typeface="Times New Roman"/>
                        <a:ea typeface="Times New Roman"/>
                        <a:cs typeface="Times New Roman"/>
                      </a:endParaRPr>
                    </a:p>
                    <a:p>
                      <a:pPr algn="l">
                        <a:spcAft>
                          <a:spcPts val="0"/>
                        </a:spcAft>
                      </a:pPr>
                      <a:r>
                        <a:rPr lang="ru-RU" sz="2800" dirty="0">
                          <a:solidFill>
                            <a:srgbClr val="000000"/>
                          </a:solidFill>
                          <a:latin typeface="Times New Roman"/>
                          <a:ea typeface="Times New Roman"/>
                          <a:cs typeface="Times New Roman"/>
                        </a:rPr>
                        <a:t>2 Возможна перестановка.</a:t>
                      </a:r>
                      <a:endParaRPr lang="ru-RU" sz="2800" dirty="0">
                        <a:latin typeface="Times New Roman"/>
                        <a:ea typeface="Times New Roman"/>
                        <a:cs typeface="Times New Roman"/>
                      </a:endParaRPr>
                    </a:p>
                    <a:p>
                      <a:pPr algn="l">
                        <a:spcAft>
                          <a:spcPts val="0"/>
                        </a:spcAft>
                      </a:pPr>
                      <a:r>
                        <a:rPr lang="ru-RU" sz="2800" dirty="0">
                          <a:solidFill>
                            <a:srgbClr val="000000"/>
                          </a:solidFill>
                          <a:latin typeface="Times New Roman"/>
                          <a:ea typeface="Times New Roman"/>
                          <a:cs typeface="Times New Roman"/>
                        </a:rPr>
                        <a:t>3 Есть союз </a:t>
                      </a:r>
                      <a:r>
                        <a:rPr lang="ru-RU" sz="2800" i="1" dirty="0">
                          <a:solidFill>
                            <a:srgbClr val="000000"/>
                          </a:solidFill>
                          <a:latin typeface="Times New Roman"/>
                          <a:ea typeface="Times New Roman"/>
                          <a:cs typeface="Times New Roman"/>
                        </a:rPr>
                        <a:t>как.</a:t>
                      </a:r>
                      <a:endParaRPr lang="ru-RU" sz="2800" dirty="0">
                        <a:latin typeface="Times New Roman"/>
                        <a:ea typeface="Times New Roman"/>
                        <a:cs typeface="Times New Roman"/>
                      </a:endParaRPr>
                    </a:p>
                    <a:p>
                      <a:pPr algn="l">
                        <a:spcAft>
                          <a:spcPts val="0"/>
                        </a:spcAft>
                      </a:pPr>
                      <a:r>
                        <a:rPr lang="ru-RU" sz="2800" dirty="0">
                          <a:solidFill>
                            <a:srgbClr val="000000"/>
                          </a:solidFill>
                          <a:latin typeface="Times New Roman"/>
                          <a:ea typeface="Times New Roman"/>
                          <a:cs typeface="Times New Roman"/>
                        </a:rPr>
                        <a:t>4. Сочетание не является членом предложения. </a:t>
                      </a:r>
                      <a:endParaRPr lang="ru-RU" sz="2800" dirty="0">
                        <a:latin typeface="Times New Roman"/>
                        <a:ea typeface="Times New Roman"/>
                        <a:cs typeface="Times New Roman"/>
                      </a:endParaRPr>
                    </a:p>
                    <a:p>
                      <a:pPr algn="l">
                        <a:spcAft>
                          <a:spcPts val="0"/>
                        </a:spcAft>
                      </a:pPr>
                      <a:r>
                        <a:rPr lang="ru-RU" sz="2800" dirty="0">
                          <a:solidFill>
                            <a:srgbClr val="000000"/>
                          </a:solidFill>
                          <a:latin typeface="Times New Roman"/>
                          <a:ea typeface="Times New Roman"/>
                          <a:cs typeface="Times New Roman"/>
                        </a:rPr>
                        <a:t>5. Возможна замена сочетания частицами </a:t>
                      </a:r>
                      <a:r>
                        <a:rPr lang="ru-RU" sz="2800" i="1" dirty="0">
                          <a:solidFill>
                            <a:srgbClr val="000000"/>
                          </a:solidFill>
                          <a:latin typeface="Times New Roman"/>
                          <a:ea typeface="Times New Roman"/>
                          <a:cs typeface="Times New Roman"/>
                        </a:rPr>
                        <a:t>только, именно.</a:t>
                      </a:r>
                      <a:endParaRPr lang="ru-RU" sz="28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a:spcAft>
                          <a:spcPts val="0"/>
                        </a:spcAft>
                      </a:pPr>
                      <a:r>
                        <a:rPr lang="ru-RU" sz="2800" dirty="0">
                          <a:solidFill>
                            <a:srgbClr val="000000"/>
                          </a:solidFill>
                          <a:latin typeface="Times New Roman"/>
                          <a:ea typeface="Times New Roman"/>
                          <a:cs typeface="Times New Roman"/>
                        </a:rPr>
                        <a:t>1. Сказуемое в предложении отрицательное. </a:t>
                      </a:r>
                      <a:endParaRPr lang="ru-RU" sz="2800" dirty="0">
                        <a:latin typeface="Times New Roman"/>
                        <a:ea typeface="Times New Roman"/>
                        <a:cs typeface="Times New Roman"/>
                      </a:endParaRPr>
                    </a:p>
                    <a:p>
                      <a:pPr algn="l">
                        <a:spcAft>
                          <a:spcPts val="0"/>
                        </a:spcAft>
                      </a:pPr>
                      <a:r>
                        <a:rPr lang="ru-RU" sz="2800" dirty="0">
                          <a:solidFill>
                            <a:srgbClr val="000000"/>
                          </a:solidFill>
                          <a:latin typeface="Times New Roman"/>
                          <a:ea typeface="Times New Roman"/>
                          <a:cs typeface="Times New Roman"/>
                        </a:rPr>
                        <a:t>2. Перестановка невозможна. </a:t>
                      </a:r>
                      <a:endParaRPr lang="ru-RU" sz="2800" dirty="0">
                        <a:latin typeface="Times New Roman"/>
                        <a:ea typeface="Times New Roman"/>
                        <a:cs typeface="Times New Roman"/>
                      </a:endParaRPr>
                    </a:p>
                    <a:p>
                      <a:pPr algn="l">
                        <a:spcAft>
                          <a:spcPts val="0"/>
                        </a:spcAft>
                      </a:pPr>
                      <a:r>
                        <a:rPr lang="ru-RU" sz="2800" dirty="0">
                          <a:solidFill>
                            <a:srgbClr val="000000"/>
                          </a:solidFill>
                          <a:latin typeface="Times New Roman"/>
                          <a:ea typeface="Times New Roman"/>
                          <a:cs typeface="Times New Roman"/>
                        </a:rPr>
                        <a:t>3. Нет союза </a:t>
                      </a:r>
                      <a:r>
                        <a:rPr lang="ru-RU" sz="2800" i="1" dirty="0">
                          <a:solidFill>
                            <a:srgbClr val="000000"/>
                          </a:solidFill>
                          <a:latin typeface="Times New Roman"/>
                          <a:ea typeface="Times New Roman"/>
                          <a:cs typeface="Times New Roman"/>
                        </a:rPr>
                        <a:t>как.</a:t>
                      </a:r>
                      <a:r>
                        <a:rPr lang="ru-RU" sz="2800" dirty="0">
                          <a:solidFill>
                            <a:srgbClr val="000000"/>
                          </a:solidFill>
                          <a:latin typeface="Times New Roman"/>
                          <a:ea typeface="Times New Roman"/>
                          <a:cs typeface="Times New Roman"/>
                        </a:rPr>
                        <a:t> </a:t>
                      </a:r>
                      <a:endParaRPr lang="ru-RU" sz="2800" dirty="0">
                        <a:latin typeface="Times New Roman"/>
                        <a:ea typeface="Times New Roman"/>
                        <a:cs typeface="Times New Roman"/>
                      </a:endParaRPr>
                    </a:p>
                    <a:p>
                      <a:pPr algn="l">
                        <a:spcAft>
                          <a:spcPts val="0"/>
                        </a:spcAft>
                      </a:pPr>
                      <a:r>
                        <a:rPr lang="ru-RU" sz="2800" dirty="0">
                          <a:solidFill>
                            <a:srgbClr val="000000"/>
                          </a:solidFill>
                          <a:latin typeface="Times New Roman"/>
                          <a:ea typeface="Times New Roman"/>
                          <a:cs typeface="Times New Roman"/>
                        </a:rPr>
                        <a:t>4. Сочетание является членом предложения. </a:t>
                      </a:r>
                      <a:endParaRPr lang="ru-RU" sz="2800" dirty="0">
                        <a:latin typeface="Times New Roman"/>
                        <a:ea typeface="Times New Roman"/>
                        <a:cs typeface="Times New Roman"/>
                      </a:endParaRPr>
                    </a:p>
                    <a:p>
                      <a:pPr algn="l">
                        <a:spcAft>
                          <a:spcPts val="0"/>
                        </a:spcAft>
                      </a:pPr>
                      <a:r>
                        <a:rPr lang="ru-RU" sz="2800" dirty="0">
                          <a:solidFill>
                            <a:srgbClr val="000000"/>
                          </a:solidFill>
                          <a:latin typeface="Times New Roman"/>
                          <a:ea typeface="Times New Roman"/>
                          <a:cs typeface="Times New Roman"/>
                        </a:rPr>
                        <a:t>5. Замена невозможна.</a:t>
                      </a:r>
                      <a:endParaRPr lang="ru-RU" sz="28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179512" y="1373658"/>
            <a:ext cx="871296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4400" b="1" dirty="0" smtClean="0">
                <a:solidFill>
                  <a:srgbClr val="C00000"/>
                </a:solidFill>
              </a:rPr>
              <a:t>Сравните</a:t>
            </a:r>
            <a:r>
              <a:rPr lang="ru-RU" sz="4400" dirty="0" smtClean="0">
                <a:solidFill>
                  <a:srgbClr val="C00000"/>
                </a:solidFill>
              </a:rPr>
              <a:t>: </a:t>
            </a:r>
            <a:endParaRPr lang="ru-RU" sz="4400" dirty="0" smtClean="0">
              <a:solidFill>
                <a:srgbClr val="C00000"/>
              </a:solidFill>
            </a:endParaRPr>
          </a:p>
          <a:p>
            <a:endParaRPr lang="ru-RU" sz="4400" i="1" dirty="0" smtClean="0"/>
          </a:p>
          <a:p>
            <a:r>
              <a:rPr lang="ru-RU" sz="4400" i="1" dirty="0" smtClean="0"/>
              <a:t>Пришёл </a:t>
            </a:r>
            <a:r>
              <a:rPr lang="ru-RU" sz="4400" i="1" dirty="0" err="1" smtClean="0"/>
              <a:t>н</a:t>
            </a:r>
            <a:r>
              <a:rPr lang="en-US" sz="4400" i="1" dirty="0" smtClean="0"/>
              <a:t>e</a:t>
            </a:r>
            <a:r>
              <a:rPr lang="ru-RU" sz="4400" i="1" dirty="0" smtClean="0"/>
              <a:t> кто иной, как отец. –</a:t>
            </a:r>
            <a:r>
              <a:rPr lang="ru-RU" sz="4400" dirty="0" smtClean="0"/>
              <a:t> </a:t>
            </a:r>
            <a:r>
              <a:rPr lang="ru-RU" sz="4400" i="1" dirty="0" smtClean="0"/>
              <a:t>Никто иной, кроме отца, и не мог прийти в это </a:t>
            </a:r>
            <a:r>
              <a:rPr lang="ru-RU" sz="4400" i="1" dirty="0" smtClean="0"/>
              <a:t>время</a:t>
            </a:r>
            <a:r>
              <a:rPr lang="ru-RU" sz="4400" i="1" dirty="0" smtClean="0"/>
              <a:t>. –</a:t>
            </a:r>
            <a:r>
              <a:rPr lang="ru-RU" sz="4400" dirty="0" smtClean="0"/>
              <a:t> </a:t>
            </a:r>
            <a:r>
              <a:rPr lang="ru-RU" sz="4400" i="1" dirty="0" smtClean="0"/>
              <a:t>Никто иной и не мог прийти в это время</a:t>
            </a:r>
            <a:r>
              <a:rPr lang="ru-RU" sz="4400" i="1" dirty="0" smtClean="0"/>
              <a:t>.</a:t>
            </a:r>
            <a:r>
              <a:rPr lang="ru-RU" sz="3600" b="1" dirty="0" smtClean="0"/>
              <a:t> </a:t>
            </a:r>
            <a:endParaRPr lang="ru-RU"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3105835"/>
            <a:ext cx="4572000" cy="1200329"/>
          </a:xfrm>
          <a:prstGeom prst="rect">
            <a:avLst/>
          </a:prstGeom>
        </p:spPr>
        <p:txBody>
          <a:bodyPr>
            <a:spAutoFit/>
          </a:bodyPr>
          <a:lstStyle/>
          <a:p>
            <a:r>
              <a:rPr lang="ru-RU" sz="7200" b="1" i="1" dirty="0" smtClean="0">
                <a:solidFill>
                  <a:srgbClr val="C00000"/>
                </a:solidFill>
              </a:rPr>
              <a:t>Т Е С Т</a:t>
            </a:r>
            <a:endParaRPr lang="ru-RU" sz="7200"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8680"/>
            <a:ext cx="8229600" cy="6000792"/>
          </a:xfrm>
        </p:spPr>
        <p:txBody>
          <a:bodyPr>
            <a:noAutofit/>
          </a:bodyPr>
          <a:lstStyle/>
          <a:p>
            <a:r>
              <a:rPr lang="ru-RU" sz="5400" dirty="0" smtClean="0">
                <a:solidFill>
                  <a:schemeClr val="bg1"/>
                </a:solidFill>
              </a:rPr>
              <a:t>Следует помнить, что частица </a:t>
            </a:r>
            <a:r>
              <a:rPr lang="ru-RU" sz="5400" i="1" dirty="0" smtClean="0">
                <a:solidFill>
                  <a:srgbClr val="C00000"/>
                </a:solidFill>
              </a:rPr>
              <a:t>не</a:t>
            </a:r>
            <a:r>
              <a:rPr lang="ru-RU" sz="5400" dirty="0" smtClean="0">
                <a:solidFill>
                  <a:schemeClr val="bg1"/>
                </a:solidFill>
              </a:rPr>
              <a:t> – отрицательная, </a:t>
            </a:r>
            <a:r>
              <a:rPr lang="ru-RU" sz="5400" dirty="0" smtClean="0">
                <a:solidFill>
                  <a:schemeClr val="bg1"/>
                </a:solidFill>
              </a:rPr>
              <a:t/>
            </a:r>
            <a:br>
              <a:rPr lang="ru-RU" sz="5400" dirty="0" smtClean="0">
                <a:solidFill>
                  <a:schemeClr val="bg1"/>
                </a:solidFill>
              </a:rPr>
            </a:br>
            <a:r>
              <a:rPr lang="ru-RU" sz="5400" dirty="0" smtClean="0">
                <a:solidFill>
                  <a:schemeClr val="bg1"/>
                </a:solidFill>
              </a:rPr>
              <a:t>а </a:t>
            </a:r>
            <a:r>
              <a:rPr lang="ru-RU" sz="5400" dirty="0" smtClean="0">
                <a:solidFill>
                  <a:schemeClr val="bg1"/>
                </a:solidFill>
              </a:rPr>
              <a:t>частица </a:t>
            </a:r>
            <a:r>
              <a:rPr lang="ru-RU" sz="5400" i="1" dirty="0" smtClean="0">
                <a:solidFill>
                  <a:srgbClr val="C00000"/>
                </a:solidFill>
              </a:rPr>
              <a:t>ни</a:t>
            </a:r>
            <a:r>
              <a:rPr lang="ru-RU" sz="5400" dirty="0" smtClean="0">
                <a:solidFill>
                  <a:schemeClr val="bg1"/>
                </a:solidFill>
              </a:rPr>
              <a:t> – усилительная. </a:t>
            </a:r>
            <a:endParaRPr lang="ru-RU" sz="5400" dirty="0">
              <a:solidFill>
                <a:schemeClr val="bg1"/>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66092" y="3244334"/>
            <a:ext cx="1011815" cy="369332"/>
          </a:xfrm>
          <a:prstGeom prst="rect">
            <a:avLst/>
          </a:prstGeom>
        </p:spPr>
        <p:txBody>
          <a:bodyPr wrap="none">
            <a:spAutoFit/>
          </a:bodyPr>
          <a:lstStyle/>
          <a:p>
            <a:r>
              <a:rPr lang="ru-RU" b="1" i="1" dirty="0" smtClean="0">
                <a:solidFill>
                  <a:srgbClr val="C00000"/>
                </a:solidFill>
              </a:rPr>
              <a:t>Т Е С Т</a:t>
            </a:r>
            <a:endParaRPr lang="ru-RU" b="1" dirty="0">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ChangeArrowheads="1"/>
          </p:cNvSpPr>
          <p:nvPr/>
        </p:nvSpPr>
        <p:spPr bwMode="auto">
          <a:xfrm>
            <a:off x="611560" y="712483"/>
            <a:ext cx="784887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Укажите, на месте каких цифр пишется частица</a:t>
            </a:r>
            <a:r>
              <a:rPr kumimoji="0" lang="ru-RU" sz="3600" b="0" i="0" u="none" strike="noStrike" cap="none" normalizeH="0" dirty="0" smtClean="0">
                <a:ln>
                  <a:noFill/>
                </a:ln>
                <a:solidFill>
                  <a:srgbClr val="000000"/>
                </a:solidFill>
                <a:effectLst/>
                <a:latin typeface="Arial" pitchFamily="34" charset="0"/>
                <a:ea typeface="Times New Roman" pitchFamily="18" charset="0"/>
                <a:cs typeface="Arial" pitchFamily="34" charset="0"/>
              </a:rPr>
              <a:t> НИ:</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3600" b="0" i="0" u="none" strike="noStrike" cap="none" normalizeH="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Как 1)н..вглядывалась девушка в глубину сада, она 2) н..заметила 3) н..поломанных сучьев, 4) н..ободранной коры, 5) н..помятой травы. </a:t>
            </a:r>
            <a:endParaRPr kumimoji="0" lang="ru-RU" sz="36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12845"/>
            <a:ext cx="8352928" cy="6524863"/>
          </a:xfrm>
          <a:prstGeom prst="rect">
            <a:avLst/>
          </a:prstGeom>
        </p:spPr>
        <p:txBody>
          <a:bodyPr wrap="square">
            <a:spAutoFit/>
          </a:bodyPr>
          <a:lstStyle/>
          <a:p>
            <a:pPr lvl="0" algn="just" fontAlgn="base">
              <a:spcBef>
                <a:spcPct val="0"/>
              </a:spcBef>
              <a:spcAft>
                <a:spcPct val="0"/>
              </a:spcAft>
            </a:pPr>
            <a:r>
              <a:rPr lang="ru-RU" sz="4000" dirty="0" smtClean="0">
                <a:solidFill>
                  <a:srgbClr val="000000"/>
                </a:solidFill>
                <a:latin typeface="Arial" pitchFamily="34" charset="0"/>
                <a:ea typeface="Times New Roman" pitchFamily="18" charset="0"/>
                <a:cs typeface="Arial" pitchFamily="34" charset="0"/>
              </a:rPr>
              <a:t>2 Укажите</a:t>
            </a:r>
            <a:r>
              <a:rPr lang="ru-RU" sz="4000" dirty="0" smtClean="0">
                <a:solidFill>
                  <a:srgbClr val="000000"/>
                </a:solidFill>
                <a:latin typeface="Arial" pitchFamily="34" charset="0"/>
                <a:ea typeface="Times New Roman" pitchFamily="18" charset="0"/>
                <a:cs typeface="Arial" pitchFamily="34" charset="0"/>
              </a:rPr>
              <a:t>, на месте каких цифр пишется частица НИ: </a:t>
            </a:r>
            <a:endParaRPr lang="ru-RU" sz="4000" dirty="0" smtClean="0">
              <a:solidFill>
                <a:srgbClr val="000000"/>
              </a:solidFill>
              <a:latin typeface="Arial" pitchFamily="34" charset="0"/>
              <a:ea typeface="Times New Roman" pitchFamily="18" charset="0"/>
              <a:cs typeface="Arial" pitchFamily="34" charset="0"/>
            </a:endParaRPr>
          </a:p>
          <a:p>
            <a:pPr lvl="0" algn="just" fontAlgn="base">
              <a:spcBef>
                <a:spcPct val="0"/>
              </a:spcBef>
              <a:spcAft>
                <a:spcPct val="0"/>
              </a:spcAft>
            </a:pPr>
            <a:endParaRPr lang="ru-RU" sz="4000" dirty="0" smtClean="0">
              <a:solidFill>
                <a:srgbClr val="000000"/>
              </a:solidFill>
              <a:latin typeface="Arial" pitchFamily="34" charset="0"/>
              <a:ea typeface="Times New Roman" pitchFamily="18" charset="0"/>
              <a:cs typeface="Arial" pitchFamily="34" charset="0"/>
            </a:endParaRPr>
          </a:p>
          <a:p>
            <a:pPr lvl="0" fontAlgn="base">
              <a:spcBef>
                <a:spcPct val="0"/>
              </a:spcBef>
              <a:spcAft>
                <a:spcPct val="0"/>
              </a:spcAft>
            </a:pPr>
            <a:r>
              <a:rPr lang="ru-RU" sz="4000" i="1" dirty="0" smtClean="0">
                <a:solidFill>
                  <a:srgbClr val="000000"/>
                </a:solidFill>
                <a:latin typeface="Arial" pitchFamily="34" charset="0"/>
                <a:ea typeface="Times New Roman" pitchFamily="18" charset="0"/>
                <a:cs typeface="Arial" pitchFamily="34" charset="0"/>
              </a:rPr>
              <a:t>Сколько </a:t>
            </a:r>
            <a:r>
              <a:rPr lang="ru-RU" sz="4000" i="1" dirty="0" smtClean="0">
                <a:solidFill>
                  <a:srgbClr val="000000"/>
                </a:solidFill>
                <a:latin typeface="Arial" pitchFamily="34" charset="0"/>
                <a:ea typeface="Times New Roman" pitchFamily="18" charset="0"/>
                <a:cs typeface="Arial" pitchFamily="34" charset="0"/>
              </a:rPr>
              <a:t>уже </a:t>
            </a:r>
            <a:r>
              <a:rPr lang="ru-RU" sz="4000" i="1" dirty="0" smtClean="0">
                <a:solidFill>
                  <a:srgbClr val="000000"/>
                </a:solidFill>
                <a:latin typeface="Arial" pitchFamily="34" charset="0"/>
                <a:ea typeface="Times New Roman" pitchFamily="18" charset="0"/>
                <a:cs typeface="Arial" pitchFamily="34" charset="0"/>
              </a:rPr>
              <a:t>1)н</a:t>
            </a:r>
            <a:r>
              <a:rPr lang="ru-RU" sz="4000" i="1" dirty="0" smtClean="0">
                <a:solidFill>
                  <a:srgbClr val="000000"/>
                </a:solidFill>
                <a:latin typeface="Arial" pitchFamily="34" charset="0"/>
                <a:ea typeface="Times New Roman" pitchFamily="18" charset="0"/>
                <a:cs typeface="Arial" pitchFamily="34" charset="0"/>
              </a:rPr>
              <a:t>..узнали люди об окружающем мире, какие успехи </a:t>
            </a:r>
            <a:r>
              <a:rPr lang="ru-RU" sz="4000" i="1" dirty="0" smtClean="0">
                <a:solidFill>
                  <a:srgbClr val="000000"/>
                </a:solidFill>
                <a:latin typeface="Arial" pitchFamily="34" charset="0"/>
                <a:ea typeface="Times New Roman" pitchFamily="18" charset="0"/>
                <a:cs typeface="Arial" pitchFamily="34" charset="0"/>
              </a:rPr>
              <a:t>2)н</a:t>
            </a:r>
            <a:r>
              <a:rPr lang="ru-RU" sz="4000" i="1" dirty="0" smtClean="0">
                <a:solidFill>
                  <a:srgbClr val="000000"/>
                </a:solidFill>
                <a:latin typeface="Arial" pitchFamily="34" charset="0"/>
                <a:ea typeface="Times New Roman" pitchFamily="18" charset="0"/>
                <a:cs typeface="Arial" pitchFamily="34" charset="0"/>
              </a:rPr>
              <a:t>..сделала наука, </a:t>
            </a:r>
            <a:r>
              <a:rPr lang="ru-RU" sz="4000" i="1" dirty="0" smtClean="0">
                <a:solidFill>
                  <a:srgbClr val="000000"/>
                </a:solidFill>
                <a:latin typeface="Arial" pitchFamily="34" charset="0"/>
                <a:ea typeface="Times New Roman" pitchFamily="18" charset="0"/>
                <a:cs typeface="Arial" pitchFamily="34" charset="0"/>
              </a:rPr>
              <a:t>3)н</a:t>
            </a:r>
            <a:r>
              <a:rPr lang="ru-RU" sz="4000" i="1" dirty="0" smtClean="0">
                <a:solidFill>
                  <a:srgbClr val="000000"/>
                </a:solidFill>
                <a:latin typeface="Arial" pitchFamily="34" charset="0"/>
                <a:ea typeface="Times New Roman" pitchFamily="18" charset="0"/>
                <a:cs typeface="Arial" pitchFamily="34" charset="0"/>
              </a:rPr>
              <a:t>..исследованное, </a:t>
            </a:r>
            <a:r>
              <a:rPr lang="ru-RU" sz="4000" i="1" dirty="0" smtClean="0">
                <a:solidFill>
                  <a:srgbClr val="000000"/>
                </a:solidFill>
                <a:latin typeface="Arial" pitchFamily="34" charset="0"/>
                <a:ea typeface="Times New Roman" pitchFamily="18" charset="0"/>
                <a:cs typeface="Arial" pitchFamily="34" charset="0"/>
              </a:rPr>
              <a:t>4)н</a:t>
            </a:r>
            <a:r>
              <a:rPr lang="ru-RU" sz="4000" i="1" dirty="0" smtClean="0">
                <a:solidFill>
                  <a:srgbClr val="000000"/>
                </a:solidFill>
                <a:latin typeface="Arial" pitchFamily="34" charset="0"/>
                <a:ea typeface="Times New Roman" pitchFamily="18" charset="0"/>
                <a:cs typeface="Arial" pitchFamily="34" charset="0"/>
              </a:rPr>
              <a:t>..доступное все еще окружает нас. </a:t>
            </a:r>
            <a:endParaRPr lang="ru-RU" sz="4000" i="1" dirty="0" smtClean="0">
              <a:solidFill>
                <a:srgbClr val="000000"/>
              </a:solidFill>
              <a:latin typeface="Arial" pitchFamily="34" charset="0"/>
              <a:ea typeface="Times New Roman" pitchFamily="18" charset="0"/>
              <a:cs typeface="Arial" pitchFamily="34" charset="0"/>
            </a:endParaRPr>
          </a:p>
          <a:p>
            <a:pPr lvl="0" algn="just" fontAlgn="base">
              <a:spcBef>
                <a:spcPct val="0"/>
              </a:spcBef>
              <a:spcAft>
                <a:spcPct val="0"/>
              </a:spcAft>
            </a:pPr>
            <a:endParaRPr lang="ru-RU" sz="4000" dirty="0" smtClean="0">
              <a:solidFill>
                <a:srgbClr val="000000"/>
              </a:solidFill>
              <a:latin typeface="Arial" pitchFamily="34" charset="0"/>
              <a:ea typeface="Times New Roman" pitchFamily="18" charset="0"/>
              <a:cs typeface="Arial" pitchFamily="34" charset="0"/>
            </a:endParaRPr>
          </a:p>
          <a:p>
            <a:pPr lvl="0" algn="just" fontAlgn="base">
              <a:spcBef>
                <a:spcPct val="0"/>
              </a:spcBef>
              <a:spcAft>
                <a:spcPct val="0"/>
              </a:spcAft>
            </a:pPr>
            <a:endParaRPr lang="ru-RU" dirty="0" smtClean="0">
              <a:solidFill>
                <a:srgbClr val="000000"/>
              </a:solidFill>
              <a:latin typeface="Arial" pitchFamily="34" charset="0"/>
              <a:ea typeface="Times New Roman" pitchFamily="18"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764704"/>
            <a:ext cx="8208912" cy="5262979"/>
          </a:xfrm>
          <a:prstGeom prst="rect">
            <a:avLst/>
          </a:prstGeom>
        </p:spPr>
        <p:txBody>
          <a:bodyPr wrap="square">
            <a:spAutoFit/>
          </a:bodyPr>
          <a:lstStyle/>
          <a:p>
            <a:pPr lvl="0" algn="just" fontAlgn="base">
              <a:spcBef>
                <a:spcPct val="0"/>
              </a:spcBef>
              <a:spcAft>
                <a:spcPct val="0"/>
              </a:spcAft>
            </a:pPr>
            <a:r>
              <a:rPr lang="ru-RU" sz="2800" dirty="0" smtClean="0">
                <a:solidFill>
                  <a:srgbClr val="000000"/>
                </a:solidFill>
                <a:latin typeface="Arial" pitchFamily="34" charset="0"/>
                <a:ea typeface="Times New Roman" pitchFamily="18" charset="0"/>
                <a:cs typeface="Arial" pitchFamily="34" charset="0"/>
              </a:rPr>
              <a:t>3 Укажите</a:t>
            </a:r>
            <a:r>
              <a:rPr lang="ru-RU" sz="2800" dirty="0" smtClean="0">
                <a:solidFill>
                  <a:srgbClr val="000000"/>
                </a:solidFill>
                <a:latin typeface="Arial" pitchFamily="34" charset="0"/>
                <a:ea typeface="Times New Roman" pitchFamily="18" charset="0"/>
                <a:cs typeface="Arial" pitchFamily="34" charset="0"/>
              </a:rPr>
              <a:t>, </a:t>
            </a:r>
            <a:r>
              <a:rPr lang="ru-RU" sz="2800" dirty="0" smtClean="0">
                <a:solidFill>
                  <a:srgbClr val="000000"/>
                </a:solidFill>
                <a:latin typeface="Arial" pitchFamily="34" charset="0"/>
                <a:ea typeface="Times New Roman" pitchFamily="18" charset="0"/>
                <a:cs typeface="Arial" pitchFamily="34" charset="0"/>
              </a:rPr>
              <a:t>в каких предложениях </a:t>
            </a:r>
            <a:r>
              <a:rPr lang="ru-RU" sz="2800" dirty="0" smtClean="0">
                <a:solidFill>
                  <a:srgbClr val="000000"/>
                </a:solidFill>
                <a:latin typeface="Arial" pitchFamily="34" charset="0"/>
                <a:ea typeface="Times New Roman" pitchFamily="18" charset="0"/>
                <a:cs typeface="Arial" pitchFamily="34" charset="0"/>
              </a:rPr>
              <a:t>пишется частица </a:t>
            </a:r>
            <a:r>
              <a:rPr lang="ru-RU" sz="2800" dirty="0" smtClean="0">
                <a:solidFill>
                  <a:srgbClr val="000000"/>
                </a:solidFill>
                <a:latin typeface="Arial" pitchFamily="34" charset="0"/>
                <a:ea typeface="Times New Roman" pitchFamily="18" charset="0"/>
                <a:cs typeface="Arial" pitchFamily="34" charset="0"/>
              </a:rPr>
              <a:t>НИ: </a:t>
            </a:r>
          </a:p>
          <a:p>
            <a:pPr lvl="0" algn="just" fontAlgn="base">
              <a:spcBef>
                <a:spcPct val="0"/>
              </a:spcBef>
              <a:spcAft>
                <a:spcPct val="0"/>
              </a:spcAft>
            </a:pPr>
            <a:endParaRPr lang="ru-RU" sz="2800" dirty="0" smtClean="0">
              <a:solidFill>
                <a:srgbClr val="000000"/>
              </a:solidFill>
              <a:latin typeface="Arial" pitchFamily="34" charset="0"/>
              <a:ea typeface="Times New Roman" pitchFamily="18" charset="0"/>
              <a:cs typeface="Arial" pitchFamily="34" charset="0"/>
            </a:endParaRPr>
          </a:p>
          <a:p>
            <a:pPr marL="342900" lvl="0" indent="-342900" algn="just" fontAlgn="base">
              <a:spcBef>
                <a:spcPct val="0"/>
              </a:spcBef>
              <a:spcAft>
                <a:spcPct val="0"/>
              </a:spcAft>
              <a:buAutoNum type="arabicParenR"/>
            </a:pPr>
            <a:r>
              <a:rPr lang="ru-RU" sz="2800" dirty="0" smtClean="0">
                <a:solidFill>
                  <a:srgbClr val="000000"/>
                </a:solidFill>
                <a:latin typeface="Arial" pitchFamily="34" charset="0"/>
                <a:ea typeface="Times New Roman" pitchFamily="18" charset="0"/>
                <a:cs typeface="Arial" pitchFamily="34" charset="0"/>
              </a:rPr>
              <a:t>Каждый </a:t>
            </a:r>
            <a:r>
              <a:rPr lang="ru-RU" sz="2800" dirty="0" smtClean="0">
                <a:solidFill>
                  <a:srgbClr val="000000"/>
                </a:solidFill>
                <a:latin typeface="Arial" pitchFamily="34" charset="0"/>
                <a:ea typeface="Times New Roman" pitchFamily="18" charset="0"/>
                <a:cs typeface="Arial" pitchFamily="34" charset="0"/>
              </a:rPr>
              <a:t>человек н..раз вспоминает тот день, когда он впервые переступил порог школы. </a:t>
            </a:r>
            <a:endParaRPr lang="ru-RU" sz="2800" dirty="0" smtClean="0">
              <a:solidFill>
                <a:srgbClr val="000000"/>
              </a:solidFill>
              <a:latin typeface="Arial" pitchFamily="34" charset="0"/>
              <a:ea typeface="Times New Roman" pitchFamily="18" charset="0"/>
              <a:cs typeface="Arial" pitchFamily="34" charset="0"/>
            </a:endParaRPr>
          </a:p>
          <a:p>
            <a:pPr marL="342900" lvl="0" indent="-342900" algn="just" fontAlgn="base">
              <a:spcBef>
                <a:spcPct val="0"/>
              </a:spcBef>
              <a:spcAft>
                <a:spcPct val="0"/>
              </a:spcAft>
            </a:pPr>
            <a:r>
              <a:rPr lang="ru-RU" sz="2800" dirty="0" smtClean="0">
                <a:solidFill>
                  <a:srgbClr val="000000"/>
                </a:solidFill>
                <a:latin typeface="Arial" pitchFamily="34" charset="0"/>
                <a:ea typeface="Times New Roman" pitchFamily="18" charset="0"/>
                <a:cs typeface="Arial" pitchFamily="34" charset="0"/>
              </a:rPr>
              <a:t>2) Сколько </a:t>
            </a:r>
            <a:r>
              <a:rPr lang="ru-RU" sz="2800" dirty="0" smtClean="0">
                <a:solidFill>
                  <a:srgbClr val="000000"/>
                </a:solidFill>
                <a:latin typeface="Arial" pitchFamily="34" charset="0"/>
                <a:ea typeface="Times New Roman" pitchFamily="18" charset="0"/>
                <a:cs typeface="Arial" pitchFamily="34" charset="0"/>
              </a:rPr>
              <a:t>я </a:t>
            </a:r>
            <a:r>
              <a:rPr lang="ru-RU" sz="2800" dirty="0" err="1" smtClean="0">
                <a:solidFill>
                  <a:srgbClr val="000000"/>
                </a:solidFill>
                <a:latin typeface="Arial" pitchFamily="34" charset="0"/>
                <a:ea typeface="Times New Roman" pitchFamily="18" charset="0"/>
                <a:cs typeface="Arial" pitchFamily="34" charset="0"/>
              </a:rPr>
              <a:t>н...старался</a:t>
            </a:r>
            <a:r>
              <a:rPr lang="ru-RU" sz="2800" dirty="0" smtClean="0">
                <a:solidFill>
                  <a:srgbClr val="000000"/>
                </a:solidFill>
                <a:latin typeface="Arial" pitchFamily="34" charset="0"/>
                <a:ea typeface="Times New Roman" pitchFamily="18" charset="0"/>
                <a:cs typeface="Arial" pitchFamily="34" charset="0"/>
              </a:rPr>
              <a:t> различить вдалеке что-нибудь </a:t>
            </a:r>
            <a:r>
              <a:rPr lang="ru-RU" sz="2800" dirty="0" smtClean="0">
                <a:solidFill>
                  <a:srgbClr val="000000"/>
                </a:solidFill>
                <a:latin typeface="Arial" pitchFamily="34" charset="0"/>
                <a:ea typeface="Times New Roman" pitchFamily="18" charset="0"/>
                <a:cs typeface="Arial" pitchFamily="34" charset="0"/>
              </a:rPr>
              <a:t>наподобие </a:t>
            </a:r>
            <a:r>
              <a:rPr lang="ru-RU" sz="2800" dirty="0" smtClean="0">
                <a:solidFill>
                  <a:srgbClr val="000000"/>
                </a:solidFill>
                <a:latin typeface="Arial" pitchFamily="34" charset="0"/>
                <a:ea typeface="Times New Roman" pitchFamily="18" charset="0"/>
                <a:cs typeface="Arial" pitchFamily="34" charset="0"/>
              </a:rPr>
              <a:t>лодки, но безуспешно. </a:t>
            </a:r>
            <a:endParaRPr lang="ru-RU" sz="2800" dirty="0" smtClean="0">
              <a:solidFill>
                <a:srgbClr val="000000"/>
              </a:solidFill>
              <a:latin typeface="Arial" pitchFamily="34" charset="0"/>
              <a:ea typeface="Times New Roman" pitchFamily="18" charset="0"/>
              <a:cs typeface="Arial" pitchFamily="34" charset="0"/>
            </a:endParaRPr>
          </a:p>
          <a:p>
            <a:pPr marL="342900" lvl="0" indent="-342900" algn="just" fontAlgn="base">
              <a:spcBef>
                <a:spcPct val="0"/>
              </a:spcBef>
              <a:spcAft>
                <a:spcPct val="0"/>
              </a:spcAft>
            </a:pPr>
            <a:r>
              <a:rPr lang="ru-RU" sz="2800" dirty="0" smtClean="0">
                <a:solidFill>
                  <a:srgbClr val="000000"/>
                </a:solidFill>
                <a:latin typeface="Arial" pitchFamily="34" charset="0"/>
                <a:ea typeface="Times New Roman" pitchFamily="18" charset="0"/>
                <a:cs typeface="Arial" pitchFamily="34" charset="0"/>
              </a:rPr>
              <a:t>3) Про </a:t>
            </a:r>
            <a:r>
              <a:rPr lang="ru-RU" sz="2800" dirty="0" smtClean="0">
                <a:solidFill>
                  <a:srgbClr val="000000"/>
                </a:solidFill>
                <a:latin typeface="Arial" pitchFamily="34" charset="0"/>
                <a:ea typeface="Times New Roman" pitchFamily="18" charset="0"/>
                <a:cs typeface="Arial" pitchFamily="34" charset="0"/>
              </a:rPr>
              <a:t>жизнь пустынную как сладко н... пиши, а в одиночестве способен жить </a:t>
            </a:r>
            <a:r>
              <a:rPr lang="ru-RU" sz="2800" dirty="0" smtClean="0">
                <a:solidFill>
                  <a:srgbClr val="000000"/>
                </a:solidFill>
                <a:latin typeface="Arial" pitchFamily="34" charset="0"/>
                <a:ea typeface="Times New Roman" pitchFamily="18" charset="0"/>
                <a:cs typeface="Arial" pitchFamily="34" charset="0"/>
              </a:rPr>
              <a:t>не </a:t>
            </a:r>
            <a:r>
              <a:rPr lang="ru-RU" sz="2800" dirty="0" smtClean="0">
                <a:solidFill>
                  <a:srgbClr val="000000"/>
                </a:solidFill>
                <a:latin typeface="Arial" pitchFamily="34" charset="0"/>
                <a:ea typeface="Times New Roman" pitchFamily="18" charset="0"/>
                <a:cs typeface="Arial" pitchFamily="34" charset="0"/>
              </a:rPr>
              <a:t>всякий. </a:t>
            </a:r>
            <a:endParaRPr lang="ru-RU" sz="2800" dirty="0" smtClean="0">
              <a:solidFill>
                <a:srgbClr val="000000"/>
              </a:solidFill>
              <a:latin typeface="Arial" pitchFamily="34" charset="0"/>
              <a:ea typeface="Times New Roman" pitchFamily="18" charset="0"/>
              <a:cs typeface="Arial" pitchFamily="34" charset="0"/>
            </a:endParaRPr>
          </a:p>
          <a:p>
            <a:pPr marL="342900" lvl="0" indent="-342900" algn="just" fontAlgn="base">
              <a:spcBef>
                <a:spcPct val="0"/>
              </a:spcBef>
              <a:spcAft>
                <a:spcPct val="0"/>
              </a:spcAft>
            </a:pPr>
            <a:r>
              <a:rPr lang="ru-RU" sz="2800" dirty="0" smtClean="0">
                <a:solidFill>
                  <a:srgbClr val="000000"/>
                </a:solidFill>
                <a:latin typeface="Arial" pitchFamily="34" charset="0"/>
                <a:ea typeface="Times New Roman" pitchFamily="18" charset="0"/>
                <a:cs typeface="Arial" pitchFamily="34" charset="0"/>
              </a:rPr>
              <a:t>4) Н</a:t>
            </a:r>
            <a:r>
              <a:rPr lang="ru-RU" sz="2800" dirty="0" smtClean="0">
                <a:solidFill>
                  <a:srgbClr val="000000"/>
                </a:solidFill>
                <a:latin typeface="Arial" pitchFamily="34" charset="0"/>
                <a:ea typeface="Times New Roman" pitchFamily="18" charset="0"/>
                <a:cs typeface="Arial" pitchFamily="34" charset="0"/>
              </a:rPr>
              <a:t>..слова лишнего, н... мгновенья задержки. </a:t>
            </a:r>
            <a:endParaRPr lang="ru-RU" sz="2800" dirty="0" smtClean="0">
              <a:solidFill>
                <a:srgbClr val="000000"/>
              </a:solidFill>
              <a:latin typeface="Arial" pitchFamily="34" charset="0"/>
              <a:ea typeface="Times New Roman" pitchFamily="18" charset="0"/>
              <a:cs typeface="Arial" pitchFamily="34" charset="0"/>
            </a:endParaRPr>
          </a:p>
          <a:p>
            <a:pPr marL="342900" lvl="0" indent="-342900" algn="just" fontAlgn="base">
              <a:spcBef>
                <a:spcPct val="0"/>
              </a:spcBef>
              <a:spcAft>
                <a:spcPct val="0"/>
              </a:spcAft>
            </a:pPr>
            <a:r>
              <a:rPr lang="ru-RU" sz="2800" dirty="0" smtClean="0">
                <a:solidFill>
                  <a:srgbClr val="000000"/>
                </a:solidFill>
                <a:latin typeface="Arial" pitchFamily="34" charset="0"/>
                <a:ea typeface="Times New Roman" pitchFamily="18" charset="0"/>
                <a:cs typeface="Arial" pitchFamily="34" charset="0"/>
              </a:rPr>
              <a:t>5) Как </a:t>
            </a:r>
            <a:r>
              <a:rPr lang="ru-RU" sz="2800" dirty="0" smtClean="0">
                <a:solidFill>
                  <a:srgbClr val="000000"/>
                </a:solidFill>
                <a:latin typeface="Arial" pitchFamily="34" charset="0"/>
                <a:ea typeface="Times New Roman" pitchFamily="18" charset="0"/>
                <a:cs typeface="Arial" pitchFamily="34" charset="0"/>
              </a:rPr>
              <a:t>сильно н... была она удивлена, поражена, но ей </a:t>
            </a:r>
            <a:r>
              <a:rPr lang="ru-RU" sz="2800" dirty="0" smtClean="0">
                <a:solidFill>
                  <a:srgbClr val="000000"/>
                </a:solidFill>
                <a:latin typeface="Arial" pitchFamily="34" charset="0"/>
                <a:ea typeface="Times New Roman" pitchFamily="18" charset="0"/>
                <a:cs typeface="Arial" pitchFamily="34" charset="0"/>
              </a:rPr>
              <a:t>ничто не </a:t>
            </a:r>
            <a:r>
              <a:rPr lang="ru-RU" sz="2800" dirty="0" smtClean="0">
                <a:solidFill>
                  <a:srgbClr val="000000"/>
                </a:solidFill>
                <a:latin typeface="Arial" pitchFamily="34" charset="0"/>
                <a:ea typeface="Times New Roman" pitchFamily="18" charset="0"/>
                <a:cs typeface="Arial" pitchFamily="34" charset="0"/>
              </a:rPr>
              <a:t>изменило. </a:t>
            </a:r>
            <a:endParaRPr lang="ru-RU" sz="2800" dirty="0" smtClean="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548680"/>
            <a:ext cx="8424936" cy="7725192"/>
          </a:xfrm>
          <a:prstGeom prst="rect">
            <a:avLst/>
          </a:prstGeom>
        </p:spPr>
        <p:txBody>
          <a:bodyPr wrap="square">
            <a:spAutoFit/>
          </a:bodyPr>
          <a:lstStyle/>
          <a:p>
            <a:pPr algn="just" fontAlgn="base">
              <a:spcBef>
                <a:spcPct val="0"/>
              </a:spcBef>
              <a:spcAft>
                <a:spcPct val="0"/>
              </a:spcAft>
            </a:pPr>
            <a:r>
              <a:rPr lang="ru-RU" sz="3200" dirty="0" smtClean="0">
                <a:solidFill>
                  <a:srgbClr val="000000"/>
                </a:solidFill>
                <a:latin typeface="Arial" pitchFamily="34" charset="0"/>
                <a:ea typeface="Times New Roman" pitchFamily="18" charset="0"/>
                <a:cs typeface="Arial" pitchFamily="34" charset="0"/>
              </a:rPr>
              <a:t>4 </a:t>
            </a:r>
            <a:r>
              <a:rPr lang="ru-RU" sz="3200" dirty="0" smtClean="0">
                <a:solidFill>
                  <a:srgbClr val="000000"/>
                </a:solidFill>
                <a:latin typeface="Arial" pitchFamily="34" charset="0"/>
                <a:ea typeface="Times New Roman" pitchFamily="18" charset="0"/>
                <a:cs typeface="Arial" pitchFamily="34" charset="0"/>
              </a:rPr>
              <a:t>Укажите, в каких предложениях пишется частица </a:t>
            </a:r>
            <a:r>
              <a:rPr lang="ru-RU" sz="3200" dirty="0" smtClean="0">
                <a:solidFill>
                  <a:srgbClr val="000000"/>
                </a:solidFill>
                <a:latin typeface="Arial" pitchFamily="34" charset="0"/>
                <a:ea typeface="Times New Roman" pitchFamily="18" charset="0"/>
                <a:cs typeface="Arial" pitchFamily="34" charset="0"/>
              </a:rPr>
              <a:t>НЕ: </a:t>
            </a:r>
          </a:p>
          <a:p>
            <a:pPr algn="just" fontAlgn="base">
              <a:spcBef>
                <a:spcPct val="0"/>
              </a:spcBef>
              <a:spcAft>
                <a:spcPct val="0"/>
              </a:spcAft>
            </a:pPr>
            <a:endParaRPr lang="ru-RU" sz="3600" dirty="0" smtClean="0">
              <a:solidFill>
                <a:srgbClr val="000000"/>
              </a:solidFill>
              <a:latin typeface="Arial" pitchFamily="34" charset="0"/>
              <a:ea typeface="Times New Roman" pitchFamily="18" charset="0"/>
              <a:cs typeface="Arial" pitchFamily="34" charset="0"/>
            </a:endParaRPr>
          </a:p>
          <a:p>
            <a:pPr marL="342900" indent="-342900" algn="just" fontAlgn="base">
              <a:spcBef>
                <a:spcPct val="0"/>
              </a:spcBef>
              <a:spcAft>
                <a:spcPct val="0"/>
              </a:spcAft>
              <a:buAutoNum type="arabicParenR"/>
            </a:pPr>
            <a:r>
              <a:rPr lang="ru-RU" sz="3600" dirty="0" smtClean="0"/>
              <a:t> </a:t>
            </a:r>
            <a:r>
              <a:rPr lang="ru-RU" sz="3200" dirty="0" smtClean="0"/>
              <a:t>За </a:t>
            </a:r>
            <a:r>
              <a:rPr lang="ru-RU" sz="3200" dirty="0" smtClean="0"/>
              <a:t>море и я ходил н..раз. </a:t>
            </a:r>
            <a:endParaRPr lang="ru-RU" sz="3200" dirty="0" smtClean="0"/>
          </a:p>
          <a:p>
            <a:pPr marL="342900" indent="-342900" algn="just" fontAlgn="base">
              <a:spcBef>
                <a:spcPct val="0"/>
              </a:spcBef>
              <a:spcAft>
                <a:spcPct val="0"/>
              </a:spcAft>
            </a:pPr>
            <a:r>
              <a:rPr lang="ru-RU" sz="3200" dirty="0" smtClean="0"/>
              <a:t>2) Чего </a:t>
            </a:r>
            <a:r>
              <a:rPr lang="ru-RU" sz="3200" dirty="0" smtClean="0"/>
              <a:t>только н..передумаешь при ходьбе, кого н</a:t>
            </a:r>
            <a:r>
              <a:rPr lang="ru-RU" sz="3200" dirty="0" smtClean="0"/>
              <a:t>.. </a:t>
            </a:r>
            <a:r>
              <a:rPr lang="ru-RU" sz="3200" dirty="0" smtClean="0"/>
              <a:t>вспомнишь! </a:t>
            </a:r>
            <a:endParaRPr lang="ru-RU" sz="3200" dirty="0" smtClean="0"/>
          </a:p>
          <a:p>
            <a:pPr marL="342900" indent="-342900" algn="just" fontAlgn="base">
              <a:spcBef>
                <a:spcPct val="0"/>
              </a:spcBef>
              <a:spcAft>
                <a:spcPct val="0"/>
              </a:spcAft>
            </a:pPr>
            <a:r>
              <a:rPr lang="ru-RU" sz="3200" dirty="0" smtClean="0"/>
              <a:t>3) Летчик по-настоящему </a:t>
            </a:r>
            <a:r>
              <a:rPr lang="ru-RU" sz="3200" dirty="0" smtClean="0"/>
              <a:t>поверил, что этот человек действительно н..кто иной, как летчик </a:t>
            </a:r>
            <a:r>
              <a:rPr lang="ru-RU" sz="3200" dirty="0" err="1" smtClean="0"/>
              <a:t>Мересьев</a:t>
            </a:r>
            <a:r>
              <a:rPr lang="ru-RU" sz="3200" dirty="0" smtClean="0"/>
              <a:t>. </a:t>
            </a:r>
            <a:endParaRPr lang="ru-RU" sz="3200" dirty="0" smtClean="0"/>
          </a:p>
          <a:p>
            <a:pPr marL="342900" indent="-342900" algn="just" fontAlgn="base">
              <a:spcBef>
                <a:spcPct val="0"/>
              </a:spcBef>
              <a:spcAft>
                <a:spcPct val="0"/>
              </a:spcAft>
            </a:pPr>
            <a:r>
              <a:rPr lang="ru-RU" sz="3200" dirty="0" smtClean="0"/>
              <a:t>4) За </a:t>
            </a:r>
            <a:r>
              <a:rPr lang="ru-RU" sz="3200" dirty="0" smtClean="0"/>
              <a:t>что н.. возьмется, уж конца добьется. </a:t>
            </a:r>
            <a:endParaRPr lang="ru-RU" sz="3200" dirty="0" smtClean="0"/>
          </a:p>
          <a:p>
            <a:pPr marL="342900" indent="-342900" algn="just" fontAlgn="base">
              <a:spcBef>
                <a:spcPct val="0"/>
              </a:spcBef>
              <a:spcAft>
                <a:spcPct val="0"/>
              </a:spcAft>
            </a:pPr>
            <a:r>
              <a:rPr lang="ru-RU" sz="3200" dirty="0" smtClean="0"/>
              <a:t>5) В </a:t>
            </a:r>
            <a:r>
              <a:rPr lang="ru-RU" sz="3200" dirty="0" smtClean="0"/>
              <a:t>лихости и зависти нет н..проку, н..радости. </a:t>
            </a:r>
          </a:p>
          <a:p>
            <a:pPr marL="342900" indent="-342900" algn="just" fontAlgn="base">
              <a:spcBef>
                <a:spcPct val="0"/>
              </a:spcBef>
              <a:spcAft>
                <a:spcPct val="0"/>
              </a:spcAft>
            </a:pPr>
            <a:r>
              <a:rPr lang="ru-RU" sz="3200" dirty="0" smtClean="0"/>
              <a:t> </a:t>
            </a:r>
            <a:endParaRPr lang="ru-RU" sz="3200" dirty="0" smtClean="0"/>
          </a:p>
          <a:p>
            <a:pPr lvl="0" algn="just" fontAlgn="base">
              <a:spcBef>
                <a:spcPct val="0"/>
              </a:spcBef>
              <a:spcAft>
                <a:spcPct val="0"/>
              </a:spcAft>
            </a:pPr>
            <a:endParaRPr lang="ru-RU" sz="3600" dirty="0" smtClean="0">
              <a:solidFill>
                <a:srgbClr val="000000"/>
              </a:solidFill>
              <a:latin typeface="Arial" pitchFamily="34" charset="0"/>
              <a:ea typeface="Times New Roman" pitchFamily="18" charset="0"/>
              <a:cs typeface="Arial" pitchFamily="34" charset="0"/>
            </a:endParaRPr>
          </a:p>
          <a:p>
            <a:pPr lvl="0" algn="just" fontAlgn="base">
              <a:spcBef>
                <a:spcPct val="0"/>
              </a:spcBef>
              <a:spcAft>
                <a:spcPct val="0"/>
              </a:spcAft>
            </a:pPr>
            <a:endParaRPr lang="ru-RU" sz="3600" dirty="0" smtClean="0">
              <a:solidFill>
                <a:srgbClr val="000000"/>
              </a:solidFill>
              <a:latin typeface="Arial" pitchFamily="34" charset="0"/>
              <a:ea typeface="Times New Roman" pitchFamily="18"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028343"/>
            <a:ext cx="7488832" cy="5016758"/>
          </a:xfrm>
          <a:prstGeom prst="rect">
            <a:avLst/>
          </a:prstGeom>
        </p:spPr>
        <p:txBody>
          <a:bodyPr wrap="square">
            <a:spAutoFit/>
          </a:bodyPr>
          <a:lstStyle/>
          <a:p>
            <a:pPr algn="just" fontAlgn="base">
              <a:spcBef>
                <a:spcPct val="0"/>
              </a:spcBef>
              <a:spcAft>
                <a:spcPct val="0"/>
              </a:spcAft>
            </a:pPr>
            <a:r>
              <a:rPr lang="ru-RU" sz="3600" dirty="0" smtClean="0">
                <a:solidFill>
                  <a:srgbClr val="000000"/>
                </a:solidFill>
                <a:latin typeface="Arial" pitchFamily="34" charset="0"/>
                <a:ea typeface="Times New Roman" pitchFamily="18" charset="0"/>
                <a:cs typeface="Arial" pitchFamily="34" charset="0"/>
              </a:rPr>
              <a:t>5 </a:t>
            </a:r>
            <a:r>
              <a:rPr lang="ru-RU" sz="3600" dirty="0" smtClean="0">
                <a:solidFill>
                  <a:srgbClr val="000000"/>
                </a:solidFill>
                <a:latin typeface="Arial" pitchFamily="34" charset="0"/>
                <a:ea typeface="Times New Roman" pitchFamily="18" charset="0"/>
                <a:cs typeface="Arial" pitchFamily="34" charset="0"/>
              </a:rPr>
              <a:t>Укажите, </a:t>
            </a:r>
            <a:r>
              <a:rPr lang="ru-RU" sz="3600" dirty="0" smtClean="0">
                <a:solidFill>
                  <a:srgbClr val="000000"/>
                </a:solidFill>
                <a:latin typeface="Arial" pitchFamily="34" charset="0"/>
                <a:ea typeface="Times New Roman" pitchFamily="18" charset="0"/>
                <a:cs typeface="Arial" pitchFamily="34" charset="0"/>
              </a:rPr>
              <a:t>на месте каких цифр пишется </a:t>
            </a:r>
            <a:r>
              <a:rPr lang="ru-RU" sz="3600" dirty="0" smtClean="0">
                <a:solidFill>
                  <a:srgbClr val="000000"/>
                </a:solidFill>
                <a:latin typeface="Arial" pitchFamily="34" charset="0"/>
                <a:ea typeface="Times New Roman" pitchFamily="18" charset="0"/>
                <a:cs typeface="Arial" pitchFamily="34" charset="0"/>
              </a:rPr>
              <a:t>частица </a:t>
            </a:r>
            <a:r>
              <a:rPr lang="ru-RU" sz="3600" dirty="0" smtClean="0">
                <a:solidFill>
                  <a:srgbClr val="000000"/>
                </a:solidFill>
                <a:latin typeface="Arial" pitchFamily="34" charset="0"/>
                <a:ea typeface="Times New Roman" pitchFamily="18" charset="0"/>
                <a:cs typeface="Arial" pitchFamily="34" charset="0"/>
              </a:rPr>
              <a:t>НИ: </a:t>
            </a:r>
          </a:p>
          <a:p>
            <a:pPr algn="just" fontAlgn="base">
              <a:spcBef>
                <a:spcPct val="0"/>
              </a:spcBef>
              <a:spcAft>
                <a:spcPct val="0"/>
              </a:spcAft>
            </a:pPr>
            <a:endParaRPr lang="ru-RU" sz="3600" dirty="0" smtClean="0">
              <a:solidFill>
                <a:srgbClr val="000000"/>
              </a:solidFill>
              <a:latin typeface="Arial" pitchFamily="34" charset="0"/>
              <a:ea typeface="Times New Roman" pitchFamily="18" charset="0"/>
              <a:cs typeface="Arial" pitchFamily="34" charset="0"/>
            </a:endParaRPr>
          </a:p>
          <a:p>
            <a:pPr indent="355600" algn="just" fontAlgn="base">
              <a:spcBef>
                <a:spcPct val="0"/>
              </a:spcBef>
              <a:spcAft>
                <a:spcPct val="0"/>
              </a:spcAft>
            </a:pPr>
            <a:r>
              <a:rPr lang="ru-RU" sz="3600" i="1" dirty="0" smtClean="0"/>
              <a:t>Как 1) н</a:t>
            </a:r>
            <a:r>
              <a:rPr lang="ru-RU" sz="3600" i="1" dirty="0" smtClean="0"/>
              <a:t>..напрягал Павлик слух, он </a:t>
            </a:r>
            <a:r>
              <a:rPr lang="ru-RU" sz="3600" i="1" dirty="0" smtClean="0"/>
              <a:t>2) н</a:t>
            </a:r>
            <a:r>
              <a:rPr lang="ru-RU" sz="3600" i="1" dirty="0" smtClean="0"/>
              <a:t>..мог уловить </a:t>
            </a:r>
            <a:r>
              <a:rPr lang="ru-RU" sz="3600" i="1" dirty="0" smtClean="0"/>
              <a:t>3) н</a:t>
            </a:r>
            <a:r>
              <a:rPr lang="ru-RU" sz="3600" i="1" dirty="0" smtClean="0"/>
              <a:t>..звука </a:t>
            </a:r>
            <a:r>
              <a:rPr lang="ru-RU" sz="3600" i="1" dirty="0" smtClean="0"/>
              <a:t>человеческого </a:t>
            </a:r>
            <a:r>
              <a:rPr lang="ru-RU" sz="3600" i="1" dirty="0" smtClean="0"/>
              <a:t>голоса, </a:t>
            </a:r>
            <a:r>
              <a:rPr lang="ru-RU" sz="3600" i="1" dirty="0" smtClean="0"/>
              <a:t>4) н</a:t>
            </a:r>
            <a:r>
              <a:rPr lang="ru-RU" sz="3600" i="1" dirty="0" smtClean="0"/>
              <a:t>..шороха ветвей, </a:t>
            </a:r>
            <a:r>
              <a:rPr lang="ru-RU" sz="3600" i="1" dirty="0" smtClean="0"/>
              <a:t>5) н</a:t>
            </a:r>
            <a:r>
              <a:rPr lang="ru-RU" sz="3600" i="1" dirty="0" smtClean="0"/>
              <a:t>..тихого треска валежника. </a:t>
            </a:r>
          </a:p>
          <a:p>
            <a:pPr lvl="0" algn="just" fontAlgn="base">
              <a:spcBef>
                <a:spcPct val="0"/>
              </a:spcBef>
              <a:spcAft>
                <a:spcPct val="0"/>
              </a:spcAft>
            </a:pPr>
            <a:endParaRPr lang="ru-RU" sz="3200" dirty="0" smtClean="0">
              <a:solidFill>
                <a:srgbClr val="000000"/>
              </a:solidFill>
              <a:latin typeface="Arial" pitchFamily="34" charset="0"/>
              <a:ea typeface="Times New Roman" pitchFamily="18"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028343"/>
            <a:ext cx="4572000" cy="4154984"/>
          </a:xfrm>
          <a:prstGeom prst="rect">
            <a:avLst/>
          </a:prstGeom>
        </p:spPr>
        <p:txBody>
          <a:bodyPr>
            <a:spAutoFit/>
          </a:bodyPr>
          <a:lstStyle/>
          <a:p>
            <a:pPr algn="just" fontAlgn="base">
              <a:spcBef>
                <a:spcPct val="0"/>
              </a:spcBef>
              <a:spcAft>
                <a:spcPct val="0"/>
              </a:spcAft>
            </a:pPr>
            <a:r>
              <a:rPr lang="ru-RU" sz="4400" dirty="0" smtClean="0">
                <a:solidFill>
                  <a:srgbClr val="000000"/>
                </a:solidFill>
                <a:latin typeface="Arial" pitchFamily="34" charset="0"/>
                <a:ea typeface="Times New Roman" pitchFamily="18" charset="0"/>
                <a:cs typeface="Arial" pitchFamily="34" charset="0"/>
              </a:rPr>
              <a:t>ОТВЕТЫ:</a:t>
            </a:r>
          </a:p>
          <a:p>
            <a:pPr algn="just" fontAlgn="base">
              <a:spcBef>
                <a:spcPct val="0"/>
              </a:spcBef>
              <a:spcAft>
                <a:spcPct val="0"/>
              </a:spcAft>
            </a:pPr>
            <a:r>
              <a:rPr lang="ru-RU" sz="4400" dirty="0" smtClean="0">
                <a:solidFill>
                  <a:srgbClr val="000000"/>
                </a:solidFill>
                <a:latin typeface="Arial" pitchFamily="34" charset="0"/>
                <a:ea typeface="Times New Roman" pitchFamily="18" charset="0"/>
                <a:cs typeface="Arial" pitchFamily="34" charset="0"/>
              </a:rPr>
              <a:t>1 – 1, 3, 4, 5</a:t>
            </a:r>
          </a:p>
          <a:p>
            <a:pPr algn="just" fontAlgn="base">
              <a:spcBef>
                <a:spcPct val="0"/>
              </a:spcBef>
              <a:spcAft>
                <a:spcPct val="0"/>
              </a:spcAft>
            </a:pPr>
            <a:r>
              <a:rPr lang="ru-RU" sz="4400" dirty="0" smtClean="0">
                <a:solidFill>
                  <a:srgbClr val="000000"/>
                </a:solidFill>
                <a:latin typeface="Arial" pitchFamily="34" charset="0"/>
                <a:ea typeface="Times New Roman" pitchFamily="18" charset="0"/>
                <a:cs typeface="Arial" pitchFamily="34" charset="0"/>
              </a:rPr>
              <a:t>2 – 1, 2</a:t>
            </a:r>
          </a:p>
          <a:p>
            <a:pPr algn="just" fontAlgn="base">
              <a:spcBef>
                <a:spcPct val="0"/>
              </a:spcBef>
              <a:spcAft>
                <a:spcPct val="0"/>
              </a:spcAft>
            </a:pPr>
            <a:r>
              <a:rPr lang="ru-RU" sz="4400" dirty="0" smtClean="0">
                <a:solidFill>
                  <a:srgbClr val="000000"/>
                </a:solidFill>
                <a:latin typeface="Arial" pitchFamily="34" charset="0"/>
                <a:ea typeface="Times New Roman" pitchFamily="18" charset="0"/>
                <a:cs typeface="Arial" pitchFamily="34" charset="0"/>
              </a:rPr>
              <a:t>3 -2, 3, 4, 5</a:t>
            </a:r>
          </a:p>
          <a:p>
            <a:pPr algn="just" fontAlgn="base">
              <a:spcBef>
                <a:spcPct val="0"/>
              </a:spcBef>
              <a:spcAft>
                <a:spcPct val="0"/>
              </a:spcAft>
            </a:pPr>
            <a:r>
              <a:rPr lang="ru-RU" sz="4400" dirty="0" smtClean="0">
                <a:solidFill>
                  <a:srgbClr val="000000"/>
                </a:solidFill>
                <a:latin typeface="Arial" pitchFamily="34" charset="0"/>
                <a:ea typeface="Times New Roman" pitchFamily="18" charset="0"/>
                <a:cs typeface="Arial" pitchFamily="34" charset="0"/>
              </a:rPr>
              <a:t>4 – 1, 2, 3</a:t>
            </a:r>
          </a:p>
          <a:p>
            <a:pPr algn="just" fontAlgn="base">
              <a:spcBef>
                <a:spcPct val="0"/>
              </a:spcBef>
              <a:spcAft>
                <a:spcPct val="0"/>
              </a:spcAft>
            </a:pPr>
            <a:r>
              <a:rPr lang="ru-RU" sz="4400" dirty="0" smtClean="0">
                <a:solidFill>
                  <a:srgbClr val="000000"/>
                </a:solidFill>
                <a:latin typeface="Arial" pitchFamily="34" charset="0"/>
                <a:ea typeface="Times New Roman" pitchFamily="18" charset="0"/>
                <a:cs typeface="Arial" pitchFamily="34" charset="0"/>
              </a:rPr>
              <a:t>5 1, 3, 4, 5 </a:t>
            </a:r>
            <a:endParaRPr lang="ru-RU" sz="4400" dirty="0" smtClean="0">
              <a:solidFill>
                <a:srgbClr val="000000"/>
              </a:solidFill>
              <a:latin typeface="Arial" pitchFamily="34" charset="0"/>
              <a:ea typeface="Times New Roman" pitchFamily="18"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8043890" cy="5466414"/>
          </a:xfrm>
        </p:spPr>
        <p:txBody>
          <a:bodyPr/>
          <a:lstStyle/>
          <a:p>
            <a:pPr algn="r"/>
            <a:r>
              <a:rPr lang="ru-RU" dirty="0" smtClean="0"/>
              <a:t>Презентация </a:t>
            </a:r>
            <a:br>
              <a:rPr lang="ru-RU" dirty="0" smtClean="0"/>
            </a:br>
            <a:r>
              <a:rPr lang="ru-RU" dirty="0" smtClean="0"/>
              <a:t>по русскому языку. </a:t>
            </a:r>
            <a:br>
              <a:rPr lang="ru-RU" dirty="0" smtClean="0"/>
            </a:br>
            <a:r>
              <a:rPr lang="ru-RU" dirty="0" smtClean="0"/>
              <a:t>Составила </a:t>
            </a:r>
            <a:br>
              <a:rPr lang="ru-RU" dirty="0" smtClean="0"/>
            </a:br>
            <a:r>
              <a:rPr lang="ru-RU" dirty="0" smtClean="0"/>
              <a:t>преподаватель </a:t>
            </a:r>
            <a:br>
              <a:rPr lang="ru-RU" dirty="0" smtClean="0"/>
            </a:br>
            <a:r>
              <a:rPr lang="ru-RU" dirty="0" smtClean="0"/>
              <a:t>Королёва Е.А. </a:t>
            </a:r>
            <a:endParaRPr lang="ru-RU" dirty="0"/>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2455020"/>
            <a:ext cx="842493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7200" b="1" dirty="0" smtClean="0">
                <a:solidFill>
                  <a:srgbClr val="C00000"/>
                </a:solidFill>
              </a:rPr>
              <a:t>Частица </a:t>
            </a:r>
            <a:r>
              <a:rPr lang="ru-RU" sz="7200" b="1" i="1" dirty="0" smtClean="0">
                <a:solidFill>
                  <a:srgbClr val="C00000"/>
                </a:solidFill>
              </a:rPr>
              <a:t>ни</a:t>
            </a:r>
            <a:r>
              <a:rPr lang="ru-RU" sz="7200" dirty="0" smtClean="0">
                <a:solidFill>
                  <a:srgbClr val="C00000"/>
                </a:solidFill>
              </a:rPr>
              <a:t> </a:t>
            </a:r>
            <a:endParaRPr lang="ru-RU" sz="7200"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23528" y="1155522"/>
            <a:ext cx="828092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4000" dirty="0" smtClean="0"/>
              <a:t>1 выражает отрицание в предложениях без подлежащего с дополнением в родительном падеже; в предложениях может отсутствовать </a:t>
            </a:r>
            <a:r>
              <a:rPr lang="ru-RU" sz="4000" dirty="0" smtClean="0"/>
              <a:t>слово-отрицание</a:t>
            </a:r>
            <a:r>
              <a:rPr lang="ru-RU" sz="4000" dirty="0" smtClean="0"/>
              <a:t>, но оно ясно подразумевается. Ср.: </a:t>
            </a:r>
            <a:r>
              <a:rPr lang="ru-RU" sz="4000" i="1" dirty="0" smtClean="0"/>
              <a:t>Кругом нет ни деревца</a:t>
            </a:r>
            <a:r>
              <a:rPr lang="ru-RU" sz="4000" dirty="0" smtClean="0"/>
              <a:t>. – </a:t>
            </a:r>
            <a:r>
              <a:rPr lang="ru-RU" sz="4000" i="1" dirty="0" smtClean="0"/>
              <a:t>Кругом ни деревца.</a:t>
            </a:r>
            <a:endParaRPr lang="ru-RU"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1"/>
          <p:cNvSpPr>
            <a:spLocks noChangeArrowheads="1"/>
          </p:cNvSpPr>
          <p:nvPr/>
        </p:nvSpPr>
        <p:spPr bwMode="auto">
          <a:xfrm>
            <a:off x="611560" y="943293"/>
            <a:ext cx="756084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3200" dirty="0" smtClean="0"/>
              <a:t>2 </a:t>
            </a:r>
            <a:r>
              <a:rPr lang="ru-RU" sz="3200" dirty="0" smtClean="0"/>
              <a:t>усиливает </a:t>
            </a:r>
            <a:r>
              <a:rPr lang="ru-RU" sz="3200" dirty="0" smtClean="0"/>
              <a:t>отрицание</a:t>
            </a:r>
            <a:r>
              <a:rPr lang="ru-RU" sz="3200" i="1" dirty="0" smtClean="0"/>
              <a:t>. Е</a:t>
            </a:r>
            <a:r>
              <a:rPr lang="ru-RU" sz="3200" dirty="0" smtClean="0"/>
              <a:t>сли опустить частицу </a:t>
            </a:r>
            <a:r>
              <a:rPr lang="ru-RU" sz="3200" i="1" dirty="0" smtClean="0"/>
              <a:t>ни,</a:t>
            </a:r>
            <a:r>
              <a:rPr lang="ru-RU" sz="3200" dirty="0" smtClean="0"/>
              <a:t> смысл </a:t>
            </a:r>
            <a:r>
              <a:rPr lang="ru-RU" sz="3200" dirty="0" smtClean="0"/>
              <a:t>предложения </a:t>
            </a:r>
            <a:r>
              <a:rPr lang="ru-RU" sz="3200" dirty="0" smtClean="0"/>
              <a:t>не изменяется, пропадает лишь оттенок усиления (в отличие от частицы </a:t>
            </a:r>
            <a:r>
              <a:rPr lang="ru-RU" sz="3200" i="1" dirty="0" smtClean="0"/>
              <a:t>не,</a:t>
            </a:r>
            <a:r>
              <a:rPr lang="ru-RU" sz="3200" dirty="0" smtClean="0"/>
              <a:t> которую нельзя опустить, так как получится </a:t>
            </a:r>
            <a:r>
              <a:rPr lang="ru-RU" sz="3200" dirty="0" smtClean="0"/>
              <a:t>обратный </a:t>
            </a:r>
            <a:r>
              <a:rPr lang="ru-RU" sz="3200" dirty="0" smtClean="0"/>
              <a:t>смысл). </a:t>
            </a:r>
            <a:endParaRPr lang="ru-RU" sz="3200" dirty="0" smtClean="0"/>
          </a:p>
          <a:p>
            <a:r>
              <a:rPr lang="ru-RU" sz="3200" dirty="0" smtClean="0"/>
              <a:t>Ср</a:t>
            </a:r>
            <a:r>
              <a:rPr lang="ru-RU" sz="3200" dirty="0" smtClean="0"/>
              <a:t>.: У </a:t>
            </a:r>
            <a:r>
              <a:rPr lang="ru-RU" sz="3200" i="1" dirty="0" smtClean="0"/>
              <a:t>меня не было ни минуты свободного времени. –</a:t>
            </a:r>
            <a:r>
              <a:rPr lang="ru-RU" sz="3200" dirty="0" smtClean="0"/>
              <a:t> У </a:t>
            </a:r>
            <a:r>
              <a:rPr lang="ru-RU" sz="3200" i="1" dirty="0" smtClean="0"/>
              <a:t>меня не было минуты свободного времени.</a:t>
            </a:r>
            <a:endParaRPr lang="ru-RU"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p:cNvSpPr>
            <a:spLocks noChangeArrowheads="1"/>
          </p:cNvSpPr>
          <p:nvPr/>
        </p:nvSpPr>
        <p:spPr bwMode="auto">
          <a:xfrm>
            <a:off x="251520" y="231551"/>
            <a:ext cx="8712968"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3200" dirty="0" smtClean="0"/>
              <a:t>3 Частицу </a:t>
            </a:r>
            <a:r>
              <a:rPr lang="ru-RU" sz="3200" i="1" dirty="0" smtClean="0"/>
              <a:t>ни</a:t>
            </a:r>
            <a:r>
              <a:rPr lang="ru-RU" sz="3200" dirty="0" smtClean="0"/>
              <a:t> можно выпустить в предложении, если она придает обобщающее значение относительным местоимениям и наречиям </a:t>
            </a:r>
            <a:r>
              <a:rPr lang="ru-RU" sz="3200" i="1" dirty="0" smtClean="0"/>
              <a:t>(где ни, куда ни, кто ни, что ни, сколько ни</a:t>
            </a:r>
            <a:r>
              <a:rPr lang="ru-RU" sz="3200" dirty="0" smtClean="0"/>
              <a:t> и т. д.). </a:t>
            </a:r>
            <a:endParaRPr lang="ru-RU" sz="3200" dirty="0" smtClean="0"/>
          </a:p>
          <a:p>
            <a:r>
              <a:rPr lang="ru-RU" sz="3200" dirty="0" smtClean="0"/>
              <a:t>С </a:t>
            </a:r>
            <a:r>
              <a:rPr lang="ru-RU" sz="3200" dirty="0" smtClean="0"/>
              <a:t>их помощью простое предложение присоединяется к сложному. Ср.: </a:t>
            </a:r>
            <a:r>
              <a:rPr lang="ru-RU" sz="3200" i="1" dirty="0" smtClean="0"/>
              <a:t>Кто ни </a:t>
            </a:r>
            <a:r>
              <a:rPr lang="ru-RU" sz="3200" i="1" dirty="0" smtClean="0"/>
              <a:t>читал </a:t>
            </a:r>
            <a:r>
              <a:rPr lang="ru-RU" sz="3200" i="1" dirty="0" smtClean="0"/>
              <a:t>эту книгу, всем она нравилась. (Книга нравилась всем, кто ее читал.) – Кто не читал эту книгу, должен ее прочитать.</a:t>
            </a:r>
            <a:endParaRPr lang="ru-RU"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280920" cy="4154984"/>
          </a:xfrm>
          <a:prstGeom prst="rect">
            <a:avLst/>
          </a:prstGeom>
        </p:spPr>
        <p:txBody>
          <a:bodyPr wrap="square">
            <a:spAutoFit/>
          </a:bodyPr>
          <a:lstStyle/>
          <a:p>
            <a:r>
              <a:rPr lang="ru-RU" sz="4400" dirty="0" smtClean="0"/>
              <a:t>4</a:t>
            </a:r>
            <a:r>
              <a:rPr lang="ru-RU" sz="4400" b="1" dirty="0" smtClean="0"/>
              <a:t> </a:t>
            </a:r>
            <a:r>
              <a:rPr lang="ru-RU" sz="4400" dirty="0" smtClean="0"/>
              <a:t>Частица </a:t>
            </a:r>
            <a:r>
              <a:rPr lang="ru-RU" sz="4400" i="1" dirty="0" smtClean="0"/>
              <a:t>ни </a:t>
            </a:r>
            <a:r>
              <a:rPr lang="ru-RU" sz="4400" dirty="0" smtClean="0"/>
              <a:t>(безударная) входит в состав отрицательных местоимений </a:t>
            </a:r>
            <a:r>
              <a:rPr lang="ru-RU" sz="4400" i="1" dirty="0" smtClean="0"/>
              <a:t>никто, ничто, никакой </a:t>
            </a:r>
            <a:r>
              <a:rPr lang="ru-RU" sz="4400" dirty="0" smtClean="0"/>
              <a:t>и др. и отрицательных наречий </a:t>
            </a:r>
            <a:r>
              <a:rPr lang="ru-RU" sz="4400" i="1" dirty="0" smtClean="0"/>
              <a:t>нигде, никуда, никогда </a:t>
            </a:r>
            <a:r>
              <a:rPr lang="ru-RU" sz="4400" dirty="0" smtClean="0"/>
              <a:t>и др.</a:t>
            </a:r>
            <a:endParaRPr lang="ru-RU" sz="4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712968" cy="5262979"/>
          </a:xfrm>
          <a:prstGeom prst="rect">
            <a:avLst/>
          </a:prstGeom>
        </p:spPr>
        <p:txBody>
          <a:bodyPr wrap="square">
            <a:spAutoFit/>
          </a:bodyPr>
          <a:lstStyle/>
          <a:p>
            <a:r>
              <a:rPr lang="ru-RU" sz="4800" dirty="0" smtClean="0"/>
              <a:t>5 Частица </a:t>
            </a:r>
            <a:r>
              <a:rPr lang="ru-RU" sz="4800" i="1" dirty="0" smtClean="0"/>
              <a:t>ни </a:t>
            </a:r>
            <a:r>
              <a:rPr lang="ru-RU" sz="4800" dirty="0" smtClean="0"/>
              <a:t>пишется отдельно, за исключением отрицательных местоимений (без предлога) и отрицательных наречий. </a:t>
            </a:r>
            <a:endParaRPr lang="ru-RU" sz="4800" dirty="0" smtClean="0"/>
          </a:p>
          <a:p>
            <a:r>
              <a:rPr lang="ru-RU" sz="4800" dirty="0" smtClean="0"/>
              <a:t>Ср</a:t>
            </a:r>
            <a:r>
              <a:rPr lang="ru-RU" sz="4800" dirty="0" smtClean="0"/>
              <a:t>.: </a:t>
            </a:r>
            <a:r>
              <a:rPr lang="ru-RU" sz="4800" i="1" dirty="0" smtClean="0"/>
              <a:t>никого – ни от кого – ниоткуда.</a:t>
            </a:r>
            <a:endParaRPr lang="ru-RU"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ChangeArrowheads="1"/>
          </p:cNvSpPr>
          <p:nvPr/>
        </p:nvSpPr>
        <p:spPr bwMode="auto">
          <a:xfrm>
            <a:off x="179512" y="433408"/>
            <a:ext cx="8496944" cy="624786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4000" dirty="0" smtClean="0"/>
              <a:t>6 Одиночное или повторяющееся </a:t>
            </a:r>
            <a:r>
              <a:rPr lang="ru-RU" sz="4000" i="1" dirty="0" smtClean="0"/>
              <a:t>ни</a:t>
            </a:r>
            <a:r>
              <a:rPr lang="ru-RU" sz="4000" dirty="0" smtClean="0"/>
              <a:t> входит в состав устойчивых оборотов, например: </a:t>
            </a:r>
            <a:endParaRPr lang="ru-RU" sz="4000" dirty="0" smtClean="0"/>
          </a:p>
          <a:p>
            <a:r>
              <a:rPr lang="ru-RU" sz="4000" i="1" dirty="0" smtClean="0">
                <a:solidFill>
                  <a:srgbClr val="C00000"/>
                </a:solidFill>
              </a:rPr>
              <a:t>во </a:t>
            </a:r>
            <a:r>
              <a:rPr lang="ru-RU" sz="4000" i="1" dirty="0" smtClean="0">
                <a:solidFill>
                  <a:srgbClr val="C00000"/>
                </a:solidFill>
              </a:rPr>
              <a:t>что бы то ни стало, как ни в чем не бывало, откуда ни возьмись, ни рыба ни мясо, ни жив ни мертв, ни два ни полтора, ни то ни се, ни дать ни взять, ни много ни мало, ни больше ни меньше.</a:t>
            </a:r>
            <a:endParaRPr lang="ru-RU" sz="4000" dirty="0">
              <a:solidFill>
                <a:srgbClr val="C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Городская">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Эркер">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228</TotalTime>
  <Words>982</Words>
  <Application>Microsoft Office PowerPoint</Application>
  <PresentationFormat>Экран (4:3)</PresentationFormat>
  <Paragraphs>83</Paragraphs>
  <Slides>27</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27</vt:i4>
      </vt:variant>
    </vt:vector>
  </HeadingPairs>
  <TitlesOfParts>
    <vt:vector size="30" baseType="lpstr">
      <vt:lpstr>Городская</vt:lpstr>
      <vt:lpstr>Метро</vt:lpstr>
      <vt:lpstr>Эркер</vt:lpstr>
      <vt:lpstr>Тема «Правописание частиц  не и ни»</vt:lpstr>
      <vt:lpstr>Следует помнить, что частица не – отрицательная,  а частица ни – усилительная.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Презентация  по русскому языку.  Составила  преподаватель  Королёва Е.А.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Деепричастие</dc:title>
  <dc:creator>alina</dc:creator>
  <cp:lastModifiedBy>Admin</cp:lastModifiedBy>
  <cp:revision>28</cp:revision>
  <dcterms:created xsi:type="dcterms:W3CDTF">2014-03-31T16:23:00Z</dcterms:created>
  <dcterms:modified xsi:type="dcterms:W3CDTF">2020-03-17T07:40:06Z</dcterms:modified>
</cp:coreProperties>
</file>