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  <p:sldMasterId id="2147483756" r:id="rId3"/>
  </p:sldMasterIdLst>
  <p:sldIdLst>
    <p:sldId id="256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13" r:id="rId20"/>
    <p:sldId id="304" r:id="rId21"/>
    <p:sldId id="305" r:id="rId22"/>
    <p:sldId id="306" r:id="rId23"/>
    <p:sldId id="307" r:id="rId24"/>
    <p:sldId id="308" r:id="rId25"/>
    <p:sldId id="26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015212"/>
          </a:xfrm>
        </p:spPr>
        <p:txBody>
          <a:bodyPr/>
          <a:lstStyle/>
          <a:p>
            <a:pPr algn="r">
              <a:spcBef>
                <a:spcPts val="0"/>
              </a:spcBef>
            </a:pP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Для слушателей </a:t>
            </a: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подготовительного отделения, </a:t>
            </a:r>
            <a:endParaRPr lang="ru-RU" sz="3200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подготовительных курсов, абитуриентов</a:t>
            </a:r>
          </a:p>
          <a:p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Тема: </a:t>
            </a:r>
            <a:r>
              <a:rPr lang="ru-RU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«СОЮЗЫ»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9552" y="2473152"/>
            <a:ext cx="8064896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Правописание союзов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144124"/>
          <a:ext cx="6095999" cy="569751"/>
        </p:xfrm>
        <a:graphic>
          <a:graphicData uri="http://schemas.openxmlformats.org/drawingml/2006/table">
            <a:tbl>
              <a:tblPr/>
              <a:tblGrid>
                <a:gridCol w="4791894"/>
                <a:gridCol w="1304105"/>
              </a:tblGrid>
              <a:tr h="18991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Различайте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09" marR="2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сочетания местоимения и наречия с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09" marR="2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9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частицами (пишутся раздельно)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09" marR="2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764704"/>
          <a:ext cx="8280920" cy="5496666"/>
        </p:xfrm>
        <a:graphic>
          <a:graphicData uri="http://schemas.openxmlformats.org/drawingml/2006/table">
            <a:tbl>
              <a:tblPr/>
              <a:tblGrid>
                <a:gridCol w="3697708"/>
                <a:gridCol w="4583212"/>
              </a:tblGrid>
              <a:tr h="78523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Различайте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09" marR="2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5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союзы (пишутся слитно)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09" marR="2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сочетания местоимения и наречия с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09" marR="2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55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09" marR="2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частицами (пишутся раздельно)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09" marR="2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332656"/>
          <a:ext cx="8568952" cy="6120680"/>
        </p:xfrm>
        <a:graphic>
          <a:graphicData uri="http://schemas.openxmlformats.org/drawingml/2006/table">
            <a:tbl>
              <a:tblPr/>
              <a:tblGrid>
                <a:gridCol w="3826324"/>
                <a:gridCol w="4742628"/>
              </a:tblGrid>
              <a:tr h="61206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тоже = также = и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Союзы </a:t>
                      </a:r>
                      <a:r>
                        <a:rPr lang="ru-RU" sz="2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также, тоже</a:t>
                      </a: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взаимозаменяемы (или заменяются союзом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и),</a:t>
                      </a:r>
                      <a:r>
                        <a:rPr lang="ru-RU" sz="2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члены предложения: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пришел поздно, он </a:t>
                      </a:r>
                      <a:r>
                        <a:rPr lang="ru-RU" sz="2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также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опоздал. = Он </a:t>
                      </a:r>
                      <a:r>
                        <a:rPr lang="ru-RU" sz="2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тоже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опоздал = И</a:t>
                      </a:r>
                      <a:r>
                        <a:rPr lang="ru-RU" sz="2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опоздал.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Слитно пишется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тоже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роли частицы, например: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Тоже мне помощник!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09" marR="2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 же</a:t>
                      </a:r>
                      <a:r>
                        <a:rPr lang="ru-RU" sz="28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 же самое = то самое 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сказал мне то же, что и ты. – Он сказал мне то самое, что и ты.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сочетании </a:t>
                      </a:r>
                      <a:r>
                        <a:rPr lang="ru-RU" sz="2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 же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часто стоит местоимение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самое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(образуется сочетание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 же самое),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например: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Ежедневно повторялось то же самое.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сочетанием </a:t>
                      </a:r>
                      <a:r>
                        <a:rPr lang="ru-RU" sz="2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 же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часто следует союзное слово </a:t>
                      </a:r>
                      <a:r>
                        <a:rPr lang="ru-RU" sz="2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что,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например: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Сегодня то же, что вчера.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09" marR="2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404664"/>
          <a:ext cx="8424936" cy="5184576"/>
        </p:xfrm>
        <a:graphic>
          <a:graphicData uri="http://schemas.openxmlformats.org/drawingml/2006/table">
            <a:tbl>
              <a:tblPr/>
              <a:tblGrid>
                <a:gridCol w="3762016"/>
                <a:gridCol w="4662920"/>
              </a:tblGrid>
              <a:tr h="5184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также </a:t>
                      </a:r>
                      <a:r>
                        <a:rPr lang="ru-RU" sz="24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4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Игнат советовал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также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путникам в лес глубоко не забиваться.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09" marR="2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Так же</a:t>
                      </a:r>
                      <a:r>
                        <a:rPr lang="ru-RU" sz="24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= так...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сочетанием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так же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часто следует наречие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как,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например: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думал о нём так же,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Также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заменятся на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(местоимение),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так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(наречие) можно поставить вопрос, они – члены предложения: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Она все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так же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хороша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(как?).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все про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 же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(про что?).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Хаджи-Мурат надел оружие и бурку. Эльдар сделал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же.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(то самое)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09" marR="2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24744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Запомните</a:t>
            </a:r>
            <a:r>
              <a:rPr lang="ru-RU" sz="6600" b="1" dirty="0" smtClean="0">
                <a:solidFill>
                  <a:srgbClr val="C00000"/>
                </a:solidFill>
              </a:rPr>
              <a:t>:</a:t>
            </a:r>
          </a:p>
          <a:p>
            <a:endParaRPr lang="ru-RU" sz="6600" b="1" dirty="0" smtClean="0"/>
          </a:p>
          <a:p>
            <a:r>
              <a:rPr lang="ru-RU" sz="6600" dirty="0" smtClean="0"/>
              <a:t> </a:t>
            </a:r>
            <a:r>
              <a:rPr lang="ru-RU" sz="6600" i="1" dirty="0" smtClean="0"/>
              <a:t>точно </a:t>
            </a:r>
            <a:r>
              <a:rPr lang="ru-RU" sz="6600" b="1" i="1" dirty="0" smtClean="0"/>
              <a:t>так же, </a:t>
            </a:r>
            <a:endParaRPr lang="ru-RU" sz="6600" b="1" i="1" dirty="0" smtClean="0"/>
          </a:p>
          <a:p>
            <a:r>
              <a:rPr lang="ru-RU" sz="6600" b="1" i="1" dirty="0" smtClean="0"/>
              <a:t>то </a:t>
            </a:r>
            <a:r>
              <a:rPr lang="ru-RU" sz="6600" b="1" i="1" dirty="0" smtClean="0"/>
              <a:t>же </a:t>
            </a:r>
            <a:r>
              <a:rPr lang="ru-RU" sz="6600" i="1" dirty="0" smtClean="0"/>
              <a:t>самое.</a:t>
            </a:r>
            <a:endParaRPr lang="ru-RU" sz="6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548681"/>
          <a:ext cx="8496944" cy="5951280"/>
        </p:xfrm>
        <a:graphic>
          <a:graphicData uri="http://schemas.openxmlformats.org/drawingml/2006/table">
            <a:tbl>
              <a:tblPr/>
              <a:tblGrid>
                <a:gridCol w="3794170"/>
                <a:gridCol w="4702774"/>
              </a:tblGrid>
              <a:tr h="5151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Союз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зато </a:t>
                      </a:r>
                      <a:r>
                        <a:rPr lang="ru-RU" sz="3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ru-RU" sz="3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</a:t>
                      </a:r>
                      <a:endParaRPr lang="ru-RU" sz="3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Комната мала, </a:t>
                      </a:r>
                      <a:r>
                        <a:rPr lang="ru-RU" sz="3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зато </a:t>
                      </a:r>
                      <a:r>
                        <a:rPr lang="ru-RU" sz="3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уютна. = Комната мала, </a:t>
                      </a:r>
                      <a:r>
                        <a:rPr lang="ru-RU" sz="3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 </a:t>
                      </a:r>
                      <a:r>
                        <a:rPr lang="ru-RU" sz="3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уютна.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09" marR="2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то = за это </a:t>
                      </a:r>
                      <a:endParaRPr lang="ru-RU" sz="3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Поверните за то здание. = Поверните за это здание</a:t>
                      </a:r>
                      <a:r>
                        <a:rPr lang="ru-RU" sz="36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3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 сочетанию </a:t>
                      </a:r>
                      <a:r>
                        <a:rPr lang="ru-RU" sz="36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то</a:t>
                      </a:r>
                      <a:r>
                        <a:rPr lang="ru-RU" sz="3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можно задать падежный вопрос: </a:t>
                      </a:r>
                      <a:r>
                        <a:rPr lang="ru-RU" sz="36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Зайди </a:t>
                      </a:r>
                      <a:r>
                        <a:rPr lang="ru-RU" sz="36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то</a:t>
                      </a:r>
                      <a:r>
                        <a:rPr lang="ru-RU" sz="3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(какое?) </a:t>
                      </a:r>
                      <a:r>
                        <a:rPr lang="ru-RU" sz="36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дерево.</a:t>
                      </a:r>
                      <a:endParaRPr lang="ru-RU" sz="3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09" marR="2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48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09" marR="2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09" marR="2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476672"/>
          <a:ext cx="8784976" cy="6049515"/>
        </p:xfrm>
        <a:graphic>
          <a:graphicData uri="http://schemas.openxmlformats.org/drawingml/2006/table">
            <a:tbl>
              <a:tblPr/>
              <a:tblGrid>
                <a:gridCol w="4392488"/>
                <a:gridCol w="4392488"/>
              </a:tblGrid>
              <a:tr h="60495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чтобы = для того, чтобы</a:t>
                      </a:r>
                      <a:endParaRPr lang="ru-RU" sz="2400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крикнул,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чтобы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меня услышали. = Я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крикнул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того, чтобы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меня услышали.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союза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чтобы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чтоб)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нельзя оторвать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 (б)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перенести в другое место предложения: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	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чтобы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целевой (заменяется на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того чтобы): Я спешил,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чтобы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застать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её;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чтобы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изъяснительный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(стоит в начале придаточного, к которому задаётся падежный вопрос):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Думай о том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(о чём?),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чтобы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успеть.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бы = что... бы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(местоимение </a:t>
                      </a:r>
                      <a:r>
                        <a:rPr lang="ru-RU" sz="2400" dirty="0">
                          <a:solidFill>
                            <a:srgbClr val="1E376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частица)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бы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ни делал, все ладно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Частицу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 (б),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идущую за местоимением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что,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можно перенести в другое место предложения: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бы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 говорили, я прав.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 говорили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бы,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прав.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Внимание: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предложении не придаточном не может быть подчинительного союза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чтобы.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бы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такое еще придумать?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(ср.: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такое еще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придумать?);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 ни случилось, я не оставлю его в беде; Не имею понятия,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бы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сделал на моем месте</a:t>
                      </a:r>
                      <a:r>
                        <a:rPr lang="ru-RU" sz="24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96752"/>
            <a:ext cx="712879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80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Запомнить: </a:t>
            </a:r>
            <a:endParaRPr lang="ru-RU" sz="8000" b="1" dirty="0" smtClean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ru-RU" sz="8000" b="1" i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4800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во </a:t>
            </a:r>
            <a:r>
              <a:rPr lang="ru-RU" sz="4800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что бы то ни стало</a:t>
            </a:r>
            <a:endParaRPr lang="ru-RU" sz="4800" dirty="0">
              <a:solidFill>
                <a:srgbClr val="C0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260648"/>
          <a:ext cx="8568952" cy="6120680"/>
        </p:xfrm>
        <a:graphic>
          <a:graphicData uri="http://schemas.openxmlformats.org/drawingml/2006/table">
            <a:tbl>
              <a:tblPr/>
              <a:tblGrid>
                <a:gridCol w="3767738"/>
                <a:gridCol w="4801214"/>
              </a:tblGrid>
              <a:tr h="6120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притом (причём) = к тому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Союзы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причем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притом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пишутся слитно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встретил меня, притом (причём) </a:t>
                      </a:r>
                      <a:r>
                        <a:rPr lang="ru-RU" sz="20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предупредил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 опасности.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встретил меня, к тому же </a:t>
                      </a:r>
                      <a:r>
                        <a:rPr lang="ru-RU" sz="20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предупредил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 опасности.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Союзы </a:t>
                      </a: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притом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причём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взаимозаменяемы: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Она красива, </a:t>
                      </a: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притом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(причём) умна.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4765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Указанные союзы имеют присоединительное значение («в добавление к этому»), например: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Эксперимент был проведен удачно, </a:t>
                      </a: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причем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впервые; Выступление содержательное и </a:t>
                      </a: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притом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интересное по форме.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предлог с местоимением пишется раздельно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ru-RU" sz="20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чем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20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том</a:t>
                      </a: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том (при чём) = при... том (при... чём) (местоимение + предлог)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том институте есть курсы.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тут ни при чём.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том, при чём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взаимозаменяемы: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том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(каком?)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доме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сад.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Ну при чём здесь я?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Сочетание </a:t>
                      </a: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чем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употребляется в вопросительных предложениях, например: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чем тут он со своими претензиями?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Сочетание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том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определяет следующее далее существительное, например: </a:t>
                      </a: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том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издательстве имеется небольшая типография.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1"/>
          <p:cNvSpPr>
            <a:spLocks noChangeArrowheads="1"/>
          </p:cNvSpPr>
          <p:nvPr/>
        </p:nvSpPr>
        <p:spPr bwMode="auto">
          <a:xfrm>
            <a:off x="323528" y="1285064"/>
            <a:ext cx="828092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Различайте частицы и союзы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259632" y="972620"/>
            <a:ext cx="727280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Союз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служебная часть речи, которая является средством соединения однородных членов и частей сложного предложения.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1052736"/>
          <a:ext cx="7704856" cy="4594002"/>
        </p:xfrm>
        <a:graphic>
          <a:graphicData uri="http://schemas.openxmlformats.org/drawingml/2006/table">
            <a:tbl>
              <a:tblPr/>
              <a:tblGrid>
                <a:gridCol w="3438787"/>
                <a:gridCol w="4266069"/>
              </a:tblGrid>
              <a:tr h="489300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Частицы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Подчинительные союзы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5673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Вносят дополнительный оттенок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Соединяют части сложных предложений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90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Она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словно ожила.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Дорога как будто рассказывает.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Глаза как озёра.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Заголубело небо, словно смахнули грязь.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 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],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(словно...).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Волосы зашевелились, как будто кто-то дунул.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],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(как будто...).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772816"/>
            <a:ext cx="7920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i="1" dirty="0" smtClean="0"/>
              <a:t>Различайте </a:t>
            </a:r>
            <a:endParaRPr lang="ru-RU" sz="6600" i="1" dirty="0" smtClean="0"/>
          </a:p>
          <a:p>
            <a:r>
              <a:rPr lang="ru-RU" sz="6600" i="1" dirty="0" smtClean="0"/>
              <a:t>союзы </a:t>
            </a:r>
          </a:p>
          <a:p>
            <a:r>
              <a:rPr lang="ru-RU" sz="6600" i="1" dirty="0" smtClean="0"/>
              <a:t>и </a:t>
            </a:r>
            <a:r>
              <a:rPr lang="ru-RU" sz="6600" i="1" dirty="0" smtClean="0"/>
              <a:t>союзные слова</a:t>
            </a:r>
            <a:endParaRPr lang="ru-RU" sz="6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62977"/>
          <a:ext cx="8784976" cy="6626805"/>
        </p:xfrm>
        <a:graphic>
          <a:graphicData uri="http://schemas.openxmlformats.org/drawingml/2006/table">
            <a:tbl>
              <a:tblPr/>
              <a:tblGrid>
                <a:gridCol w="2195778"/>
                <a:gridCol w="2791070"/>
                <a:gridCol w="3798128"/>
              </a:tblGrid>
              <a:tr h="674173">
                <a:tc gridSpan="2"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Союзные слова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(местоимения, местоименные наречия)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Подчинительные союзы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778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падает логическое ударение;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его нельзя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опустить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но придаточное предложение можно заменить на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вопросительное предложение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Наукой не </a:t>
                      </a:r>
                      <a:r>
                        <a:rPr lang="ru-RU" sz="20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установлено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что такое сон. – Что такое сон?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не заменяется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синонимичным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союзом: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рассказал, когда это произошло.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является членом предложения;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есть соотносительные слова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все, те, та, таков, тем, то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др.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То, </a:t>
                      </a: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имеет смысл для одних, может оказаться абсолютно </a:t>
                      </a:r>
                      <a:r>
                        <a:rPr lang="ru-RU" sz="20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бессмысленным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других.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не падает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логическое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ударение;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можно опустить: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знал, что успех </a:t>
                      </a:r>
                      <a:r>
                        <a:rPr lang="ru-RU" sz="20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зависит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людей. (Он знал: успех </a:t>
                      </a:r>
                      <a:r>
                        <a:rPr lang="ru-RU" sz="20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зависит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людей.)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можно заменить си­нонимичным союзом: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Когда он пришёл, был вечер. (</a:t>
                      </a:r>
                      <a:r>
                        <a:rPr lang="ru-RU" sz="20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=в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то время когда)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не является членом предложения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местоимения</a:t>
                      </a:r>
                      <a:r>
                        <a:rPr lang="ru-RU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кто, какой, который, чей, каков, сколько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др.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наречия</a:t>
                      </a:r>
                      <a:r>
                        <a:rPr lang="ru-RU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где, куда, как, откуда, почему, зачем, отчего, когда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др.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чтобы, ли, что, пока, прежде чем, хотя, потому что, оттого что, </a:t>
                      </a:r>
                      <a:r>
                        <a:rPr lang="ru-RU" sz="20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едва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ибо, несмотря на то что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др.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9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5726448"/>
          </a:xfrm>
        </p:spPr>
        <p:txBody>
          <a:bodyPr/>
          <a:lstStyle/>
          <a:p>
            <a:r>
              <a:rPr lang="ru-RU" dirty="0" smtClean="0"/>
              <a:t>Презентация </a:t>
            </a:r>
            <a:br>
              <a:rPr lang="ru-RU" dirty="0" smtClean="0"/>
            </a:br>
            <a:r>
              <a:rPr lang="ru-RU" dirty="0" smtClean="0"/>
              <a:t>по русскому языку. </a:t>
            </a:r>
            <a:br>
              <a:rPr lang="ru-RU" dirty="0" smtClean="0"/>
            </a:br>
            <a:r>
              <a:rPr lang="ru-RU" dirty="0" smtClean="0"/>
              <a:t>Составила </a:t>
            </a:r>
            <a:br>
              <a:rPr lang="ru-RU" dirty="0" smtClean="0"/>
            </a:br>
            <a:r>
              <a:rPr lang="ru-RU" dirty="0" smtClean="0"/>
              <a:t>преподаватель </a:t>
            </a:r>
            <a:br>
              <a:rPr lang="ru-RU" dirty="0" smtClean="0"/>
            </a:br>
            <a:r>
              <a:rPr lang="ru-RU" dirty="0" smtClean="0"/>
              <a:t>Королёва Е.А. </a:t>
            </a:r>
            <a:endParaRPr lang="ru-RU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51520" y="741496"/>
            <a:ext cx="8208912" cy="5509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Союзы связывают однородные члены предложения в составе простого предложения и простые предложения в составе сложного предложения.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Ветер со свистом понесся по степи и поднял с травою такой шум, что из-за него не было слышно ни грома, ни скрипа колес.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данном предложении союзы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и, ни …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связывают однородные члены, союз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два простых предложения в одно сложное.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23528" y="838608"/>
            <a:ext cx="8280920" cy="50167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структуре (по составу)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союзы бывают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простыми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(состоят из одного слова):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зато, тоже, а, и, или, чтобы, либо, если, но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др.);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составными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(состоят из нескольких слов: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 как, как будто, то есть, потому что, несмотря на то что…,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... так и, прежде чем, с тех пор как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др.).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39552" y="1005424"/>
            <a:ext cx="7920880" cy="50167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происхождению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образованию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союзы могут быть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непроизводными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(исконными, т. е. не имеющими соотносительности с другими частями речи: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и, ни, а, но, да, или, либо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др.);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производными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(соотносятся с той частью речи, от которой они образованы: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что, хотя, также, зато, чтобы, тоже, оттого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др.).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23528" y="791729"/>
            <a:ext cx="8639944" cy="5509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употреблению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союзы бывают </a:t>
            </a:r>
          </a:p>
          <a:p>
            <a:pPr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одиночными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(состоят из одного слова: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и, да, или, так, как, же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др.);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повторяющимися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(части союза повторяются: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и, да ... да, то …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ли ... то ли, не то ... не то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др.);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двойными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части союза не повторяются: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только ... но и, если ... то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др.)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9512" y="1465040"/>
            <a:ext cx="8712968" cy="40626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значению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выполняемым функциям синтаксической функции союзы бывают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сочинительными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подчинительными.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620688"/>
          <a:ext cx="8280919" cy="5832648"/>
        </p:xfrm>
        <a:graphic>
          <a:graphicData uri="http://schemas.openxmlformats.org/drawingml/2006/table">
            <a:tbl>
              <a:tblPr/>
              <a:tblGrid>
                <a:gridCol w="8280919"/>
              </a:tblGrid>
              <a:tr h="13459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сочинительные: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1) при однородных членах;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2) в составе сложносочиненного предложения</a:t>
                      </a:r>
                      <a:r>
                        <a:rPr lang="ru-RU" sz="3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66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соединительные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(и,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ru-RU" sz="2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=и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],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тоже, также, не только … но и,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... и, ни ... ни, как ... так и, причём, притом, и притом, и [</a:t>
                      </a:r>
                      <a:r>
                        <a:rPr lang="ru-RU" sz="2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=притом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], да и, и то, также, а также, тоже;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противительные: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а, да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 значении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но), </a:t>
                      </a:r>
                      <a:r>
                        <a:rPr lang="ru-RU" sz="2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зато, однако, однако же, все же;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разделительные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(или, ли … </a:t>
                      </a:r>
                      <a:r>
                        <a:rPr lang="ru-RU" sz="2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то … </a:t>
                      </a:r>
                      <a:r>
                        <a:rPr lang="ru-RU" sz="2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или, либо, то ли, не то..., не то);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пояснительные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(то есть, или [</a:t>
                      </a:r>
                      <a:r>
                        <a:rPr lang="ru-RU" sz="2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=то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есть], а именно, именно, как то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620688"/>
          <a:ext cx="8568952" cy="6140191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383762">
                <a:tc>
                  <a:txBody>
                    <a:bodyPr/>
                    <a:lstStyle/>
                    <a:p>
                      <a:pPr indent="17780"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подчинительные</a:t>
                      </a:r>
                      <a:r>
                        <a:rPr lang="ru-RU" sz="24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в составе сложноподчиненного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предложения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6429">
                <a:tc>
                  <a:txBody>
                    <a:bodyPr/>
                    <a:lstStyle/>
                    <a:p>
                      <a:pPr indent="5080"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изъяснительные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(что, чтобы, как, будто,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ли);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5080"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временные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(когда, пока, едва, лишь, только, как только, пока не, в то время как,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тех пор как, лишь только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пр.);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5080"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причинные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(потому что, оттого что, ибо, так как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ввиду того что, </a:t>
                      </a:r>
                      <a:r>
                        <a:rPr lang="ru-RU" sz="24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благодаря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тому что, из-за того что, вследствие того что, в связи с тем что, ибо);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5080"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условные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если, если бы, ли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кабы, когда, коли, ли, раз,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ежели, коль скоро);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5080"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сравнительные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 бы, как, будто, как будто, словно, точно, что,  нежели, подобно тому как, чем);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5080"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цели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(чтобы, для того чтобы, дабы,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тем чтобы, затем чтобы);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5080"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уступительные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(хотя, пусть, пускай, несмотря на то что, хоть);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следственные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так что)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127</TotalTime>
  <Words>1564</Words>
  <Application>Microsoft Office PowerPoint</Application>
  <PresentationFormat>Экран (4:3)</PresentationFormat>
  <Paragraphs>136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Бумажная</vt:lpstr>
      <vt:lpstr>Городская</vt:lpstr>
      <vt:lpstr>Техническая</vt:lpstr>
      <vt:lpstr>Тема: «СОЮЗЫ»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Презентация  по русскому языку.  Составила  преподаватель  Королёва Е.А.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наречий: слитно, раздельно, через дефис</dc:title>
  <dc:creator>alina</dc:creator>
  <cp:lastModifiedBy>Admin</cp:lastModifiedBy>
  <cp:revision>16</cp:revision>
  <dcterms:created xsi:type="dcterms:W3CDTF">2014-03-31T15:33:18Z</dcterms:created>
  <dcterms:modified xsi:type="dcterms:W3CDTF">2020-03-17T06:09:16Z</dcterms:modified>
</cp:coreProperties>
</file>