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</p:sldMasterIdLst>
  <p:sldIdLst>
    <p:sldId id="256" r:id="rId7"/>
    <p:sldId id="257" r:id="rId8"/>
    <p:sldId id="277" r:id="rId9"/>
    <p:sldId id="258" r:id="rId10"/>
    <p:sldId id="259" r:id="rId11"/>
    <p:sldId id="278" r:id="rId12"/>
    <p:sldId id="279" r:id="rId13"/>
    <p:sldId id="290" r:id="rId14"/>
    <p:sldId id="291" r:id="rId15"/>
    <p:sldId id="292" r:id="rId16"/>
    <p:sldId id="293" r:id="rId17"/>
    <p:sldId id="260" r:id="rId18"/>
    <p:sldId id="280" r:id="rId19"/>
    <p:sldId id="288" r:id="rId20"/>
    <p:sldId id="262" r:id="rId21"/>
    <p:sldId id="281" r:id="rId22"/>
    <p:sldId id="282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A15CEB-3CCD-472D-AD67-320C0054956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0ED413-DA25-43BE-978B-D6F565696C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348880"/>
            <a:ext cx="8305800" cy="223224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слушателей подготовительного отделения, </a:t>
            </a:r>
          </a:p>
          <a:p>
            <a:pPr algn="r">
              <a:spcBef>
                <a:spcPts val="0"/>
              </a:spcBef>
            </a:pP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подготовительных курсов, абитуриентов</a:t>
            </a:r>
          </a:p>
          <a:p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1800200"/>
          </a:xfrm>
        </p:spPr>
        <p:txBody>
          <a:bodyPr/>
          <a:lstStyle/>
          <a:p>
            <a:pPr lvl="1"/>
            <a:r>
              <a:rPr lang="ru-RU" sz="3600" b="1" dirty="0" smtClean="0">
                <a:solidFill>
                  <a:srgbClr val="0070C0"/>
                </a:solidFill>
                <a:latin typeface="DS Moster" panose="02000506030000020004" pitchFamily="2" charset="-52"/>
              </a:rPr>
              <a:t>Александр Блок</a:t>
            </a:r>
            <a:br>
              <a:rPr lang="ru-RU" sz="3600" b="1" dirty="0" smtClean="0">
                <a:solidFill>
                  <a:srgbClr val="0070C0"/>
                </a:solidFill>
                <a:latin typeface="DS Moster" panose="02000506030000020004" pitchFamily="2" charset="-52"/>
              </a:rPr>
            </a:br>
            <a:r>
              <a:rPr lang="ru-RU" sz="3600" b="1" dirty="0" smtClean="0">
                <a:solidFill>
                  <a:srgbClr val="0070C0"/>
                </a:solidFill>
                <a:latin typeface="DS Moster" panose="02000506030000020004" pitchFamily="2" charset="-52"/>
              </a:rPr>
              <a:t>  «О, весна без конца и без краю»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0120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Составители: старший преподаватель </a:t>
            </a:r>
            <a:r>
              <a:rPr lang="ru-RU" b="1" i="1" dirty="0" smtClean="0">
                <a:solidFill>
                  <a:srgbClr val="7030A0"/>
                </a:solidFill>
              </a:rPr>
              <a:t>Королёва Е.А.</a:t>
            </a:r>
            <a:r>
              <a:rPr lang="ru-RU" b="1" i="1" dirty="0" smtClean="0">
                <a:solidFill>
                  <a:srgbClr val="002060"/>
                </a:solidFill>
              </a:rPr>
              <a:t>;</a:t>
            </a: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слушатель филологического профиля </a:t>
            </a:r>
            <a:r>
              <a:rPr lang="ru-RU" b="1" i="1" dirty="0" smtClean="0">
                <a:solidFill>
                  <a:srgbClr val="7030A0"/>
                </a:solidFill>
              </a:rPr>
              <a:t>Микула Анастасия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467544" y="147742"/>
            <a:ext cx="79208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Сквозной повтор глагольной формы принимаю (вместе с его аналогами) семантически и структурно организует текст стихотворения как его лейтмотив: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Узнаю тебя, жизнь! Принимаю!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 тебя, неудача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 бессонные споры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 пустынные веси!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равно: принимаю тебя!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Эмоциональный строй стихов усилен интонацией восклицания, придающей им восторженный вид и торжественность и создающей декламационный стиль. Важно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на восклицательные знаки; в сравнительно небольшом стихотворении их 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у Блока всегда являлось чем-то символическим.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0" name="Picture 2" descr="https://cyrillitsa.ru/wp-content/uploads/2012/12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81000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309320"/>
            <a:ext cx="8643998" cy="26521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Жанр стихотворения - </a:t>
            </a:r>
            <a:r>
              <a:rPr lang="ru-RU" sz="24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элегия</a:t>
            </a:r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, также в нем есть признаки послания: обращение к жизни. Произведение имеет присущую для многих писателей </a:t>
            </a:r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серебряного </a:t>
            </a:r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века композицию: трёхстопный анапест с точной </a:t>
            </a:r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перекрёстной </a:t>
            </a:r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рифмовкой, присутствует чередованием мужской и женской рифм. </a:t>
            </a:r>
          </a:p>
          <a:p>
            <a:pPr indent="355600"/>
            <a:r>
              <a:rPr lang="ru-RU" sz="2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Такое строение придаёт стихотворению особое звучание.</a:t>
            </a:r>
            <a:endParaRPr lang="ru-RU" sz="2400" b="1" dirty="0">
              <a:solidFill>
                <a:srgbClr val="002060"/>
              </a:solidFill>
              <a:latin typeface="Sitka Heading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69033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Принимаю бессонные споры,</a:t>
            </a:r>
            <a:b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Утро в завесах темных окна,</a:t>
            </a:r>
            <a:b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Чтоб мои воспаленные взоры</a:t>
            </a:r>
            <a:b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Раздражала, пьянила весна!</a:t>
            </a:r>
            <a:br>
              <a:rPr lang="ru-RU" sz="24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endParaRPr lang="ru-RU" sz="2400" b="1" i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65527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В первых строках Александр Блок использует </a:t>
            </a:r>
            <a:r>
              <a:rPr lang="ru-RU" sz="5400" b="1" i="1" dirty="0" smtClean="0">
                <a:solidFill>
                  <a:srgbClr val="C00000"/>
                </a:solidFill>
                <a:latin typeface="Sitka Heading" panose="02000505000000020004" pitchFamily="2" charset="0"/>
              </a:rPr>
              <a:t>гиперболу</a:t>
            </a:r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: </a:t>
            </a:r>
            <a:r>
              <a:rPr lang="ru-RU" sz="54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«</a:t>
            </a:r>
            <a:r>
              <a:rPr lang="ru-RU" sz="54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О, </a:t>
            </a:r>
            <a:r>
              <a:rPr lang="ru-RU" sz="54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весна без конца и без краю – без конца и без краю мечта</a:t>
            </a:r>
            <a:r>
              <a:rPr lang="ru-RU" sz="32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» </a:t>
            </a:r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- с целью усиления выразительности и подчёркивания сказанной мысли. </a:t>
            </a:r>
            <a:endParaRPr lang="ru-RU" sz="3200" b="1" dirty="0" smtClean="0">
              <a:solidFill>
                <a:srgbClr val="002060"/>
              </a:solidFill>
              <a:latin typeface="Sitka Heading" panose="0200050500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61024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Ключевую роль </a:t>
            </a:r>
            <a:r>
              <a:rPr lang="ru-RU" sz="32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играют </a:t>
            </a:r>
            <a:r>
              <a:rPr lang="ru-RU" sz="5400" b="1" i="1" dirty="0" smtClean="0">
                <a:solidFill>
                  <a:srgbClr val="C00000"/>
                </a:solidFill>
                <a:latin typeface="Sitka Heading" panose="02000505000000020004" pitchFamily="2" charset="0"/>
              </a:rPr>
              <a:t>метафоры</a:t>
            </a:r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: </a:t>
            </a:r>
            <a:endParaRPr lang="ru-RU" sz="3200" b="1" dirty="0" smtClean="0">
              <a:solidFill>
                <a:srgbClr val="002060"/>
              </a:solidFill>
              <a:latin typeface="Sitka Heading" panose="02000505000000020004" pitchFamily="2" charset="0"/>
            </a:endParaRPr>
          </a:p>
          <a:p>
            <a:pPr indent="722313"/>
            <a:r>
              <a:rPr lang="ru-RU" sz="32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Узнаю тебя, жизнь! Принимаю! И приветствую  звоном щита», «в заколдованной области плача», «в тайне смеха – позорного нет».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08720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Выразительности монологу лирического героя придают </a:t>
            </a:r>
            <a:r>
              <a:rPr lang="ru-RU" sz="4400" b="1" i="1" dirty="0" smtClean="0">
                <a:solidFill>
                  <a:srgbClr val="C00000"/>
                </a:solidFill>
                <a:latin typeface="Sitka Heading" panose="02000505000000020004" pitchFamily="2" charset="0"/>
              </a:rPr>
              <a:t>эпитеты</a:t>
            </a:r>
            <a:r>
              <a:rPr lang="ru-RU" sz="3200" b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: </a:t>
            </a:r>
            <a:endParaRPr lang="ru-RU" sz="3200" b="1" dirty="0" smtClean="0">
              <a:solidFill>
                <a:srgbClr val="002060"/>
              </a:solidFill>
              <a:latin typeface="Sitka Heading" panose="02000505000000020004" pitchFamily="2" charset="0"/>
            </a:endParaRPr>
          </a:p>
          <a:p>
            <a:pPr indent="539750"/>
            <a:r>
              <a:rPr lang="ru-RU" sz="40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бессонные </a:t>
            </a:r>
            <a:r>
              <a:rPr lang="ru-RU" sz="4000" b="1" i="1" dirty="0" smtClean="0">
                <a:solidFill>
                  <a:srgbClr val="002060"/>
                </a:solidFill>
                <a:latin typeface="Sitka Heading" panose="02000505000000020004" pitchFamily="2" charset="0"/>
              </a:rPr>
              <a:t>споры», «завесы темные», «воспаленные взоры», «пустынные веси», «холодные и сжатые губы», «хмельная мечта».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Стихотворение </a:t>
            </a:r>
            <a:r>
              <a:rPr lang="ru-RU" sz="2400" b="1" dirty="0" smtClean="0">
                <a:solidFill>
                  <a:srgbClr val="002060"/>
                </a:solidFill>
              </a:rPr>
              <a:t>Александра Блока «О, весна без конца и без краю» </a:t>
            </a:r>
            <a:r>
              <a:rPr lang="ru-RU" sz="2400" b="1" dirty="0" smtClean="0">
                <a:solidFill>
                  <a:srgbClr val="002060"/>
                </a:solidFill>
              </a:rPr>
              <a:t>воодушевляет </a:t>
            </a:r>
            <a:r>
              <a:rPr lang="ru-RU" sz="2400" b="1" dirty="0" smtClean="0">
                <a:solidFill>
                  <a:srgbClr val="002060"/>
                </a:solidFill>
              </a:rPr>
              <a:t>своим оптимизмом и исключительной верой лирического героя в лучшее, поражает своей жизнерадостностью. </a:t>
            </a:r>
            <a:r>
              <a:rPr lang="ru-RU" sz="2400" b="1" dirty="0" smtClean="0">
                <a:solidFill>
                  <a:srgbClr val="002060"/>
                </a:solidFill>
              </a:rPr>
              <a:t>Строки </a:t>
            </a:r>
            <a:r>
              <a:rPr lang="ru-RU" sz="2400" b="1" dirty="0" smtClean="0">
                <a:solidFill>
                  <a:srgbClr val="002060"/>
                </a:solidFill>
              </a:rPr>
              <a:t>будто излучают энергию. Произведение звучит как </a:t>
            </a:r>
            <a:r>
              <a:rPr lang="ru-RU" sz="2400" b="1" dirty="0" smtClean="0">
                <a:solidFill>
                  <a:srgbClr val="002060"/>
                </a:solidFill>
              </a:rPr>
              <a:t>призыв -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призыв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жить, бороться, стараться. И пусть бывают неудачи, нужно всё принимать, радоваться каждой прожитой минуте.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4" descr="https://stihi.ru/pics/2018/12/16/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18705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327762"/>
            <a:ext cx="43924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произведении чувствуется безграничность и многогранность автора. Он не мог уделить внимание лишь поэтичным чувствам. Именно поэтому в стихотворении прослеживаются и линии, затрагивающие проблемы современности. </a:t>
            </a:r>
          </a:p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раз в этих строчках чувствуется связь с Россией и ее судьбой.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988840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Принимаю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пустынные веси! </a:t>
            </a:r>
            <a:endParaRPr lang="ru-RU" sz="2800" b="1" i="1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колодцы земных городов! </a:t>
            </a:r>
            <a:endParaRPr lang="ru-RU" sz="2800" b="1" i="1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Осветленный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простор поднебесий </a:t>
            </a:r>
            <a:endParaRPr lang="ru-RU" sz="2800" b="1" i="1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томление рабьих трудов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179512" y="134362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08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несмотря на полный оптимизм, жизнь – это все-таки набор противоположностей и борьбы («неудача» и «удача», «осветленный простор поднебесий» и «томления рабьих трудов»). </a:t>
            </a:r>
          </a:p>
          <a:p>
            <a:pPr marR="0" lvl="0" indent="808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сама жизнь имеет женское воплощение, что опять же говорит о том, что вдохновением был женский образ.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5" name="Picture 3" descr="http://oprostate.com/wp-content/uploads/2016/03/%D0%B6%D0%B5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79800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323528" y="382255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6254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Произведение проникнуто чувством радости, душевного подъёма. Символ весны – это символ жизни, возрождения. Герой стоит перед чем-то новым, лучшим. Он готов бороться, действовать.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1" name="Picture 5" descr="https://www.sunhome.ru/i/wallpapers/215/8-marta-risunki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3610744" cy="49685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О, весна без конца и без краю —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Без конца и без краю мечта!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Узнаю тебя, жизнь! Принимаю!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И приветствую звоном щита!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Принимаю тебя, неудача,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И удача, тебе мой привет!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В заколдованной области плача,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В тайне смеха — позорного нет!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Принимаю бессонные споры,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Утро в завесах темных окна,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Чтоб мои воспаленные взоры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Раздражала, пьянила весна!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Принимаю пустынные веси!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И колодцы земных городов!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Осветленный простор поднебесий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  <a:t>И томления рабьих трудов!</a:t>
            </a:r>
            <a:br>
              <a:rPr lang="ru-RU" sz="1600" dirty="0" smtClean="0">
                <a:solidFill>
                  <a:srgbClr val="0070C0"/>
                </a:solidFill>
                <a:effectLst/>
                <a:latin typeface="Sitka Heading" panose="02000505000000020004" pitchFamily="2" charset="0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764704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И встречаю тебя у порога —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С буйным ветром в змеиных кудрях,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С неразгаданным именем бога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На холодных и сжатых губах…</a:t>
            </a:r>
          </a:p>
          <a:p>
            <a:endParaRPr lang="ru-RU" b="1" dirty="0" smtClean="0">
              <a:solidFill>
                <a:srgbClr val="0070C0"/>
              </a:solidFill>
              <a:latin typeface="Sitka Heading" panose="02000505000000020004" pitchFamily="2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Перед этой враждующей встречей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Никогда я не брошу щита…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Никогда не откроешь ты плечи…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Но над нами — хмельная мечта!</a:t>
            </a:r>
          </a:p>
          <a:p>
            <a:endParaRPr lang="ru-RU" b="1" dirty="0" smtClean="0">
              <a:solidFill>
                <a:srgbClr val="0070C0"/>
              </a:solidFill>
              <a:latin typeface="Sitka Heading" panose="02000505000000020004" pitchFamily="2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И смотрю, и вражду измеряю,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Ненавидя, кляня и любя: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За мученья, за гибель — я знаю —</a:t>
            </a:r>
            <a:b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Все равно: принимаю тебя!</a:t>
            </a:r>
            <a:endParaRPr lang="ru-RU" b="1" dirty="0">
              <a:solidFill>
                <a:srgbClr val="0070C0"/>
              </a:solidFill>
              <a:latin typeface="Sitka Heading" panose="02000505000000020004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467544" y="48129"/>
            <a:ext cx="82089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Обычные фразы как бы разорваны на части, интонационно подчеркнутые 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узнаю, принимаю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Стихотворение композиционно целостное, в нем ярко проступают внутренняя тематическая законченность и метрическое единство. Стих выразителен,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четырехстишная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строфа ярко раскрывает внутреннее содержание произведения.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смотрю, и вражду измеряю,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Ненавидя, кляня и любя: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мученья, за гибель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знаю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равно: принимаю тебя!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s://go.imgsmail.ru/imgpreview?key=cb4041e6e9e40b3&amp;mb=imgdb_preview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704856" cy="49388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5949280"/>
            <a:ext cx="4565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  <a:ea typeface="Yu Gothic UI Light" panose="020B0300000000000000" pitchFamily="34" charset="-128"/>
              </a:rPr>
              <a:t>После революции 1905 г. Александр Блок постепенно начинает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  <a:ea typeface="Yu Gothic UI Light" panose="020B0300000000000000" pitchFamily="34" charset="-128"/>
              </a:rPr>
              <a:t>уходить от символизма, и даже испытывать в нём разочарование.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  <a:ea typeface="Yu Gothic UI Light" panose="020B0300000000000000" pitchFamily="34" charset="-128"/>
              </a:rPr>
              <a:t>Больше всего ему не нравится отдаленность течения от реальной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  <a:ea typeface="Yu Gothic UI Light" panose="020B0300000000000000" pitchFamily="34" charset="-128"/>
              </a:rPr>
              <a:t>жизни, мистицизм.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28674" name="Picture 2" descr="https://coollib.net/i/23/51723/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67240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67544" y="260648"/>
            <a:ext cx="8219256" cy="244827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itka Heading" panose="02000505000000020004" pitchFamily="2" charset="0"/>
                <a:ea typeface="Yu Gothic UI Light" panose="020B0300000000000000" pitchFamily="34" charset="-128"/>
                <a:cs typeface="+mj-cs"/>
              </a:rPr>
              <a:t>Взаимоотношения писателя с женой также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itka Heading" panose="02000505000000020004" pitchFamily="2" charset="0"/>
                <a:ea typeface="Yu Gothic UI Light" panose="020B0300000000000000" pitchFamily="34" charset="-128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itka Heading" panose="02000505000000020004" pitchFamily="2" charset="0"/>
                <a:ea typeface="Yu Gothic UI Light" panose="020B0300000000000000" pitchFamily="34" charset="-128"/>
                <a:cs typeface="+mj-cs"/>
              </a:rPr>
              <a:t>играют немалую роль в его поэтической судьбе.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itka Heading" panose="02000505000000020004" pitchFamily="2" charset="0"/>
              <a:ea typeface="+mj-ea"/>
              <a:cs typeface="+mj-cs"/>
            </a:endParaRPr>
          </a:p>
        </p:txBody>
      </p:sp>
      <p:pic>
        <p:nvPicPr>
          <p:cNvPr id="27650" name="Picture 2" descr="https://www.pravmir.ru/wp-content/uploads/2010/11/blok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460432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96944" cy="2304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Sitka Heading" panose="02000505000000020004" pitchFamily="2" charset="0"/>
              </a:rPr>
              <a:t>Стихотворение Александра Блока «О, весна без конца и без краю» пропитано духом оптимизма. На первый взгляд может показаться, что произведение написано о такой прекрасной поре, как весна, о природе, но основной темой является человеческая судьба со всеми её трудностями, радостью и горестью. Через строчки передаются все душевные переживания лирического героя, отражают его внутренний мир. Весна как символ надежды на оттепель после затяжных заморозков, как и надежда на то, что с новой порой всё станет лучше прежнего. Весна как символ самой жизни.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26628" name="Picture 4" descr="https://look.com.ua/pic/201305/2560x1440/look.com.ua-68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77154"/>
            <a:ext cx="8158263" cy="3480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Лирический герой готов к грядущему, и примет любой исход, будет бороться несмотря ни на что. Он не будет убегать от трудностей, с достоинством примет удачи и неудачи. </a:t>
            </a:r>
            <a:r>
              <a:rPr lang="ru-RU" sz="2400" b="1" i="1" dirty="0" smtClean="0">
                <a:solidFill>
                  <a:srgbClr val="C00000"/>
                </a:solidFill>
                <a:latin typeface="Sitka Heading" panose="02000505000000020004" pitchFamily="2" charset="0"/>
              </a:rPr>
              <a:t>Лирический герой </a:t>
            </a:r>
            <a:r>
              <a:rPr lang="ru-RU" sz="24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- искренний человек, он не видит ничего позорного в плаче и в смехе. Он признается, что он </a:t>
            </a:r>
            <a:r>
              <a:rPr lang="ru-RU" sz="24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мучится </a:t>
            </a:r>
            <a:r>
              <a:rPr lang="ru-RU" sz="24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от бессонницы, ведь по ночам ему приходится спорить с самим собой.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052736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Принимаю тебя, неудача,</a:t>
            </a:r>
            <a:b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И удача, тебе мой привет!</a:t>
            </a:r>
            <a:b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В заколдованной области плача,</a:t>
            </a:r>
            <a:b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  <a:t>В тайне смеха — позорного нет!</a:t>
            </a:r>
            <a:br>
              <a:rPr lang="ru-RU" sz="3200" b="1" i="1" dirty="0" smtClean="0">
                <a:solidFill>
                  <a:srgbClr val="0070C0"/>
                </a:solidFill>
                <a:latin typeface="Sitka Heading" panose="02000505000000020004" pitchFamily="2" charset="0"/>
              </a:rPr>
            </a:br>
            <a:endParaRPr lang="ru-RU" sz="32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5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Лирический герой не сдаётся и никогда не сдастся,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"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не бросит щита"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, будет идти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навстречу своей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мечте. Он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принимает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всё то, что ему подготовила судьба: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«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Перед этой враждующей встречей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Никогда я не брошу щита…»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24580" name="Picture 4" descr="https://avatarko.ru/img/kartinka/24/spinoj_voin_23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45638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«Звон щита»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 - готовность не только принять вызов, но и защищаться. Лирический герой обретает доспехи в аллегорически изображаемой «враждующей встрече» с жизнью, утоляющей жажду борьбы, ведущей к заветной  и влекущей мечте.</a:t>
            </a:r>
            <a:endParaRPr lang="ru-RU" sz="2800" dirty="0"/>
          </a:p>
        </p:txBody>
      </p:sp>
      <p:pic>
        <p:nvPicPr>
          <p:cNvPr id="130050" name="Picture 2" descr="https://static7.depositphotos.com/1006617/779/v/950/depositphotos_7792497-stock-illustration-coat-of-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410845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539552" y="121299"/>
            <a:ext cx="828092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Стихотворение состоит из семи строф. Объединяющим все части произведения является слово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«принимаю».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употребляется в первых четырёх и последнем четверостишии. </a:t>
            </a:r>
          </a:p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второй, третьей и четвёртой строфах видим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анафору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они начинаются одинаково: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«Принимаю…».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повтора глагола автор передаёт динамику своих мыслей, своей души.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879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Бумажная</vt:lpstr>
      <vt:lpstr>Открытая</vt:lpstr>
      <vt:lpstr>Трек</vt:lpstr>
      <vt:lpstr>Городская</vt:lpstr>
      <vt:lpstr>Аспект</vt:lpstr>
      <vt:lpstr>Поток</vt:lpstr>
      <vt:lpstr>Александр Блок   «О, весна без конца и без краю»</vt:lpstr>
      <vt:lpstr>О, весна без конца и без краю — Без конца и без краю мечта! Узнаю тебя, жизнь! Принимаю! И приветствую звоном щита!  Принимаю тебя, неудача, И удача, тебе мой привет! В заколдованной области плача, В тайне смеха — позорного нет!  Принимаю бессонные споры, Утро в завесах темных окна, Чтоб мои воспаленные взоры Раздражала, пьянила весна!  Принимаю пустынные веси! И колодцы земных городов! Осветленный простор поднебесий И томления рабьих трудов! </vt:lpstr>
      <vt:lpstr>Слайд 3</vt:lpstr>
      <vt:lpstr>Слайд 4</vt:lpstr>
      <vt:lpstr>Стихотворение Александра Блока «О, весна без конца и без краю» пропитано духом оптимизма. На первый взгляд может показаться, что произведение написано о такой прекрасной поре, как весна, о природе, но основной темой является человеческая судьба со всеми её трудностями, радостью и горестью. Через строчки передаются все душевные переживания лирического героя, отражают его внутренний мир. Весна как символ надежды на оттепель после затяжных заморозков, как и надежда на то, что с новой порой всё станет лучше прежнего. Весна как символ самой жизни.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наречий: слитно, раздельно, через дефис</dc:title>
  <dc:creator>alina</dc:creator>
  <cp:lastModifiedBy>Admin</cp:lastModifiedBy>
  <cp:revision>20</cp:revision>
  <dcterms:created xsi:type="dcterms:W3CDTF">2014-03-31T15:33:18Z</dcterms:created>
  <dcterms:modified xsi:type="dcterms:W3CDTF">2021-02-24T10:15:33Z</dcterms:modified>
</cp:coreProperties>
</file>