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80" r:id="rId9"/>
    <p:sldId id="263" r:id="rId10"/>
    <p:sldId id="281" r:id="rId11"/>
    <p:sldId id="264" r:id="rId12"/>
    <p:sldId id="277" r:id="rId13"/>
    <p:sldId id="265" r:id="rId14"/>
    <p:sldId id="266" r:id="rId15"/>
    <p:sldId id="282" r:id="rId16"/>
    <p:sldId id="267" r:id="rId17"/>
    <p:sldId id="268" r:id="rId18"/>
    <p:sldId id="283" r:id="rId19"/>
    <p:sldId id="284" r:id="rId20"/>
    <p:sldId id="269" r:id="rId21"/>
    <p:sldId id="270" r:id="rId22"/>
    <p:sldId id="271" r:id="rId23"/>
    <p:sldId id="272" r:id="rId24"/>
    <p:sldId id="285" r:id="rId25"/>
    <p:sldId id="273" r:id="rId26"/>
    <p:sldId id="274" r:id="rId27"/>
    <p:sldId id="275" r:id="rId28"/>
    <p:sldId id="278" r:id="rId29"/>
    <p:sldId id="276" r:id="rId30"/>
    <p:sldId id="279" r:id="rId31"/>
  </p:sldIdLst>
  <p:sldSz cx="9144000" cy="5143500" type="screen16x9"/>
  <p:notesSz cx="6858000" cy="9144000"/>
  <p:embeddedFontLst>
    <p:embeddedFont>
      <p:font typeface="Roboto Slab" charset="0"/>
      <p:regular r:id="rId33"/>
      <p:bold r:id="rId34"/>
    </p:embeddedFont>
    <p:embeddedFont>
      <p:font typeface="Montserrat" charset="-52"/>
      <p:regular r:id="rId35"/>
      <p:bold r:id="rId36"/>
      <p:italic r:id="rId37"/>
      <p:boldItalic r:id="rId38"/>
    </p:embeddedFont>
    <p:embeddedFont>
      <p:font typeface="Montserrat Light" charset="-52"/>
      <p:regular r:id="rId39"/>
      <p:bold r:id="rId40"/>
      <p:italic r:id="rId41"/>
      <p:boldItalic r:id="rId42"/>
    </p:embeddedFont>
    <p:embeddedFont>
      <p:font typeface="Lobster" charset="-52"/>
      <p:regular r:id="rId43"/>
    </p:embeddedFont>
    <p:embeddedFont>
      <p:font typeface="Roboto" charset="0"/>
      <p:regular r:id="rId44"/>
      <p:bold r:id="rId45"/>
      <p:italic r:id="rId46"/>
      <p:boldItalic r:id="rId47"/>
    </p:embeddedFont>
    <p:embeddedFont>
      <p:font typeface="Georgia" pitchFamily="18"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90" y="-54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a6d0e3fa0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a6d0e3fa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a6d0e3fa0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da6d0e3fa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a6d0e3fa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a6d0e3fa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a6d0e3fa0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da6d0e3fa0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b2c27684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b2c27684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db2c27684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db2c27684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b2c276845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db2c27684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b2c276845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b2c276845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b2c27684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b2c27684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b2c27684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b2c27684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a6d0e3fa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a6d0e3fa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b2c27684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b2c27684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db2c276845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db2c27684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92db2757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92db2757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da6d0bd095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da6d0bd09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a6d0e3fa0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a6d0e3fa0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a6d0e3fa0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a6d0e3fa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a6d0e3fa0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a6d0e3fa0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da6d0e3fa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da6d0e3fa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a6d0e3fa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a6d0e3fa0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gradFill>
          <a:gsLst>
            <a:gs pos="0">
              <a:srgbClr val="00D8C3"/>
            </a:gs>
            <a:gs pos="100000">
              <a:srgbClr val="04524A"/>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p14:dur="400">
        <p14:flip dir="l"/>
      </p:transition>
    </mc:Choice>
    <mc:Fallback>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146305" y="1172132"/>
            <a:ext cx="4882896" cy="1981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ru" dirty="0"/>
              <a:t>Андрей Вознесенский</a:t>
            </a:r>
            <a:endParaRPr dirty="0"/>
          </a:p>
        </p:txBody>
      </p:sp>
      <p:pic>
        <p:nvPicPr>
          <p:cNvPr id="64" name="Google Shape;64;p13"/>
          <p:cNvPicPr preferRelativeResize="0"/>
          <p:nvPr/>
        </p:nvPicPr>
        <p:blipFill>
          <a:blip r:embed="rId3">
            <a:alphaModFix/>
          </a:blip>
          <a:stretch>
            <a:fillRect/>
          </a:stretch>
        </p:blipFill>
        <p:spPr>
          <a:xfrm>
            <a:off x="4843783" y="1228169"/>
            <a:ext cx="3959512" cy="2639675"/>
          </a:xfrm>
          <a:prstGeom prst="rect">
            <a:avLst/>
          </a:prstGeom>
          <a:noFill/>
          <a:ln>
            <a:noFill/>
          </a:ln>
        </p:spPr>
      </p:pic>
      <p:sp>
        <p:nvSpPr>
          <p:cNvPr id="65" name="Google Shape;65;p13"/>
          <p:cNvSpPr/>
          <p:nvPr/>
        </p:nvSpPr>
        <p:spPr>
          <a:xfrm>
            <a:off x="7753650" y="0"/>
            <a:ext cx="511800" cy="9852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Прямоугольник 5"/>
          <p:cNvSpPr/>
          <p:nvPr/>
        </p:nvSpPr>
        <p:spPr>
          <a:xfrm>
            <a:off x="3145536" y="154162"/>
            <a:ext cx="4572000" cy="738664"/>
          </a:xfrm>
          <a:prstGeom prst="rect">
            <a:avLst/>
          </a:prstGeom>
        </p:spPr>
        <p:txBody>
          <a:bodyPr>
            <a:spAutoFit/>
          </a:bodyPr>
          <a:lstStyle/>
          <a:p>
            <a:pPr algn="ctr"/>
            <a:r>
              <a:rPr lang="ru-RU" b="1" i="1" dirty="0" smtClean="0">
                <a:solidFill>
                  <a:srgbClr val="7030A0"/>
                </a:solidFill>
              </a:rPr>
              <a:t>Презентация для слушателей подготовительного отделения, </a:t>
            </a:r>
          </a:p>
          <a:p>
            <a:pPr algn="ctr"/>
            <a:r>
              <a:rPr lang="ru-RU" b="1" i="1" dirty="0" smtClean="0">
                <a:solidFill>
                  <a:srgbClr val="7030A0"/>
                </a:solidFill>
              </a:rPr>
              <a:t>подготовительных курсов, абитуриентов</a:t>
            </a:r>
          </a:p>
        </p:txBody>
      </p:sp>
      <p:sp>
        <p:nvSpPr>
          <p:cNvPr id="7" name="Прямоугольник 6"/>
          <p:cNvSpPr/>
          <p:nvPr/>
        </p:nvSpPr>
        <p:spPr>
          <a:xfrm>
            <a:off x="4572000" y="4024081"/>
            <a:ext cx="4572000" cy="954107"/>
          </a:xfrm>
          <a:prstGeom prst="rect">
            <a:avLst/>
          </a:prstGeom>
        </p:spPr>
        <p:txBody>
          <a:bodyPr>
            <a:spAutoFit/>
          </a:bodyPr>
          <a:lstStyle/>
          <a:p>
            <a:pPr algn="r"/>
            <a:r>
              <a:rPr lang="ru-RU" b="1" i="1" dirty="0" smtClean="0">
                <a:solidFill>
                  <a:srgbClr val="002060"/>
                </a:solidFill>
              </a:rPr>
              <a:t>Составители: </a:t>
            </a:r>
          </a:p>
          <a:p>
            <a:pPr algn="r"/>
            <a:r>
              <a:rPr lang="ru-RU" b="1" i="1" dirty="0" smtClean="0">
                <a:solidFill>
                  <a:srgbClr val="002060"/>
                </a:solidFill>
              </a:rPr>
              <a:t>старший преподаватель </a:t>
            </a:r>
            <a:r>
              <a:rPr lang="ru-RU" b="1" i="1" dirty="0" smtClean="0">
                <a:solidFill>
                  <a:schemeClr val="bg1">
                    <a:lumMod val="60000"/>
                    <a:lumOff val="40000"/>
                  </a:schemeClr>
                </a:solidFill>
              </a:rPr>
              <a:t>Королёва Е.А.;</a:t>
            </a:r>
          </a:p>
          <a:p>
            <a:pPr algn="r"/>
            <a:r>
              <a:rPr lang="ru-RU" b="1" i="1" dirty="0" smtClean="0">
                <a:solidFill>
                  <a:srgbClr val="002060"/>
                </a:solidFill>
              </a:rPr>
              <a:t>слушатель филологического профиля </a:t>
            </a:r>
            <a:r>
              <a:rPr lang="ru-RU" b="1" i="1" dirty="0" smtClean="0">
                <a:solidFill>
                  <a:schemeClr val="bg1">
                    <a:lumMod val="60000"/>
                    <a:lumOff val="40000"/>
                  </a:schemeClr>
                </a:solidFill>
              </a:rPr>
              <a:t>Корнева Екатерина</a:t>
            </a:r>
            <a:endParaRPr lang="ru-RU" b="1" dirty="0">
              <a:solidFill>
                <a:schemeClr val="bg1">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7512" y="192745"/>
            <a:ext cx="6793992" cy="923330"/>
          </a:xfrm>
          <a:prstGeom prst="rect">
            <a:avLst/>
          </a:prstGeom>
        </p:spPr>
        <p:txBody>
          <a:bodyPr wrap="square">
            <a:spAutoFit/>
          </a:bodyPr>
          <a:lstStyle/>
          <a:p>
            <a:pPr lvl="0">
              <a:spcBef>
                <a:spcPts val="1200"/>
              </a:spcBef>
              <a:spcAft>
                <a:spcPts val="1200"/>
              </a:spcAft>
            </a:pPr>
            <a:r>
              <a:rPr lang="ru-RU" sz="1800" dirty="0" smtClean="0">
                <a:latin typeface="Montserrat Light"/>
                <a:ea typeface="Montserrat Light"/>
                <a:cs typeface="Montserrat Light"/>
                <a:sym typeface="Montserrat Light"/>
              </a:rPr>
              <a:t>Вознесенский наряду с Евтушенко и Ахмадулиной вызывал резкое неприятие у некоторой части советской литературной общественности.</a:t>
            </a:r>
            <a:endParaRPr lang="ru-RU" sz="1800" dirty="0">
              <a:latin typeface="Montserrat Light"/>
              <a:ea typeface="Montserrat Light"/>
              <a:cs typeface="Montserrat Light"/>
              <a:sym typeface="Montserrat Light"/>
            </a:endParaRPr>
          </a:p>
        </p:txBody>
      </p:sp>
      <p:sp>
        <p:nvSpPr>
          <p:cNvPr id="3" name="Google Shape;128;p20"/>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42" name="Picture 2" descr="https://cdni.rt.com/russian/images/2017.04/original/58dff885c46188751f8b4704.jpg"/>
          <p:cNvPicPr>
            <a:picLocks noChangeAspect="1" noChangeArrowheads="1"/>
          </p:cNvPicPr>
          <p:nvPr/>
        </p:nvPicPr>
        <p:blipFill>
          <a:blip r:embed="rId2"/>
          <a:srcRect/>
          <a:stretch>
            <a:fillRect/>
          </a:stretch>
        </p:blipFill>
        <p:spPr bwMode="auto">
          <a:xfrm>
            <a:off x="1645920" y="1499616"/>
            <a:ext cx="7296912" cy="36438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1"/>
          <p:cNvSpPr txBox="1"/>
          <p:nvPr/>
        </p:nvSpPr>
        <p:spPr>
          <a:xfrm>
            <a:off x="844450" y="370125"/>
            <a:ext cx="6832500" cy="42472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В лучших произведениях Андрея Вознесенского 50-х годов, </a:t>
            </a:r>
            <a:r>
              <a:rPr lang="ru" sz="1800" dirty="0" smtClean="0">
                <a:solidFill>
                  <a:schemeClr val="dk1"/>
                </a:solidFill>
                <a:latin typeface="Montserrat Light"/>
                <a:ea typeface="Montserrat Light"/>
                <a:cs typeface="Montserrat Light"/>
                <a:sym typeface="Montserrat Light"/>
              </a:rPr>
              <a:t>таких</a:t>
            </a:r>
            <a:r>
              <a:rPr lang="ru" sz="1800" dirty="0">
                <a:solidFill>
                  <a:schemeClr val="dk1"/>
                </a:solidFill>
                <a:latin typeface="Montserrat Light"/>
                <a:ea typeface="Montserrat Light"/>
                <a:cs typeface="Montserrat Light"/>
                <a:sym typeface="Montserrat Light"/>
              </a:rPr>
              <a:t>, как поэма «Мастера», стихи «Родина», «Из сибирского </a:t>
            </a:r>
            <a:r>
              <a:rPr lang="ru" sz="1800" dirty="0" smtClean="0">
                <a:solidFill>
                  <a:schemeClr val="dk1"/>
                </a:solidFill>
                <a:latin typeface="Montserrat Light"/>
                <a:ea typeface="Montserrat Light"/>
                <a:cs typeface="Montserrat Light"/>
                <a:sym typeface="Montserrat Light"/>
              </a:rPr>
              <a:t>блокнота</a:t>
            </a:r>
            <a:r>
              <a:rPr lang="ru" sz="1800" dirty="0">
                <a:solidFill>
                  <a:schemeClr val="dk1"/>
                </a:solidFill>
                <a:latin typeface="Montserrat Light"/>
                <a:ea typeface="Montserrat Light"/>
                <a:cs typeface="Montserrat Light"/>
                <a:sym typeface="Montserrat Light"/>
              </a:rPr>
              <a:t>», «Репортаж с открытия ГЭС», передано оптимистическое </a:t>
            </a:r>
            <a:r>
              <a:rPr lang="ru" sz="1800" dirty="0" smtClean="0">
                <a:solidFill>
                  <a:schemeClr val="dk1"/>
                </a:solidFill>
                <a:latin typeface="Montserrat Light"/>
                <a:ea typeface="Montserrat Light"/>
                <a:cs typeface="Montserrat Light"/>
                <a:sym typeface="Montserrat Light"/>
              </a:rPr>
              <a:t>мироощущение </a:t>
            </a:r>
            <a:r>
              <a:rPr lang="ru" sz="1800" dirty="0">
                <a:solidFill>
                  <a:schemeClr val="dk1"/>
                </a:solidFill>
                <a:latin typeface="Montserrat Light"/>
                <a:ea typeface="Montserrat Light"/>
                <a:cs typeface="Montserrat Light"/>
                <a:sym typeface="Montserrat Light"/>
              </a:rPr>
              <a:t>человека. В поэме «Мастера» прославляется «дерзкий труд» народных умельцев, от которых поэт унаследовал «ненасыт­ный голод работы и открытий»: </a:t>
            </a:r>
            <a:endParaRPr sz="18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1300" dirty="0">
              <a:solidFill>
                <a:schemeClr val="dk1"/>
              </a:solidFill>
              <a:latin typeface="Montserrat Light"/>
              <a:ea typeface="Montserrat Light"/>
              <a:cs typeface="Montserrat Light"/>
              <a:sym typeface="Montserrat Light"/>
            </a:endParaRPr>
          </a:p>
          <a:p>
            <a:pPr marL="0" lvl="0" indent="0" algn="ctr" rtl="0">
              <a:spcBef>
                <a:spcPts val="0"/>
              </a:spcBef>
              <a:spcAft>
                <a:spcPts val="0"/>
              </a:spcAft>
              <a:buNone/>
            </a:pPr>
            <a:r>
              <a:rPr lang="ru" sz="2800" i="1" dirty="0">
                <a:solidFill>
                  <a:schemeClr val="dk1"/>
                </a:solidFill>
                <a:latin typeface="Montserrat Light"/>
                <a:ea typeface="Montserrat Light"/>
                <a:cs typeface="Montserrat Light"/>
                <a:sym typeface="Montserrat Light"/>
              </a:rPr>
              <a:t>Я со скамьи студенческой</a:t>
            </a:r>
            <a:endParaRPr sz="2800" i="1" dirty="0">
              <a:solidFill>
                <a:schemeClr val="dk1"/>
              </a:solidFill>
              <a:latin typeface="Montserrat Light"/>
              <a:ea typeface="Montserrat Light"/>
              <a:cs typeface="Montserrat Light"/>
              <a:sym typeface="Montserrat Light"/>
            </a:endParaRPr>
          </a:p>
          <a:p>
            <a:pPr marL="0" lvl="0" indent="0" algn="ctr" rtl="0">
              <a:spcBef>
                <a:spcPts val="0"/>
              </a:spcBef>
              <a:spcAft>
                <a:spcPts val="0"/>
              </a:spcAft>
              <a:buNone/>
            </a:pPr>
            <a:r>
              <a:rPr lang="ru" sz="2800" i="1" dirty="0">
                <a:solidFill>
                  <a:schemeClr val="dk1"/>
                </a:solidFill>
                <a:latin typeface="Montserrat Light"/>
                <a:ea typeface="Montserrat Light"/>
                <a:cs typeface="Montserrat Light"/>
                <a:sym typeface="Montserrat Light"/>
              </a:rPr>
              <a:t>Мечтаю, чтобы зданья</a:t>
            </a:r>
            <a:endParaRPr sz="2800" i="1" dirty="0">
              <a:solidFill>
                <a:schemeClr val="dk1"/>
              </a:solidFill>
              <a:latin typeface="Montserrat Light"/>
              <a:ea typeface="Montserrat Light"/>
              <a:cs typeface="Montserrat Light"/>
              <a:sym typeface="Montserrat Light"/>
            </a:endParaRPr>
          </a:p>
          <a:p>
            <a:pPr marL="0" lvl="0" indent="0" algn="ctr" rtl="0">
              <a:spcBef>
                <a:spcPts val="0"/>
              </a:spcBef>
              <a:spcAft>
                <a:spcPts val="0"/>
              </a:spcAft>
              <a:buNone/>
            </a:pPr>
            <a:r>
              <a:rPr lang="ru" sz="2800" i="1" dirty="0">
                <a:solidFill>
                  <a:schemeClr val="dk1"/>
                </a:solidFill>
                <a:latin typeface="Montserrat Light"/>
                <a:ea typeface="Montserrat Light"/>
                <a:cs typeface="Montserrat Light"/>
                <a:sym typeface="Montserrat Light"/>
              </a:rPr>
              <a:t>Ракетой Стоступенчатой</a:t>
            </a:r>
            <a:endParaRPr sz="2800" i="1" dirty="0">
              <a:solidFill>
                <a:schemeClr val="dk1"/>
              </a:solidFill>
              <a:latin typeface="Montserrat Light"/>
              <a:ea typeface="Montserrat Light"/>
              <a:cs typeface="Montserrat Light"/>
              <a:sym typeface="Montserrat Light"/>
            </a:endParaRPr>
          </a:p>
          <a:p>
            <a:pPr marL="0" lvl="0" indent="0" algn="ctr" rtl="0">
              <a:spcBef>
                <a:spcPts val="0"/>
              </a:spcBef>
              <a:spcAft>
                <a:spcPts val="0"/>
              </a:spcAft>
              <a:buNone/>
            </a:pPr>
            <a:r>
              <a:rPr lang="ru" sz="2800" i="1" dirty="0">
                <a:solidFill>
                  <a:schemeClr val="dk1"/>
                </a:solidFill>
                <a:latin typeface="Montserrat Light"/>
                <a:ea typeface="Montserrat Light"/>
                <a:cs typeface="Montserrat Light"/>
                <a:sym typeface="Montserrat Light"/>
              </a:rPr>
              <a:t>Взвивались В мирозданье! </a:t>
            </a:r>
            <a:endParaRPr sz="2800" i="1"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1300" dirty="0">
              <a:solidFill>
                <a:schemeClr val="dk1"/>
              </a:solidFill>
              <a:latin typeface="Montserrat Light"/>
              <a:ea typeface="Montserrat Light"/>
              <a:cs typeface="Montserrat Light"/>
              <a:sym typeface="Montserrat Light"/>
            </a:endParaRPr>
          </a:p>
        </p:txBody>
      </p:sp>
      <p:sp>
        <p:nvSpPr>
          <p:cNvPr id="139" name="Google Shape;139;p21"/>
          <p:cNvSpPr/>
          <p:nvPr/>
        </p:nvSpPr>
        <p:spPr>
          <a:xfrm rot="5400000">
            <a:off x="607750" y="440300"/>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1"/>
          <p:cNvSpPr/>
          <p:nvPr/>
        </p:nvSpPr>
        <p:spPr>
          <a:xfrm rot="5400000">
            <a:off x="607750" y="2639850"/>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8912" y="909757"/>
            <a:ext cx="8129016" cy="3970318"/>
          </a:xfrm>
          <a:prstGeom prst="rect">
            <a:avLst/>
          </a:prstGeom>
        </p:spPr>
        <p:txBody>
          <a:bodyPr wrap="square">
            <a:spAutoFit/>
          </a:bodyPr>
          <a:lstStyle/>
          <a:p>
            <a:pPr lvl="0"/>
            <a:r>
              <a:rPr lang="ru-RU" sz="1800" dirty="0" smtClean="0">
                <a:solidFill>
                  <a:schemeClr val="dk1"/>
                </a:solidFill>
                <a:latin typeface="Montserrat Light"/>
                <a:ea typeface="Montserrat Light"/>
                <a:cs typeface="Montserrat Light"/>
                <a:sym typeface="Montserrat Light"/>
              </a:rPr>
              <a:t>В 60-е годы появляются новые сборники, «Антимиры» (1964) и «Ахиллесово сердце» (1966), в которых ноты жизнелюбия и чело­вечности стали еще глубже и пронзительнее. А в поэме «</a:t>
            </a:r>
            <a:r>
              <a:rPr lang="ru-RU" sz="1800" dirty="0" err="1" smtClean="0">
                <a:solidFill>
                  <a:schemeClr val="dk1"/>
                </a:solidFill>
                <a:latin typeface="Montserrat Light"/>
                <a:ea typeface="Montserrat Light"/>
                <a:cs typeface="Montserrat Light"/>
                <a:sym typeface="Montserrat Light"/>
              </a:rPr>
              <a:t>Оза</a:t>
            </a:r>
            <a:r>
              <a:rPr lang="ru-RU" sz="1800" dirty="0" smtClean="0">
                <a:solidFill>
                  <a:schemeClr val="dk1"/>
                </a:solidFill>
                <a:latin typeface="Montserrat Light"/>
                <a:ea typeface="Montserrat Light"/>
                <a:cs typeface="Montserrat Light"/>
                <a:sym typeface="Montserrat Light"/>
              </a:rPr>
              <a:t>» (1967), говоря о миссии поэта спасти мир от «роботизации», «</a:t>
            </a:r>
            <a:r>
              <a:rPr lang="ru-RU" sz="1800" dirty="0" err="1" smtClean="0">
                <a:solidFill>
                  <a:schemeClr val="dk1"/>
                </a:solidFill>
                <a:latin typeface="Montserrat Light"/>
                <a:ea typeface="Montserrat Light"/>
                <a:cs typeface="Montserrat Light"/>
                <a:sym typeface="Montserrat Light"/>
              </a:rPr>
              <a:t>псевдо-­прогресса</a:t>
            </a:r>
            <a:r>
              <a:rPr lang="ru-RU" sz="1800" dirty="0" smtClean="0">
                <a:solidFill>
                  <a:schemeClr val="dk1"/>
                </a:solidFill>
                <a:latin typeface="Montserrat Light"/>
                <a:ea typeface="Montserrat Light"/>
                <a:cs typeface="Montserrat Light"/>
                <a:sym typeface="Montserrat Light"/>
              </a:rPr>
              <a:t>», Вознесенский обращается к историческим судьбам Родины, к извечной, постоянной красоте природы и человеческой души: </a:t>
            </a:r>
          </a:p>
          <a:p>
            <a:pPr lvl="0"/>
            <a:endParaRPr lang="ru-RU" dirty="0" smtClean="0">
              <a:solidFill>
                <a:schemeClr val="dk1"/>
              </a:solidFill>
              <a:latin typeface="Montserrat Light"/>
              <a:ea typeface="Montserrat Light"/>
              <a:cs typeface="Montserrat Light"/>
              <a:sym typeface="Montserrat Light"/>
            </a:endParaRPr>
          </a:p>
          <a:p>
            <a:pPr lvl="0" algn="ctr"/>
            <a:r>
              <a:rPr lang="ru-RU" sz="2800" i="1" dirty="0" smtClean="0">
                <a:solidFill>
                  <a:schemeClr val="dk1"/>
                </a:solidFill>
                <a:latin typeface="Montserrat Light"/>
                <a:ea typeface="Montserrat Light"/>
                <a:cs typeface="Montserrat Light"/>
                <a:sym typeface="Montserrat Light"/>
              </a:rPr>
              <a:t>Лишь одно на земле постоянно,</a:t>
            </a:r>
          </a:p>
          <a:p>
            <a:pPr lvl="0" algn="ctr"/>
            <a:r>
              <a:rPr lang="ru-RU" sz="2800" i="1" dirty="0" smtClean="0">
                <a:solidFill>
                  <a:schemeClr val="dk1"/>
                </a:solidFill>
                <a:latin typeface="Montserrat Light"/>
                <a:ea typeface="Montserrat Light"/>
                <a:cs typeface="Montserrat Light"/>
                <a:sym typeface="Montserrat Light"/>
              </a:rPr>
              <a:t>Словно свет звезды, что ушла, —</a:t>
            </a:r>
          </a:p>
          <a:p>
            <a:pPr lvl="0" algn="ctr"/>
            <a:r>
              <a:rPr lang="ru-RU" sz="2800" i="1" dirty="0" smtClean="0">
                <a:solidFill>
                  <a:schemeClr val="dk1"/>
                </a:solidFill>
                <a:latin typeface="Montserrat Light"/>
                <a:ea typeface="Montserrat Light"/>
                <a:cs typeface="Montserrat Light"/>
                <a:sym typeface="Montserrat Light"/>
              </a:rPr>
              <a:t>Продолжающееся сиянье,</a:t>
            </a:r>
          </a:p>
          <a:p>
            <a:pPr lvl="0" algn="ctr"/>
            <a:r>
              <a:rPr lang="ru-RU" sz="2800" i="1" dirty="0" smtClean="0">
                <a:solidFill>
                  <a:schemeClr val="dk1"/>
                </a:solidFill>
                <a:latin typeface="Montserrat Light"/>
                <a:ea typeface="Montserrat Light"/>
                <a:cs typeface="Montserrat Light"/>
                <a:sym typeface="Montserrat Light"/>
              </a:rPr>
              <a:t>Называли его душа.</a:t>
            </a:r>
            <a:endParaRPr lang="ru-RU" sz="2800" i="1" dirty="0">
              <a:solidFill>
                <a:schemeClr val="dk1"/>
              </a:solidFill>
              <a:latin typeface="Montserrat Light"/>
              <a:ea typeface="Montserrat Light"/>
              <a:cs typeface="Montserrat Light"/>
              <a:sym typeface="Montserrat Light"/>
            </a:endParaRPr>
          </a:p>
        </p:txBody>
      </p:sp>
      <p:sp>
        <p:nvSpPr>
          <p:cNvPr id="3" name="Google Shape;137;p21"/>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
          <p:cNvSpPr txBox="1"/>
          <p:nvPr/>
        </p:nvSpPr>
        <p:spPr>
          <a:xfrm>
            <a:off x="570287" y="490434"/>
            <a:ext cx="4542300" cy="45550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400" i="1" dirty="0">
                <a:solidFill>
                  <a:schemeClr val="dk1"/>
                </a:solidFill>
                <a:latin typeface="Montserrat Light"/>
                <a:ea typeface="Montserrat Light"/>
                <a:cs typeface="Montserrat Light"/>
                <a:sym typeface="Montserrat Light"/>
              </a:rPr>
              <a:t>«Ни славы, и ни коровы, ни тяжкой </a:t>
            </a:r>
            <a:endParaRPr sz="2400" i="1"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r>
              <a:rPr lang="ru" sz="2400" i="1" dirty="0">
                <a:solidFill>
                  <a:schemeClr val="dk1"/>
                </a:solidFill>
                <a:latin typeface="Montserrat Light"/>
                <a:ea typeface="Montserrat Light"/>
                <a:cs typeface="Montserrat Light"/>
                <a:sym typeface="Montserrat Light"/>
              </a:rPr>
              <a:t>короны земной - пошли мне, Господь, </a:t>
            </a:r>
            <a:endParaRPr sz="2400" i="1"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r>
              <a:rPr lang="ru" sz="2400" i="1" dirty="0">
                <a:solidFill>
                  <a:schemeClr val="dk1"/>
                </a:solidFill>
                <a:latin typeface="Montserrat Light"/>
                <a:ea typeface="Montserrat Light"/>
                <a:cs typeface="Montserrat Light"/>
                <a:sym typeface="Montserrat Light"/>
              </a:rPr>
              <a:t>второго, чтоб вытянул петь со мной…» </a:t>
            </a:r>
            <a:endParaRPr sz="2400" i="1"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Вышедший в 1964 году стихотворный сборник Вознесенского «Антимиры» послужил основой знаменитого спектакля Театра на Таганке, для которого Владимир Высоцкий написал и спел «Песню акына».</a:t>
            </a:r>
            <a:endParaRPr sz="1800" dirty="0">
              <a:solidFill>
                <a:schemeClr val="dk1"/>
              </a:solidFill>
              <a:latin typeface="Montserrat Light"/>
              <a:ea typeface="Montserrat Light"/>
              <a:cs typeface="Montserrat Light"/>
              <a:sym typeface="Montserrat Light"/>
            </a:endParaRPr>
          </a:p>
        </p:txBody>
      </p:sp>
      <p:sp>
        <p:nvSpPr>
          <p:cNvPr id="147" name="Google Shape;147;p22"/>
          <p:cNvSpPr/>
          <p:nvPr/>
        </p:nvSpPr>
        <p:spPr>
          <a:xfrm rot="5400000">
            <a:off x="287875" y="1629075"/>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a:t>С</a:t>
            </a:r>
            <a:endParaRPr/>
          </a:p>
        </p:txBody>
      </p:sp>
      <p:pic>
        <p:nvPicPr>
          <p:cNvPr id="148" name="Google Shape;148;p22"/>
          <p:cNvPicPr preferRelativeResize="0"/>
          <p:nvPr/>
        </p:nvPicPr>
        <p:blipFill>
          <a:blip r:embed="rId3">
            <a:alphaModFix/>
          </a:blip>
          <a:stretch>
            <a:fillRect/>
          </a:stretch>
        </p:blipFill>
        <p:spPr>
          <a:xfrm>
            <a:off x="5194875" y="1433020"/>
            <a:ext cx="3744449" cy="24355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txBox="1"/>
          <p:nvPr/>
        </p:nvSpPr>
        <p:spPr>
          <a:xfrm>
            <a:off x="676656" y="295876"/>
            <a:ext cx="5056632" cy="31700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Во многих стихотворениях Андрея Вознесенского звучит тема России, Родины, получая порой необычное звуковое воплощение.</a:t>
            </a:r>
            <a:endParaRPr sz="18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18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 В 1993 году в газете «Известия» печаталась поэма «Россия воскресе», состоящая из множества сонетов. В этих стихах прозвучала вера поэта в будущее спасение России: </a:t>
            </a:r>
            <a:endParaRPr sz="18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dirty="0">
              <a:solidFill>
                <a:schemeClr val="dk1"/>
              </a:solidFill>
              <a:latin typeface="Montserrat Light"/>
              <a:ea typeface="Montserrat Light"/>
              <a:cs typeface="Montserrat Light"/>
              <a:sym typeface="Montserrat Light"/>
            </a:endParaRPr>
          </a:p>
        </p:txBody>
      </p:sp>
      <p:sp>
        <p:nvSpPr>
          <p:cNvPr id="155" name="Google Shape;155;p23"/>
          <p:cNvSpPr/>
          <p:nvPr/>
        </p:nvSpPr>
        <p:spPr>
          <a:xfrm rot="5400000">
            <a:off x="364650" y="1872175"/>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a:t>С</a:t>
            </a:r>
            <a:endParaRPr/>
          </a:p>
        </p:txBody>
      </p:sp>
      <p:sp>
        <p:nvSpPr>
          <p:cNvPr id="156" name="Google Shape;156;p23"/>
          <p:cNvSpPr/>
          <p:nvPr/>
        </p:nvSpPr>
        <p:spPr>
          <a:xfrm rot="5400000">
            <a:off x="428625" y="809075"/>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a:t>С</a:t>
            </a:r>
            <a:endParaRPr/>
          </a:p>
        </p:txBody>
      </p:sp>
      <p:pic>
        <p:nvPicPr>
          <p:cNvPr id="157" name="Google Shape;157;p23"/>
          <p:cNvPicPr preferRelativeResize="0"/>
          <p:nvPr/>
        </p:nvPicPr>
        <p:blipFill>
          <a:blip r:embed="rId3">
            <a:alphaModFix/>
          </a:blip>
          <a:stretch>
            <a:fillRect/>
          </a:stretch>
        </p:blipFill>
        <p:spPr>
          <a:xfrm>
            <a:off x="5385425" y="1223125"/>
            <a:ext cx="3401472" cy="27271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4360" y="591955"/>
            <a:ext cx="7708392" cy="2677656"/>
          </a:xfrm>
          <a:prstGeom prst="rect">
            <a:avLst/>
          </a:prstGeom>
        </p:spPr>
        <p:txBody>
          <a:bodyPr wrap="square">
            <a:spAutoFit/>
          </a:bodyPr>
          <a:lstStyle/>
          <a:p>
            <a:pPr lvl="0"/>
            <a:r>
              <a:rPr lang="ru-RU" sz="2400" i="1" dirty="0" smtClean="0">
                <a:solidFill>
                  <a:schemeClr val="dk1"/>
                </a:solidFill>
                <a:latin typeface="Montserrat Light"/>
                <a:ea typeface="Montserrat Light"/>
                <a:cs typeface="Montserrat Light"/>
                <a:sym typeface="Montserrat Light"/>
              </a:rPr>
              <a:t>Россию хоронят. Некрологи в прессе.</a:t>
            </a:r>
          </a:p>
          <a:p>
            <a:pPr lvl="0"/>
            <a:r>
              <a:rPr lang="ru-RU" sz="2400" i="1" dirty="0" smtClean="0">
                <a:solidFill>
                  <a:schemeClr val="dk1"/>
                </a:solidFill>
                <a:latin typeface="Montserrat Light"/>
                <a:ea typeface="Montserrat Light"/>
                <a:cs typeface="Montserrat Light"/>
                <a:sym typeface="Montserrat Light"/>
              </a:rPr>
              <a:t>Но я повторяю — Россия </a:t>
            </a:r>
            <a:r>
              <a:rPr lang="ru-RU" sz="2400" i="1" dirty="0" err="1" smtClean="0">
                <a:solidFill>
                  <a:schemeClr val="dk1"/>
                </a:solidFill>
                <a:latin typeface="Montserrat Light"/>
                <a:ea typeface="Montserrat Light"/>
                <a:cs typeface="Montserrat Light"/>
                <a:sym typeface="Montserrat Light"/>
              </a:rPr>
              <a:t>воскресе</a:t>
            </a:r>
            <a:r>
              <a:rPr lang="ru-RU" sz="2400" i="1" dirty="0" smtClean="0">
                <a:solidFill>
                  <a:schemeClr val="dk1"/>
                </a:solidFill>
                <a:latin typeface="Montserrat Light"/>
                <a:ea typeface="Montserrat Light"/>
                <a:cs typeface="Montserrat Light"/>
                <a:sym typeface="Montserrat Light"/>
              </a:rPr>
              <a:t>.</a:t>
            </a:r>
          </a:p>
          <a:p>
            <a:pPr lvl="0"/>
            <a:r>
              <a:rPr lang="ru-RU" sz="2400" i="1" dirty="0" smtClean="0">
                <a:solidFill>
                  <a:schemeClr val="dk1"/>
                </a:solidFill>
                <a:latin typeface="Montserrat Light"/>
                <a:ea typeface="Montserrat Light"/>
                <a:cs typeface="Montserrat Light"/>
                <a:sym typeface="Montserrat Light"/>
              </a:rPr>
              <a:t>Помолимся вместе за тех, кто в отъезде,</a:t>
            </a:r>
          </a:p>
          <a:p>
            <a:pPr lvl="0"/>
            <a:r>
              <a:rPr lang="ru-RU" sz="2400" i="1" dirty="0" smtClean="0">
                <a:solidFill>
                  <a:schemeClr val="dk1"/>
                </a:solidFill>
                <a:latin typeface="Montserrat Light"/>
                <a:ea typeface="Montserrat Light"/>
                <a:cs typeface="Montserrat Light"/>
                <a:sym typeface="Montserrat Light"/>
              </a:rPr>
              <a:t>За ближних и дальних помолимся вместе,</a:t>
            </a:r>
          </a:p>
          <a:p>
            <a:pPr lvl="0"/>
            <a:r>
              <a:rPr lang="ru-RU" sz="2400" i="1" dirty="0" smtClean="0">
                <a:solidFill>
                  <a:schemeClr val="dk1"/>
                </a:solidFill>
                <a:latin typeface="Montserrat Light"/>
                <a:ea typeface="Montserrat Light"/>
                <a:cs typeface="Montserrat Light"/>
                <a:sym typeface="Montserrat Light"/>
              </a:rPr>
              <a:t>За тех, кто страдает и кто в </a:t>
            </a:r>
            <a:r>
              <a:rPr lang="ru-RU" sz="2400" i="1" dirty="0" err="1" smtClean="0">
                <a:solidFill>
                  <a:schemeClr val="dk1"/>
                </a:solidFill>
                <a:latin typeface="Montserrat Light"/>
                <a:ea typeface="Montserrat Light"/>
                <a:cs typeface="Montserrat Light"/>
                <a:sym typeface="Montserrat Light"/>
              </a:rPr>
              <a:t>мерседесе</a:t>
            </a:r>
            <a:r>
              <a:rPr lang="ru-RU" sz="2400" i="1" dirty="0" smtClean="0">
                <a:solidFill>
                  <a:schemeClr val="dk1"/>
                </a:solidFill>
                <a:latin typeface="Montserrat Light"/>
                <a:ea typeface="Montserrat Light"/>
                <a:cs typeface="Montserrat Light"/>
                <a:sym typeface="Montserrat Light"/>
              </a:rPr>
              <a:t>,</a:t>
            </a:r>
          </a:p>
          <a:p>
            <a:pPr lvl="0"/>
            <a:r>
              <a:rPr lang="ru-RU" sz="2400" i="1" dirty="0" smtClean="0">
                <a:solidFill>
                  <a:schemeClr val="dk1"/>
                </a:solidFill>
                <a:latin typeface="Montserrat Light"/>
                <a:ea typeface="Montserrat Light"/>
                <a:cs typeface="Montserrat Light"/>
                <a:sym typeface="Montserrat Light"/>
              </a:rPr>
              <a:t>За бомжа, что спит не на вилле </a:t>
            </a:r>
            <a:r>
              <a:rPr lang="ru-RU" sz="2400" i="1" dirty="0" err="1" smtClean="0">
                <a:solidFill>
                  <a:schemeClr val="dk1"/>
                </a:solidFill>
                <a:latin typeface="Montserrat Light"/>
                <a:ea typeface="Montserrat Light"/>
                <a:cs typeface="Montserrat Light"/>
                <a:sym typeface="Montserrat Light"/>
              </a:rPr>
              <a:t>Боргезе</a:t>
            </a:r>
            <a:r>
              <a:rPr lang="ru-RU" sz="2400" i="1" dirty="0" smtClean="0">
                <a:solidFill>
                  <a:schemeClr val="dk1"/>
                </a:solidFill>
                <a:latin typeface="Montserrat Light"/>
                <a:ea typeface="Montserrat Light"/>
                <a:cs typeface="Montserrat Light"/>
                <a:sym typeface="Montserrat Light"/>
              </a:rPr>
              <a:t>,</a:t>
            </a:r>
          </a:p>
          <a:p>
            <a:pPr lvl="0"/>
            <a:r>
              <a:rPr lang="ru-RU" sz="2400" i="1" dirty="0" smtClean="0">
                <a:solidFill>
                  <a:schemeClr val="dk1"/>
                </a:solidFill>
                <a:latin typeface="Montserrat Light"/>
                <a:ea typeface="Montserrat Light"/>
                <a:cs typeface="Montserrat Light"/>
                <a:sym typeface="Montserrat Light"/>
              </a:rPr>
              <a:t>Пусть с помощью Божьей Россия </a:t>
            </a:r>
            <a:r>
              <a:rPr lang="ru-RU" sz="2400" i="1" dirty="0" err="1" smtClean="0">
                <a:solidFill>
                  <a:schemeClr val="dk1"/>
                </a:solidFill>
                <a:latin typeface="Montserrat Light"/>
                <a:ea typeface="Montserrat Light"/>
                <a:cs typeface="Montserrat Light"/>
                <a:sym typeface="Montserrat Light"/>
              </a:rPr>
              <a:t>воскресе</a:t>
            </a:r>
            <a:r>
              <a:rPr lang="ru-RU" sz="2400" i="1" dirty="0" smtClean="0">
                <a:solidFill>
                  <a:schemeClr val="dk1"/>
                </a:solidFill>
                <a:latin typeface="Montserrat Light"/>
                <a:ea typeface="Montserrat Light"/>
                <a:cs typeface="Montserrat Light"/>
                <a:sym typeface="Montserrat Light"/>
              </a:rPr>
              <a:t>!</a:t>
            </a:r>
            <a:endParaRPr lang="ru-RU" sz="2400" i="1" dirty="0">
              <a:solidFill>
                <a:schemeClr val="dk1"/>
              </a:solidFill>
              <a:latin typeface="Montserrat Light"/>
              <a:ea typeface="Montserrat Light"/>
              <a:cs typeface="Montserrat Light"/>
              <a:sym typeface="Montserrat Light"/>
            </a:endParaRPr>
          </a:p>
        </p:txBody>
      </p:sp>
      <p:sp>
        <p:nvSpPr>
          <p:cNvPr id="3" name="Google Shape;153;p23"/>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ru" sz="2800"/>
              <a:t>К завершению</a:t>
            </a:r>
            <a:endParaRPr sz="2800"/>
          </a:p>
        </p:txBody>
      </p:sp>
      <p:sp>
        <p:nvSpPr>
          <p:cNvPr id="164" name="Google Shape;164;p24"/>
          <p:cNvSpPr txBox="1"/>
          <p:nvPr/>
        </p:nvSpPr>
        <p:spPr>
          <a:xfrm>
            <a:off x="460600" y="1074750"/>
            <a:ext cx="817590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Творчество Андрея Вознесенского вызывает пристальный </a:t>
            </a:r>
            <a:r>
              <a:rPr lang="ru" sz="1800" dirty="0" smtClean="0">
                <a:solidFill>
                  <a:schemeClr val="dk1"/>
                </a:solidFill>
                <a:latin typeface="Montserrat Light"/>
                <a:ea typeface="Montserrat Light"/>
                <a:cs typeface="Montserrat Light"/>
                <a:sym typeface="Montserrat Light"/>
              </a:rPr>
              <a:t>интерес </a:t>
            </a:r>
            <a:r>
              <a:rPr lang="ru" sz="1800" dirty="0">
                <a:solidFill>
                  <a:schemeClr val="dk1"/>
                </a:solidFill>
                <a:latin typeface="Montserrat Light"/>
                <a:ea typeface="Montserrat Light"/>
                <a:cs typeface="Montserrat Light"/>
                <a:sym typeface="Montserrat Light"/>
              </a:rPr>
              <a:t>литературной критики. По мнению А.А. Михайлова, «Андрей Вознесенский — поэт более сложный для восприятия на слух, чем Евтушенко или Рождественский, и тем не менее его эстрадным </a:t>
            </a:r>
            <a:r>
              <a:rPr lang="ru" sz="1800" dirty="0" smtClean="0">
                <a:solidFill>
                  <a:schemeClr val="dk1"/>
                </a:solidFill>
                <a:latin typeface="Montserrat Light"/>
                <a:ea typeface="Montserrat Light"/>
                <a:cs typeface="Montserrat Light"/>
                <a:sym typeface="Montserrat Light"/>
              </a:rPr>
              <a:t>выступлениям </a:t>
            </a:r>
            <a:r>
              <a:rPr lang="ru" sz="1800" dirty="0">
                <a:solidFill>
                  <a:schemeClr val="dk1"/>
                </a:solidFill>
                <a:latin typeface="Montserrat Light"/>
                <a:ea typeface="Montserrat Light"/>
                <a:cs typeface="Montserrat Light"/>
                <a:sym typeface="Montserrat Light"/>
              </a:rPr>
              <a:t>сопутствует успех в самых разных аудиториях.</a:t>
            </a:r>
            <a:endParaRPr sz="18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18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 </a:t>
            </a:r>
            <a:endParaRPr sz="1800" dirty="0">
              <a:solidFill>
                <a:schemeClr val="dk1"/>
              </a:solidFill>
              <a:latin typeface="Montserrat Light"/>
              <a:ea typeface="Montserrat Light"/>
              <a:cs typeface="Montserrat Light"/>
              <a:sym typeface="Montserrat Light"/>
            </a:endParaRPr>
          </a:p>
        </p:txBody>
      </p:sp>
      <p:sp>
        <p:nvSpPr>
          <p:cNvPr id="165" name="Google Shape;165;p24"/>
          <p:cNvSpPr/>
          <p:nvPr/>
        </p:nvSpPr>
        <p:spPr>
          <a:xfrm rot="5400000">
            <a:off x="223900" y="1150525"/>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5"/>
          <p:cNvSpPr txBox="1"/>
          <p:nvPr/>
        </p:nvSpPr>
        <p:spPr>
          <a:xfrm>
            <a:off x="623261" y="315864"/>
            <a:ext cx="6602100"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Андрей Андреевич Вознесенский скончался после продолжительной болезни 1 июня 2010 года, на 78-м году жизни, у себя дома в дачном посёлке </a:t>
            </a:r>
            <a:r>
              <a:rPr lang="ru" sz="1800" dirty="0" smtClean="0">
                <a:solidFill>
                  <a:schemeClr val="dk1"/>
                </a:solidFill>
                <a:latin typeface="Montserrat Light"/>
                <a:ea typeface="Montserrat Light"/>
                <a:cs typeface="Montserrat Light"/>
                <a:sym typeface="Montserrat Light"/>
              </a:rPr>
              <a:t>Переделкино. Поэта </a:t>
            </a:r>
            <a:r>
              <a:rPr lang="ru" sz="1800" dirty="0">
                <a:solidFill>
                  <a:schemeClr val="dk1"/>
                </a:solidFill>
                <a:latin typeface="Montserrat Light"/>
                <a:ea typeface="Montserrat Light"/>
                <a:cs typeface="Montserrat Light"/>
                <a:sym typeface="Montserrat Light"/>
              </a:rPr>
              <a:t>похоронили 4 июня 2010 года на Новодевичьем кладбище в Москве рядом с родителями.</a:t>
            </a:r>
            <a:endParaRPr sz="1800" dirty="0">
              <a:solidFill>
                <a:schemeClr val="dk1"/>
              </a:solidFill>
              <a:latin typeface="Montserrat Light"/>
              <a:ea typeface="Montserrat Light"/>
              <a:cs typeface="Montserrat Light"/>
              <a:sym typeface="Montserrat Light"/>
            </a:endParaRPr>
          </a:p>
        </p:txBody>
      </p:sp>
      <p:pic>
        <p:nvPicPr>
          <p:cNvPr id="175" name="Google Shape;175;p25"/>
          <p:cNvPicPr preferRelativeResize="0"/>
          <p:nvPr/>
        </p:nvPicPr>
        <p:blipFill rotWithShape="1">
          <a:blip r:embed="rId3">
            <a:alphaModFix/>
          </a:blip>
          <a:srcRect l="8061" r="8053"/>
          <a:stretch/>
        </p:blipFill>
        <p:spPr>
          <a:xfrm>
            <a:off x="2379825" y="2571750"/>
            <a:ext cx="4337424" cy="2487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8328" y="263426"/>
            <a:ext cx="6126480" cy="4247317"/>
          </a:xfrm>
          <a:prstGeom prst="rect">
            <a:avLst/>
          </a:prstGeom>
        </p:spPr>
        <p:txBody>
          <a:bodyPr wrap="square">
            <a:spAutoFit/>
          </a:bodyPr>
          <a:lstStyle/>
          <a:p>
            <a:pPr lvl="0"/>
            <a:r>
              <a:rPr lang="ru-RU" sz="1800" dirty="0" smtClean="0">
                <a:solidFill>
                  <a:schemeClr val="dk1"/>
                </a:solidFill>
                <a:latin typeface="Montserrat Light"/>
                <a:ea typeface="Montserrat Light"/>
                <a:cs typeface="Montserrat Light"/>
                <a:sym typeface="Montserrat Light"/>
              </a:rPr>
              <a:t>По наблюдению С. </a:t>
            </a:r>
            <a:r>
              <a:rPr lang="ru-RU" sz="1800" dirty="0" err="1" smtClean="0">
                <a:solidFill>
                  <a:schemeClr val="dk1"/>
                </a:solidFill>
                <a:latin typeface="Montserrat Light"/>
                <a:ea typeface="Montserrat Light"/>
                <a:cs typeface="Montserrat Light"/>
                <a:sym typeface="Montserrat Light"/>
              </a:rPr>
              <a:t>Чупринина</a:t>
            </a:r>
            <a:r>
              <a:rPr lang="ru-RU" sz="1800" dirty="0" smtClean="0">
                <a:solidFill>
                  <a:schemeClr val="dk1"/>
                </a:solidFill>
                <a:latin typeface="Montserrat Light"/>
                <a:ea typeface="Montserrat Light"/>
                <a:cs typeface="Montserrat Light"/>
                <a:sym typeface="Montserrat Light"/>
              </a:rPr>
              <a:t>, в основе поэтического механизма Вознесенского лежат прием: не мысль или чувство порождают метафору, но парадоксальная метафора, сближая самые неожидан­ные вещи и понятия, зачастую с помощью звукового, графического или иного формального подобия слов, порождает чувство и мысль. В этом Вознесенский также продолжает традиции русского поэтического авангарда — опыты поэтов-имажинистов. Еще один </a:t>
            </a:r>
            <a:r>
              <a:rPr lang="ru-RU" sz="1800" dirty="0" smtClean="0">
                <a:solidFill>
                  <a:schemeClr val="dk1"/>
                </a:solidFill>
                <a:latin typeface="Montserrat Light"/>
                <a:ea typeface="Montserrat Light"/>
                <a:cs typeface="Montserrat Light"/>
                <a:sym typeface="Montserrat Light"/>
              </a:rPr>
              <a:t>излюбленный </a:t>
            </a:r>
            <a:r>
              <a:rPr lang="ru-RU" sz="1800" dirty="0" smtClean="0">
                <a:solidFill>
                  <a:schemeClr val="dk1"/>
                </a:solidFill>
                <a:latin typeface="Montserrat Light"/>
                <a:ea typeface="Montserrat Light"/>
                <a:cs typeface="Montserrat Light"/>
                <a:sym typeface="Montserrat Light"/>
              </a:rPr>
              <a:t>прием Вознесенского — </a:t>
            </a:r>
            <a:r>
              <a:rPr lang="ru-RU" sz="1800" b="1" i="1" dirty="0" smtClean="0">
                <a:solidFill>
                  <a:schemeClr val="dk1"/>
                </a:solidFill>
                <a:latin typeface="Montserrat Light"/>
                <a:ea typeface="Montserrat Light"/>
                <a:cs typeface="Montserrat Light"/>
                <a:sym typeface="Montserrat Light"/>
              </a:rPr>
              <a:t>оксюморон</a:t>
            </a:r>
            <a:r>
              <a:rPr lang="ru-RU" sz="1800" dirty="0" smtClean="0">
                <a:solidFill>
                  <a:schemeClr val="dk1"/>
                </a:solidFill>
                <a:latin typeface="Montserrat Light"/>
                <a:ea typeface="Montserrat Light"/>
                <a:cs typeface="Montserrat Light"/>
                <a:sym typeface="Montserrat Light"/>
              </a:rPr>
              <a:t>, сочетание слов с противоположным смыслом («Оглянись вперед», «Реквием оптимистический»). </a:t>
            </a:r>
          </a:p>
          <a:p>
            <a:pPr lvl="0"/>
            <a:endParaRPr lang="ru-RU" sz="1800" dirty="0" smtClean="0">
              <a:solidFill>
                <a:schemeClr val="dk1"/>
              </a:solidFill>
              <a:latin typeface="Montserrat Light"/>
              <a:ea typeface="Montserrat Light"/>
              <a:cs typeface="Montserrat Light"/>
              <a:sym typeface="Montserrat Light"/>
            </a:endParaRPr>
          </a:p>
        </p:txBody>
      </p:sp>
      <p:sp>
        <p:nvSpPr>
          <p:cNvPr id="3" name="Google Shape;172;p25"/>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6032" y="322767"/>
            <a:ext cx="3081528" cy="3416320"/>
          </a:xfrm>
          <a:prstGeom prst="rect">
            <a:avLst/>
          </a:prstGeom>
        </p:spPr>
        <p:txBody>
          <a:bodyPr wrap="square">
            <a:spAutoFit/>
          </a:bodyPr>
          <a:lstStyle/>
          <a:p>
            <a:pPr lvl="0"/>
            <a:r>
              <a:rPr lang="ru-RU" sz="1800" dirty="0" smtClean="0">
                <a:solidFill>
                  <a:schemeClr val="dk1"/>
                </a:solidFill>
                <a:latin typeface="Montserrat Light"/>
                <a:ea typeface="Montserrat Light"/>
                <a:cs typeface="Montserrat Light"/>
                <a:sym typeface="Montserrat Light"/>
              </a:rPr>
              <a:t>Установка на творческий эксперимент и стремление к демократичности и доступности широкому читателю делают творчество Андрея Вознесенского глубоко современным и созвучным нашему времени.</a:t>
            </a:r>
            <a:endParaRPr lang="ru-RU" sz="1800" dirty="0">
              <a:solidFill>
                <a:schemeClr val="dk1"/>
              </a:solidFill>
              <a:latin typeface="Montserrat Light"/>
              <a:ea typeface="Montserrat Light"/>
              <a:cs typeface="Montserrat Light"/>
              <a:sym typeface="Montserrat Light"/>
            </a:endParaRPr>
          </a:p>
        </p:txBody>
      </p:sp>
      <p:pic>
        <p:nvPicPr>
          <p:cNvPr id="63490" name="Picture 2" descr="https://i1.wp.com/star-magazine.ru/wp-content/uploads/2016/12/vozn-3.jpg?resize=490%2C364"/>
          <p:cNvPicPr>
            <a:picLocks noChangeAspect="1" noChangeArrowheads="1"/>
          </p:cNvPicPr>
          <p:nvPr/>
        </p:nvPicPr>
        <p:blipFill>
          <a:blip r:embed="rId2"/>
          <a:srcRect/>
          <a:stretch>
            <a:fillRect/>
          </a:stretch>
        </p:blipFill>
        <p:spPr bwMode="auto">
          <a:xfrm>
            <a:off x="4206367" y="1530731"/>
            <a:ext cx="4667250" cy="34671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p:nvPr/>
        </p:nvSpPr>
        <p:spPr>
          <a:xfrm>
            <a:off x="398994" y="176856"/>
            <a:ext cx="4337598" cy="350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b="1" dirty="0">
                <a:solidFill>
                  <a:schemeClr val="dk1"/>
                </a:solidFill>
                <a:latin typeface="Montserrat"/>
                <a:ea typeface="Montserrat"/>
                <a:cs typeface="Montserrat"/>
                <a:sym typeface="Montserrat"/>
              </a:rPr>
              <a:t>Вознесенский Андрей Андреевич, поэт, прозаик</a:t>
            </a:r>
            <a:r>
              <a:rPr lang="ru" sz="1800" dirty="0">
                <a:solidFill>
                  <a:schemeClr val="dk1"/>
                </a:solidFill>
                <a:latin typeface="Montserrat Light"/>
                <a:ea typeface="Montserrat Light"/>
                <a:cs typeface="Montserrat Light"/>
                <a:sym typeface="Montserrat Light"/>
              </a:rPr>
              <a:t>. Вице-президент Русского ПЕН-клуба, академик и почетный член десяти академий мира, в их числе </a:t>
            </a:r>
            <a:r>
              <a:rPr lang="ru" sz="1800" dirty="0" smtClean="0">
                <a:solidFill>
                  <a:schemeClr val="dk1"/>
                </a:solidFill>
                <a:latin typeface="Montserrat Light"/>
                <a:ea typeface="Montserrat Light"/>
                <a:cs typeface="Montserrat Light"/>
                <a:sym typeface="Montserrat Light"/>
              </a:rPr>
              <a:t>- Российская </a:t>
            </a:r>
            <a:r>
              <a:rPr lang="ru" sz="1800" dirty="0">
                <a:solidFill>
                  <a:schemeClr val="dk1"/>
                </a:solidFill>
                <a:latin typeface="Montserrat Light"/>
                <a:ea typeface="Montserrat Light"/>
                <a:cs typeface="Montserrat Light"/>
                <a:sym typeface="Montserrat Light"/>
              </a:rPr>
              <a:t>академия образования, Американская академия литературы и искусства, Баварская академия искусств, Парижская академия братьев Гонкур, Европейская академия поэзии и </a:t>
            </a:r>
            <a:r>
              <a:rPr lang="ru" sz="1800" dirty="0" smtClean="0">
                <a:solidFill>
                  <a:schemeClr val="dk1"/>
                </a:solidFill>
                <a:latin typeface="Montserrat Light"/>
                <a:ea typeface="Montserrat Light"/>
                <a:cs typeface="Montserrat Light"/>
                <a:sym typeface="Montserrat Light"/>
              </a:rPr>
              <a:t>др.</a:t>
            </a:r>
            <a:endParaRPr sz="1800" dirty="0">
              <a:solidFill>
                <a:schemeClr val="dk1"/>
              </a:solidFill>
              <a:latin typeface="Montserrat Light"/>
              <a:ea typeface="Montserrat Light"/>
              <a:cs typeface="Montserrat Light"/>
              <a:sym typeface="Montserrat Light"/>
            </a:endParaRPr>
          </a:p>
        </p:txBody>
      </p:sp>
      <p:sp>
        <p:nvSpPr>
          <p:cNvPr id="72" name="Google Shape;72;p14"/>
          <p:cNvSpPr txBox="1"/>
          <p:nvPr/>
        </p:nvSpPr>
        <p:spPr>
          <a:xfrm>
            <a:off x="874482" y="3668997"/>
            <a:ext cx="7907100" cy="133879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500" dirty="0" smtClean="0">
                <a:solidFill>
                  <a:schemeClr val="dk1"/>
                </a:solidFill>
                <a:latin typeface="Montserrat Light"/>
                <a:ea typeface="Montserrat Light"/>
                <a:cs typeface="Montserrat Light"/>
                <a:sym typeface="Montserrat Light"/>
              </a:rPr>
              <a:t>А.Вознесенский - лауреат </a:t>
            </a:r>
            <a:r>
              <a:rPr lang="ru" sz="1500" dirty="0">
                <a:solidFill>
                  <a:schemeClr val="dk1"/>
                </a:solidFill>
                <a:latin typeface="Montserrat Light"/>
                <a:ea typeface="Montserrat Light"/>
                <a:cs typeface="Montserrat Light"/>
                <a:sym typeface="Montserrat Light"/>
              </a:rPr>
              <a:t>Государственной премии СССР 1978 года за сборник “Витражных дел мастер”, дважды удостаивался американских премий. На Парижском фестивале “Триумф” в 1996 году газета “Нувель Обсерватер” назвала А. Вознесенского “самым великим поэтом современности”.</a:t>
            </a:r>
            <a:endParaRPr sz="1500" dirty="0">
              <a:solidFill>
                <a:schemeClr val="dk1"/>
              </a:solidFill>
              <a:latin typeface="Montserrat Light"/>
              <a:ea typeface="Montserrat Light"/>
              <a:cs typeface="Montserrat Light"/>
              <a:sym typeface="Montserrat Light"/>
            </a:endParaRPr>
          </a:p>
        </p:txBody>
      </p:sp>
      <p:sp>
        <p:nvSpPr>
          <p:cNvPr id="73" name="Google Shape;73;p14"/>
          <p:cNvSpPr/>
          <p:nvPr/>
        </p:nvSpPr>
        <p:spPr>
          <a:xfrm rot="5400000">
            <a:off x="236725" y="953200"/>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a:t>С</a:t>
            </a:r>
            <a:endParaRPr/>
          </a:p>
        </p:txBody>
      </p:sp>
      <p:sp>
        <p:nvSpPr>
          <p:cNvPr id="74" name="Google Shape;74;p14"/>
          <p:cNvSpPr/>
          <p:nvPr/>
        </p:nvSpPr>
        <p:spPr>
          <a:xfrm rot="5400000">
            <a:off x="236725" y="2706100"/>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66;p13"/>
          <p:cNvPicPr preferRelativeResize="0"/>
          <p:nvPr/>
        </p:nvPicPr>
        <p:blipFill>
          <a:blip r:embed="rId3">
            <a:alphaModFix/>
          </a:blip>
          <a:stretch>
            <a:fillRect/>
          </a:stretch>
        </p:blipFill>
        <p:spPr>
          <a:xfrm>
            <a:off x="4862023" y="1271017"/>
            <a:ext cx="3651924" cy="19293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387900" y="260700"/>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u"/>
              <a:t>Почему два великих поэта...</a:t>
            </a:r>
            <a:endParaRPr/>
          </a:p>
        </p:txBody>
      </p:sp>
      <p:sp>
        <p:nvSpPr>
          <p:cNvPr id="181" name="Google Shape;181;p26"/>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txBox="1"/>
          <p:nvPr/>
        </p:nvSpPr>
        <p:spPr>
          <a:xfrm>
            <a:off x="614625" y="1021913"/>
            <a:ext cx="4104300" cy="3867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Почему два великих поэта,</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проповедники вечной любви,</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не мигают, как два пистолета?</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Рифмы дружат, а люди — увы...</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Почему два великих народа</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холодеют на грани войны,</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под непрочным шатром кислорода?</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Люди дружат, а страны — увы...</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Две страны, две ладони тяжелые,</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предназначенные любви,</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охватившие в ужасе голову</a:t>
            </a:r>
            <a:endParaRPr sz="1500" i="1">
              <a:solidFill>
                <a:schemeClr val="dk1"/>
              </a:solidFill>
              <a:latin typeface="Georgia"/>
              <a:ea typeface="Georgia"/>
              <a:cs typeface="Georgia"/>
              <a:sym typeface="Georgia"/>
            </a:endParaRPr>
          </a:p>
          <a:p>
            <a:pPr marL="0" lvl="0" indent="0" algn="ctr" rtl="0">
              <a:lnSpc>
                <a:spcPct val="115000"/>
              </a:lnSpc>
              <a:spcBef>
                <a:spcPts val="0"/>
              </a:spcBef>
              <a:spcAft>
                <a:spcPts val="0"/>
              </a:spcAft>
              <a:buNone/>
            </a:pPr>
            <a:r>
              <a:rPr lang="ru" sz="1500" i="1">
                <a:solidFill>
                  <a:schemeClr val="dk1"/>
                </a:solidFill>
                <a:latin typeface="Georgia"/>
                <a:ea typeface="Georgia"/>
                <a:cs typeface="Georgia"/>
                <a:sym typeface="Georgia"/>
              </a:rPr>
              <a:t>черт-те что натворившей Земли!</a:t>
            </a:r>
            <a:endParaRPr sz="1500">
              <a:solidFill>
                <a:schemeClr val="dk1"/>
              </a:solidFill>
              <a:latin typeface="Roboto"/>
              <a:ea typeface="Roboto"/>
              <a:cs typeface="Roboto"/>
              <a:sym typeface="Roboto"/>
            </a:endParaRPr>
          </a:p>
        </p:txBody>
      </p:sp>
      <p:pic>
        <p:nvPicPr>
          <p:cNvPr id="183" name="Google Shape;183;p26"/>
          <p:cNvPicPr preferRelativeResize="0"/>
          <p:nvPr/>
        </p:nvPicPr>
        <p:blipFill>
          <a:blip r:embed="rId3">
            <a:alphaModFix/>
          </a:blip>
          <a:stretch>
            <a:fillRect/>
          </a:stretch>
        </p:blipFill>
        <p:spPr>
          <a:xfrm>
            <a:off x="5223650" y="1159050"/>
            <a:ext cx="3446825" cy="3593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27"/>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txBox="1"/>
          <p:nvPr/>
        </p:nvSpPr>
        <p:spPr>
          <a:xfrm>
            <a:off x="490033" y="610832"/>
            <a:ext cx="7481400" cy="37856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Творчеству поэтов–шестидесятников всегда следует уделять особое внимание. В их стихах – отражение целой эпохи, в которой одно за другим рождались новые направления, новые идеи. Одним из таких поэтов был Андрей Вознесенский, стоящий в одном ряду с такими деятелями второй половины ХХ века, как Белла Ахмадулина, Евгений Евтушенко. Все они – поэты-диссиденты. Они были первыми, чья оппозиционная реакция была столь открытой и эпатажной. Но в стихотворении А. Вознесенского «Почему два великих поэта…» отражено, по сути, все идейное содержание этой оппозиционности советской, антиамериканской идеологии.</a:t>
            </a:r>
            <a:endParaRPr sz="1800" dirty="0">
              <a:solidFill>
                <a:schemeClr val="dk1"/>
              </a:solidFill>
              <a:latin typeface="Montserrat Light"/>
              <a:ea typeface="Montserrat Light"/>
              <a:cs typeface="Montserrat Light"/>
              <a:sym typeface="Montserrat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8"/>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txBox="1"/>
          <p:nvPr/>
        </p:nvSpPr>
        <p:spPr>
          <a:xfrm>
            <a:off x="240450" y="147000"/>
            <a:ext cx="75750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dirty="0">
                <a:solidFill>
                  <a:schemeClr val="dk1"/>
                </a:solidFill>
                <a:latin typeface="Montserrat Light"/>
                <a:ea typeface="Montserrat Light"/>
                <a:cs typeface="Montserrat Light"/>
                <a:sym typeface="Montserrat Light"/>
              </a:rPr>
              <a:t>Сам Андрей Вознесенский за всю свою жизнь не раз побывал за границей, и, надо сказать, полюбил страны запада не менее, чем свою Родину. Детство поэта прошло в пору Великой Отечественной войны, которая наложила существенный отпечаток на судьбу и творчество будущего литератора.  Неприязнь и даже ненависть к войне отразились во многих его стихотворениях, особенно ярко это проявилось в эпоху «холодной войны» , когда Советский Союз и США чуть было не встали на грань ядерного конфликта.  В своем коротком произведении «Почему два великих поэта…» (всего лишь три строфы) лирический герой яро осуждает какие-либо негативные столкновения между людьми: будь то конфликт, ссора и даже война. Поводом к написанию стихотворения могли послужить не только исторические мотивы, такие как Карибский кризис и война, но и личные.</a:t>
            </a:r>
            <a:endParaRPr dirty="0">
              <a:solidFill>
                <a:schemeClr val="dk1"/>
              </a:solidFill>
              <a:latin typeface="Montserrat Light"/>
              <a:ea typeface="Montserrat Light"/>
              <a:cs typeface="Montserrat Light"/>
              <a:sym typeface="Montserrat Light"/>
            </a:endParaRPr>
          </a:p>
        </p:txBody>
      </p:sp>
      <p:pic>
        <p:nvPicPr>
          <p:cNvPr id="197" name="Google Shape;197;p28"/>
          <p:cNvPicPr preferRelativeResize="0"/>
          <p:nvPr/>
        </p:nvPicPr>
        <p:blipFill rotWithShape="1">
          <a:blip r:embed="rId3">
            <a:alphaModFix/>
          </a:blip>
          <a:srcRect l="17965" r="5616"/>
          <a:stretch/>
        </p:blipFill>
        <p:spPr>
          <a:xfrm>
            <a:off x="2391388" y="2917500"/>
            <a:ext cx="3273126" cy="2073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txBox="1"/>
          <p:nvPr/>
        </p:nvSpPr>
        <p:spPr>
          <a:xfrm>
            <a:off x="272250" y="432150"/>
            <a:ext cx="5214150" cy="32316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Известно, что Вознесенский, будучи весьма неординарной личностью, мог поехать на </a:t>
            </a:r>
            <a:r>
              <a:rPr lang="ru" sz="1800" dirty="0" smtClean="0">
                <a:solidFill>
                  <a:schemeClr val="dk1"/>
                </a:solidFill>
                <a:latin typeface="Montserrat Light"/>
                <a:ea typeface="Montserrat Light"/>
                <a:cs typeface="Montserrat Light"/>
                <a:sym typeface="Montserrat Light"/>
              </a:rPr>
              <a:t>Крайний </a:t>
            </a:r>
            <a:r>
              <a:rPr lang="ru" sz="1800" dirty="0">
                <a:solidFill>
                  <a:schemeClr val="dk1"/>
                </a:solidFill>
                <a:latin typeface="Montserrat Light"/>
                <a:ea typeface="Montserrat Light"/>
                <a:cs typeface="Montserrat Light"/>
                <a:sym typeface="Montserrat Light"/>
              </a:rPr>
              <a:t>Север только для того, чтобы отразить увиденное в стихах. Неудивительно, что такой поэт быстро </a:t>
            </a:r>
            <a:r>
              <a:rPr lang="ru" sz="1800" dirty="0" smtClean="0">
                <a:solidFill>
                  <a:schemeClr val="dk1"/>
                </a:solidFill>
                <a:latin typeface="Montserrat Light"/>
                <a:ea typeface="Montserrat Light"/>
                <a:cs typeface="Montserrat Light"/>
                <a:sym typeface="Montserrat Light"/>
              </a:rPr>
              <a:t>снискал </a:t>
            </a:r>
            <a:r>
              <a:rPr lang="ru" sz="1800" dirty="0">
                <a:solidFill>
                  <a:schemeClr val="dk1"/>
                </a:solidFill>
                <a:latin typeface="Montserrat Light"/>
                <a:ea typeface="Montserrat Light"/>
                <a:cs typeface="Montserrat Light"/>
                <a:sym typeface="Montserrat Light"/>
              </a:rPr>
              <a:t>себе славу и толпы поклонников. Это не доставляло удовольствия некоторым из его современников, в том числе </a:t>
            </a:r>
            <a:r>
              <a:rPr lang="ru" sz="1800" dirty="0" smtClean="0">
                <a:solidFill>
                  <a:schemeClr val="dk1"/>
                </a:solidFill>
                <a:latin typeface="Montserrat Light"/>
                <a:ea typeface="Montserrat Light"/>
                <a:cs typeface="Montserrat Light"/>
                <a:sym typeface="Montserrat Light"/>
              </a:rPr>
              <a:t>Иосифу Бродскому</a:t>
            </a:r>
            <a:r>
              <a:rPr lang="ru" sz="1800" dirty="0">
                <a:solidFill>
                  <a:schemeClr val="dk1"/>
                </a:solidFill>
                <a:latin typeface="Montserrat Light"/>
                <a:ea typeface="Montserrat Light"/>
                <a:cs typeface="Montserrat Light"/>
                <a:sym typeface="Montserrat Light"/>
              </a:rPr>
              <a:t>, который довольно резко высказывался в адрес молодого поэта. </a:t>
            </a:r>
            <a:endParaRPr sz="1800" dirty="0">
              <a:solidFill>
                <a:schemeClr val="dk1"/>
              </a:solidFill>
              <a:latin typeface="Montserrat Light"/>
              <a:ea typeface="Montserrat Light"/>
              <a:cs typeface="Montserrat Light"/>
              <a:sym typeface="Montserrat Light"/>
            </a:endParaRPr>
          </a:p>
        </p:txBody>
      </p:sp>
      <p:sp>
        <p:nvSpPr>
          <p:cNvPr id="13314" name="AutoShape 2" descr="https://www.colta.ru/storage/post/907/detailed_pictur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6" name="AutoShape 4" descr="https://www.colta.ru/storage/post/907/detailed_pictur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8" name="AutoShape 6" descr="https://www.colta.ru/storage/post/907/detailed_pictur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20" name="Picture 8" descr="https://img0.liveinternet.ru/images/attach/d/1/133/477/133477138_BrodskiyvsYevtushenko7.jpg"/>
          <p:cNvPicPr>
            <a:picLocks noChangeAspect="1" noChangeArrowheads="1"/>
          </p:cNvPicPr>
          <p:nvPr/>
        </p:nvPicPr>
        <p:blipFill>
          <a:blip r:embed="rId3"/>
          <a:srcRect/>
          <a:stretch>
            <a:fillRect/>
          </a:stretch>
        </p:blipFill>
        <p:spPr bwMode="auto">
          <a:xfrm>
            <a:off x="5961888" y="1572768"/>
            <a:ext cx="3056128" cy="3429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1752" y="478870"/>
            <a:ext cx="7488936" cy="4247317"/>
          </a:xfrm>
          <a:prstGeom prst="rect">
            <a:avLst/>
          </a:prstGeom>
        </p:spPr>
        <p:txBody>
          <a:bodyPr wrap="square">
            <a:spAutoFit/>
          </a:bodyPr>
          <a:lstStyle/>
          <a:p>
            <a:pPr lvl="0"/>
            <a:r>
              <a:rPr lang="ru-RU" sz="1800" dirty="0" smtClean="0">
                <a:solidFill>
                  <a:schemeClr val="dk1"/>
                </a:solidFill>
                <a:latin typeface="Montserrat Light"/>
                <a:ea typeface="Montserrat Light"/>
                <a:cs typeface="Montserrat Light"/>
                <a:sym typeface="Montserrat Light"/>
              </a:rPr>
              <a:t>Возможно, что строки из стихотворения посвящены именно взаимоотношениям Вознесенского и Иосифа Бродского: </a:t>
            </a:r>
          </a:p>
          <a:p>
            <a:pPr lvl="0"/>
            <a:endParaRPr lang="ru-RU" sz="1800" dirty="0" smtClean="0">
              <a:solidFill>
                <a:schemeClr val="dk1"/>
              </a:solidFill>
              <a:latin typeface="Montserrat Light"/>
              <a:ea typeface="Montserrat Light"/>
              <a:cs typeface="Montserrat Light"/>
              <a:sym typeface="Montserrat Light"/>
            </a:endParaRPr>
          </a:p>
          <a:p>
            <a:pPr lvl="0"/>
            <a:r>
              <a:rPr lang="ru-RU" sz="1800" dirty="0" smtClean="0">
                <a:solidFill>
                  <a:schemeClr val="dk1"/>
                </a:solidFill>
                <a:latin typeface="Montserrat Light"/>
                <a:ea typeface="Montserrat Light"/>
                <a:cs typeface="Montserrat Light"/>
                <a:sym typeface="Montserrat Light"/>
              </a:rPr>
              <a:t>«Почему два великих поэта,// Проповедники вечной любви,// Не мигают, как два пистолета?// Рифмы дружат, а люди – увы…»  </a:t>
            </a:r>
          </a:p>
          <a:p>
            <a:pPr lvl="0"/>
            <a:endParaRPr lang="ru-RU" sz="1800" dirty="0" smtClean="0">
              <a:solidFill>
                <a:schemeClr val="dk1"/>
              </a:solidFill>
              <a:latin typeface="Montserrat Light"/>
              <a:ea typeface="Montserrat Light"/>
              <a:cs typeface="Montserrat Light"/>
              <a:sym typeface="Montserrat Light"/>
            </a:endParaRPr>
          </a:p>
          <a:p>
            <a:pPr lvl="0"/>
            <a:r>
              <a:rPr lang="ru-RU" sz="1800" dirty="0" smtClean="0">
                <a:solidFill>
                  <a:schemeClr val="dk1"/>
                </a:solidFill>
                <a:latin typeface="Montserrat Light"/>
                <a:ea typeface="Montserrat Light"/>
                <a:cs typeface="Montserrat Light"/>
                <a:sym typeface="Montserrat Light"/>
              </a:rPr>
              <a:t>Стоит заметить, что данная неприязнь выражалась, по большей части, в критических отзывах и статьях, то есть между двумя поэтами велась своеобразная «холодная война». Таким образом, Вознесенский как бы проецирует простые, чисто человеческие отношения на события мирового масштаба. Но поэзия Вознесенского тем примечательна, что отражала стремление измерить человека категориями и образами мировых цивилизаций.</a:t>
            </a:r>
            <a:endParaRPr lang="ru-RU" sz="1800" dirty="0">
              <a:solidFill>
                <a:schemeClr val="dk1"/>
              </a:solidFill>
              <a:latin typeface="Montserrat Light"/>
              <a:ea typeface="Montserrat Light"/>
              <a:cs typeface="Montserrat Light"/>
              <a:sym typeface="Montserrat Light"/>
            </a:endParaRPr>
          </a:p>
        </p:txBody>
      </p:sp>
      <p:sp>
        <p:nvSpPr>
          <p:cNvPr id="3" name="Google Shape;208;p30"/>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0"/>
          <p:cNvSpPr txBox="1"/>
          <p:nvPr/>
        </p:nvSpPr>
        <p:spPr>
          <a:xfrm>
            <a:off x="170250" y="500725"/>
            <a:ext cx="7583400" cy="434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500" dirty="0">
                <a:solidFill>
                  <a:schemeClr val="dk1"/>
                </a:solidFill>
                <a:latin typeface="Montserrat Light"/>
                <a:ea typeface="Montserrat Light"/>
                <a:cs typeface="Montserrat Light"/>
                <a:sym typeface="Montserrat Light"/>
              </a:rPr>
              <a:t>Лирический герой глубоко переживает по поводу разразившихся конфликтов. Вознесенский и в своих личных спорах редко поддерживает конфликт, считая, что все люди рождены для любви и мира. В стихотворении ярко выражена толстовская тенденция к объединению людей и наций во имя благополучия планеты. Лирический герой выражает свой протест войне, заявляя, что две великие державы  - СССР и США непременно должны объединиться «для любви», ибо, в противном случае, это грозит всеобщим уничтожением. Лирический герой противопоставляет хрупкость матери-Земли разрушительной силе человеческого разума: </a:t>
            </a:r>
            <a:endParaRPr sz="15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15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r>
              <a:rPr lang="ru" sz="1500" dirty="0">
                <a:solidFill>
                  <a:schemeClr val="dk1"/>
                </a:solidFill>
                <a:latin typeface="Montserrat Light"/>
                <a:ea typeface="Montserrat Light"/>
                <a:cs typeface="Montserrat Light"/>
                <a:sym typeface="Montserrat Light"/>
              </a:rPr>
              <a:t>«Почему два великих народа // Холодеют на грани войны,// Под непрочным шатром кислорода?» </a:t>
            </a:r>
            <a:endParaRPr sz="15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endParaRPr sz="15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r>
              <a:rPr lang="ru" sz="1500" dirty="0">
                <a:solidFill>
                  <a:schemeClr val="dk1"/>
                </a:solidFill>
                <a:latin typeface="Montserrat Light"/>
                <a:ea typeface="Montserrat Light"/>
                <a:cs typeface="Montserrat Light"/>
                <a:sym typeface="Montserrat Light"/>
              </a:rPr>
              <a:t>Для того, чтобы высказывать подобные идеи в условиях тоталитаризма, нужна не столько смелость, сколько наглость и хладнокровие, и,  хотя стихотворение и было написано уже после периода «оттепели» , наверняка вызвало явные неодобрения со стороны власти.</a:t>
            </a:r>
            <a:endParaRPr sz="1500" dirty="0">
              <a:solidFill>
                <a:schemeClr val="dk1"/>
              </a:solidFill>
              <a:latin typeface="Montserrat Light"/>
              <a:ea typeface="Montserrat Light"/>
              <a:cs typeface="Montserrat Light"/>
              <a:sym typeface="Montserrat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1"/>
          <p:cNvSpPr txBox="1"/>
          <p:nvPr/>
        </p:nvSpPr>
        <p:spPr>
          <a:xfrm>
            <a:off x="284781" y="161040"/>
            <a:ext cx="4929600" cy="51090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600" dirty="0">
                <a:solidFill>
                  <a:schemeClr val="dk1"/>
                </a:solidFill>
                <a:latin typeface="Montserrat Light"/>
                <a:ea typeface="Montserrat Light"/>
                <a:cs typeface="Montserrat Light"/>
                <a:sym typeface="Montserrat Light"/>
              </a:rPr>
              <a:t>Стихотворение написано трехстопным анапестом с использованием мужской и женской перекрестной рифмы, благодаря чему создается легкость, и даже некоторая медлительность, придающая стихотворению философский характер. Поэт использует и ассонансную рифмовку или созвучие: «любви-увы», «тяжелые-голову», «войны-увы», «любви-Земли». Даже, исходя из этих рифмовок, создается общий идейный облик произведения, состоящий в обеспокоенности героя за Родину, которая непримиримо направляется к гибели.  Достаточно очевидная аллюзия на «Холодную войну» перекликается с простыми человеческими взаимоотношениями, демонстрируя отвращение лирического героя к этой «холодности» и ненависти друг к другу, будь то держав или людей.</a:t>
            </a:r>
            <a:endParaRPr sz="1600" dirty="0">
              <a:solidFill>
                <a:schemeClr val="dk1"/>
              </a:solidFill>
              <a:latin typeface="Montserrat Light"/>
              <a:ea typeface="Montserrat Light"/>
              <a:cs typeface="Montserrat Light"/>
              <a:sym typeface="Montserrat Light"/>
            </a:endParaRPr>
          </a:p>
        </p:txBody>
      </p:sp>
      <p:pic>
        <p:nvPicPr>
          <p:cNvPr id="216" name="Google Shape;216;p31"/>
          <p:cNvPicPr preferRelativeResize="0"/>
          <p:nvPr/>
        </p:nvPicPr>
        <p:blipFill rotWithShape="1">
          <a:blip r:embed="rId3">
            <a:alphaModFix/>
          </a:blip>
          <a:srcRect l="7217" r="11593"/>
          <a:stretch/>
        </p:blipFill>
        <p:spPr>
          <a:xfrm>
            <a:off x="5424025" y="1299600"/>
            <a:ext cx="3086100" cy="3095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2"/>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txBox="1"/>
          <p:nvPr/>
        </p:nvSpPr>
        <p:spPr>
          <a:xfrm>
            <a:off x="178650" y="253825"/>
            <a:ext cx="7575000" cy="37856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Стихотворение </a:t>
            </a:r>
            <a:r>
              <a:rPr lang="ru" sz="1800" dirty="0" smtClean="0">
                <a:solidFill>
                  <a:schemeClr val="dk1"/>
                </a:solidFill>
                <a:latin typeface="Montserrat Light"/>
                <a:ea typeface="Montserrat Light"/>
                <a:cs typeface="Montserrat Light"/>
                <a:sym typeface="Montserrat Light"/>
              </a:rPr>
              <a:t>построено </a:t>
            </a:r>
            <a:r>
              <a:rPr lang="ru" sz="1800" dirty="0">
                <a:solidFill>
                  <a:schemeClr val="dk1"/>
                </a:solidFill>
                <a:latin typeface="Montserrat Light"/>
                <a:ea typeface="Montserrat Light"/>
                <a:cs typeface="Montserrat Light"/>
                <a:sym typeface="Montserrat Light"/>
              </a:rPr>
              <a:t>на эпитетах и метафорах: «не мигают, как два пистолета», «Народы холодеют», «шатер кислорода» и др. , благодаря чему создается образность и красочность произведения. </a:t>
            </a:r>
            <a:endParaRPr lang="ru" sz="1800" dirty="0" smtClean="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r>
              <a:rPr lang="ru" sz="1800" dirty="0" smtClean="0">
                <a:solidFill>
                  <a:schemeClr val="dk1"/>
                </a:solidFill>
                <a:latin typeface="Montserrat Light"/>
                <a:ea typeface="Montserrat Light"/>
                <a:cs typeface="Montserrat Light"/>
                <a:sym typeface="Montserrat Light"/>
              </a:rPr>
              <a:t>А </a:t>
            </a:r>
            <a:r>
              <a:rPr lang="ru" sz="1800" dirty="0">
                <a:solidFill>
                  <a:schemeClr val="dk1"/>
                </a:solidFill>
                <a:latin typeface="Montserrat Light"/>
                <a:ea typeface="Montserrat Light"/>
                <a:cs typeface="Montserrat Light"/>
                <a:sym typeface="Montserrat Light"/>
              </a:rPr>
              <a:t>наличие в конце сравнения «две страны, как ладони тяжелые» подчеркивает особую значимость дружбы двух великих стран для блага планеты. </a:t>
            </a:r>
            <a:endParaRPr lang="ru" sz="1800" dirty="0" smtClean="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r>
              <a:rPr lang="ru" sz="1800" dirty="0" smtClean="0">
                <a:solidFill>
                  <a:schemeClr val="dk1"/>
                </a:solidFill>
                <a:latin typeface="Montserrat Light"/>
                <a:ea typeface="Montserrat Light"/>
                <a:cs typeface="Montserrat Light"/>
                <a:sym typeface="Montserrat Light"/>
              </a:rPr>
              <a:t>Все </a:t>
            </a:r>
            <a:r>
              <a:rPr lang="ru" sz="1800" dirty="0">
                <a:solidFill>
                  <a:schemeClr val="dk1"/>
                </a:solidFill>
                <a:latin typeface="Montserrat Light"/>
                <a:ea typeface="Montserrat Light"/>
                <a:cs typeface="Montserrat Light"/>
                <a:sym typeface="Montserrat Light"/>
              </a:rPr>
              <a:t>стихотворение построено на антитезе : дружба и любовь то и дело противопоставляются ссорам и войне: «Рифмы дружат, а </a:t>
            </a:r>
            <a:r>
              <a:rPr lang="ru" sz="1800" dirty="0" smtClean="0">
                <a:solidFill>
                  <a:schemeClr val="dk1"/>
                </a:solidFill>
                <a:latin typeface="Montserrat Light"/>
                <a:ea typeface="Montserrat Light"/>
                <a:cs typeface="Montserrat Light"/>
                <a:sym typeface="Montserrat Light"/>
              </a:rPr>
              <a:t>люди - </a:t>
            </a:r>
            <a:r>
              <a:rPr lang="ru" sz="1800" dirty="0">
                <a:solidFill>
                  <a:schemeClr val="dk1"/>
                </a:solidFill>
                <a:latin typeface="Montserrat Light"/>
                <a:ea typeface="Montserrat Light"/>
                <a:cs typeface="Montserrat Light"/>
                <a:sym typeface="Montserrat Light"/>
              </a:rPr>
              <a:t>увы…», «Люди дружат , а страны – увы…», ведь даже, исходя из этих двух последних строк, мы наблюдаем парадокс.  Но последнее здесь скорее подчеркивает противоестественность войны в мировом масштабе</a:t>
            </a:r>
            <a:r>
              <a:rPr lang="ru" sz="1800" dirty="0" smtClean="0">
                <a:solidFill>
                  <a:schemeClr val="dk1"/>
                </a:solidFill>
                <a:latin typeface="Montserrat Light"/>
                <a:ea typeface="Montserrat Light"/>
                <a:cs typeface="Montserrat Light"/>
                <a:sym typeface="Montserrat Light"/>
              </a:rPr>
              <a:t>.</a:t>
            </a:r>
            <a:endParaRPr sz="1800" dirty="0">
              <a:solidFill>
                <a:schemeClr val="dk1"/>
              </a:solidFill>
              <a:latin typeface="Montserrat Light"/>
              <a:ea typeface="Montserrat Light"/>
              <a:cs typeface="Montserrat Light"/>
              <a:sym typeface="Montserrat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172" y="574947"/>
            <a:ext cx="7722828" cy="3713589"/>
          </a:xfrm>
        </p:spPr>
        <p:txBody>
          <a:bodyPr>
            <a:normAutofit fontScale="90000"/>
          </a:bodyPr>
          <a:lstStyle/>
          <a:p>
            <a:pPr lvl="0"/>
            <a:r>
              <a:rPr lang="ru-RU" sz="2000" dirty="0" smtClean="0">
                <a:latin typeface="Montserrat Light"/>
                <a:ea typeface="Montserrat Light"/>
                <a:cs typeface="Montserrat Light"/>
                <a:sym typeface="Montserrat Light"/>
              </a:rPr>
              <a:t>Взаимоотношения между людьми всегда вдохновляли поэтов и писателей, но когда от этих отношений зависят судьбы миллионов людей, мы слышим отчаянный крик поэта, призывающего не совершать глупых ошибок. Таким был Андрей Вознесенский, всем своим существом ненавидевший войну. В его стихотворении «Почему два великих поэта…» отразилась скорбь за два великих враждующих  народа, две державы, поставившие под угрозу существование планеты. Лирический герой напоминает нам, что дружба и любовь  -  основа мира, основа существования и жизни каждого человека, </a:t>
            </a:r>
            <a:r>
              <a:rPr lang="ru-RU" sz="2000" dirty="0" smtClean="0">
                <a:latin typeface="Montserrat Light"/>
                <a:ea typeface="Montserrat Light"/>
                <a:cs typeface="Montserrat Light"/>
                <a:sym typeface="Montserrat Light"/>
              </a:rPr>
              <a:t>но, </a:t>
            </a:r>
            <a:r>
              <a:rPr lang="ru-RU" sz="2000" dirty="0" smtClean="0">
                <a:latin typeface="Montserrat Light"/>
                <a:ea typeface="Montserrat Light"/>
                <a:cs typeface="Montserrat Light"/>
                <a:sym typeface="Montserrat Light"/>
              </a:rPr>
              <a:t>разрушив эту тонкую пелену кислорода, человечество не выживет только потому, что задохнется</a:t>
            </a:r>
            <a:r>
              <a:rPr lang="ru-RU" sz="2000" dirty="0" smtClean="0">
                <a:latin typeface="Montserrat Light"/>
                <a:ea typeface="Montserrat Light"/>
                <a:cs typeface="Montserrat Light"/>
                <a:sym typeface="Montserrat Light"/>
              </a:rPr>
              <a:t>…</a:t>
            </a:r>
            <a:endParaRPr lang="ru-RU" dirty="0"/>
          </a:p>
        </p:txBody>
      </p:sp>
      <p:sp>
        <p:nvSpPr>
          <p:cNvPr id="3" name="Google Shape;221;p32"/>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3"/>
          <p:cNvSpPr txBox="1"/>
          <p:nvPr/>
        </p:nvSpPr>
        <p:spPr>
          <a:xfrm>
            <a:off x="133600" y="1776850"/>
            <a:ext cx="5597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3000">
                <a:solidFill>
                  <a:schemeClr val="dk1"/>
                </a:solidFill>
                <a:latin typeface="Lobster"/>
                <a:ea typeface="Lobster"/>
                <a:cs typeface="Lobster"/>
                <a:sym typeface="Lobster"/>
              </a:rPr>
              <a:t>Стихи не пишутся — случаются…</a:t>
            </a:r>
            <a:endParaRPr sz="3000">
              <a:solidFill>
                <a:schemeClr val="dk1"/>
              </a:solidFill>
              <a:latin typeface="Lobster"/>
              <a:ea typeface="Lobster"/>
              <a:cs typeface="Lobster"/>
              <a:sym typeface="Lobster"/>
            </a:endParaRPr>
          </a:p>
          <a:p>
            <a:pPr marL="0" lvl="0" indent="0" algn="r" rtl="0">
              <a:spcBef>
                <a:spcPts val="0"/>
              </a:spcBef>
              <a:spcAft>
                <a:spcPts val="0"/>
              </a:spcAft>
              <a:buNone/>
            </a:pPr>
            <a:r>
              <a:rPr lang="ru" sz="3000">
                <a:solidFill>
                  <a:schemeClr val="dk1"/>
                </a:solidFill>
                <a:latin typeface="Lobster"/>
                <a:ea typeface="Lobster"/>
                <a:cs typeface="Lobster"/>
                <a:sym typeface="Lobster"/>
              </a:rPr>
              <a:t>А. Вознесенский</a:t>
            </a:r>
            <a:endParaRPr sz="3000">
              <a:solidFill>
                <a:schemeClr val="dk1"/>
              </a:solidFill>
              <a:latin typeface="Lobster"/>
              <a:ea typeface="Lobster"/>
              <a:cs typeface="Lobster"/>
              <a:sym typeface="Lobster"/>
            </a:endParaRPr>
          </a:p>
        </p:txBody>
      </p:sp>
      <p:pic>
        <p:nvPicPr>
          <p:cNvPr id="228" name="Google Shape;228;p33"/>
          <p:cNvPicPr preferRelativeResize="0"/>
          <p:nvPr/>
        </p:nvPicPr>
        <p:blipFill>
          <a:blip r:embed="rId3">
            <a:alphaModFix/>
          </a:blip>
          <a:stretch>
            <a:fillRect/>
          </a:stretch>
        </p:blipFill>
        <p:spPr>
          <a:xfrm>
            <a:off x="5835174" y="196925"/>
            <a:ext cx="3169300" cy="4749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txBox="1"/>
          <p:nvPr/>
        </p:nvSpPr>
        <p:spPr>
          <a:xfrm>
            <a:off x="3246425" y="1175675"/>
            <a:ext cx="5744700" cy="286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2900">
                <a:solidFill>
                  <a:schemeClr val="dk1"/>
                </a:solidFill>
                <a:latin typeface="Lobster"/>
                <a:ea typeface="Lobster"/>
                <a:cs typeface="Lobster"/>
                <a:sym typeface="Lobster"/>
              </a:rPr>
              <a:t>Не возвращайтесь к былым возлюбленным,</a:t>
            </a:r>
            <a:endParaRPr sz="2900">
              <a:solidFill>
                <a:schemeClr val="dk1"/>
              </a:solidFill>
              <a:latin typeface="Lobster"/>
              <a:ea typeface="Lobster"/>
              <a:cs typeface="Lobster"/>
              <a:sym typeface="Lobster"/>
            </a:endParaRPr>
          </a:p>
          <a:p>
            <a:pPr marL="0" lvl="0" indent="0" algn="l" rtl="0">
              <a:spcBef>
                <a:spcPts val="0"/>
              </a:spcBef>
              <a:spcAft>
                <a:spcPts val="0"/>
              </a:spcAft>
              <a:buNone/>
            </a:pPr>
            <a:r>
              <a:rPr lang="ru" sz="2900">
                <a:solidFill>
                  <a:schemeClr val="dk1"/>
                </a:solidFill>
                <a:latin typeface="Lobster"/>
                <a:ea typeface="Lobster"/>
                <a:cs typeface="Lobster"/>
                <a:sym typeface="Lobster"/>
              </a:rPr>
              <a:t>былых возлюбленных на свете нет.</a:t>
            </a:r>
            <a:endParaRPr sz="2900">
              <a:solidFill>
                <a:schemeClr val="dk1"/>
              </a:solidFill>
              <a:latin typeface="Lobster"/>
              <a:ea typeface="Lobster"/>
              <a:cs typeface="Lobster"/>
              <a:sym typeface="Lobster"/>
            </a:endParaRPr>
          </a:p>
          <a:p>
            <a:pPr marL="0" lvl="0" indent="0" algn="l" rtl="0">
              <a:spcBef>
                <a:spcPts val="0"/>
              </a:spcBef>
              <a:spcAft>
                <a:spcPts val="0"/>
              </a:spcAft>
              <a:buNone/>
            </a:pPr>
            <a:r>
              <a:rPr lang="ru" sz="2900">
                <a:solidFill>
                  <a:schemeClr val="dk1"/>
                </a:solidFill>
                <a:latin typeface="Lobster"/>
                <a:ea typeface="Lobster"/>
                <a:cs typeface="Lobster"/>
                <a:sym typeface="Lobster"/>
              </a:rPr>
              <a:t>Есть дубликаты —</a:t>
            </a:r>
            <a:endParaRPr sz="2900">
              <a:solidFill>
                <a:schemeClr val="dk1"/>
              </a:solidFill>
              <a:latin typeface="Lobster"/>
              <a:ea typeface="Lobster"/>
              <a:cs typeface="Lobster"/>
              <a:sym typeface="Lobster"/>
            </a:endParaRPr>
          </a:p>
          <a:p>
            <a:pPr marL="0" lvl="0" indent="0" algn="l" rtl="0">
              <a:spcBef>
                <a:spcPts val="0"/>
              </a:spcBef>
              <a:spcAft>
                <a:spcPts val="0"/>
              </a:spcAft>
              <a:buNone/>
            </a:pPr>
            <a:r>
              <a:rPr lang="ru" sz="2900">
                <a:solidFill>
                  <a:schemeClr val="dk1"/>
                </a:solidFill>
                <a:latin typeface="Lobster"/>
                <a:ea typeface="Lobster"/>
                <a:cs typeface="Lobster"/>
                <a:sym typeface="Lobster"/>
              </a:rPr>
              <a:t>как домик убранный,</a:t>
            </a:r>
            <a:endParaRPr sz="2900">
              <a:solidFill>
                <a:schemeClr val="dk1"/>
              </a:solidFill>
              <a:latin typeface="Lobster"/>
              <a:ea typeface="Lobster"/>
              <a:cs typeface="Lobster"/>
              <a:sym typeface="Lobster"/>
            </a:endParaRPr>
          </a:p>
          <a:p>
            <a:pPr marL="0" lvl="0" indent="0" algn="l" rtl="0">
              <a:spcBef>
                <a:spcPts val="0"/>
              </a:spcBef>
              <a:spcAft>
                <a:spcPts val="0"/>
              </a:spcAft>
              <a:buNone/>
            </a:pPr>
            <a:r>
              <a:rPr lang="ru" sz="2900">
                <a:solidFill>
                  <a:schemeClr val="dk1"/>
                </a:solidFill>
                <a:latin typeface="Lobster"/>
                <a:ea typeface="Lobster"/>
                <a:cs typeface="Lobster"/>
                <a:sym typeface="Lobster"/>
              </a:rPr>
              <a:t>где они жили немного лет.</a:t>
            </a:r>
            <a:endParaRPr sz="2900">
              <a:solidFill>
                <a:schemeClr val="dk1"/>
              </a:solidFill>
              <a:latin typeface="Lobster"/>
              <a:ea typeface="Lobster"/>
              <a:cs typeface="Lobster"/>
              <a:sym typeface="Lobster"/>
            </a:endParaRPr>
          </a:p>
        </p:txBody>
      </p:sp>
      <p:pic>
        <p:nvPicPr>
          <p:cNvPr id="82" name="Google Shape;82;p15"/>
          <p:cNvPicPr preferRelativeResize="0"/>
          <p:nvPr/>
        </p:nvPicPr>
        <p:blipFill>
          <a:blip r:embed="rId3">
            <a:alphaModFix/>
          </a:blip>
          <a:stretch>
            <a:fillRect/>
          </a:stretch>
        </p:blipFill>
        <p:spPr>
          <a:xfrm>
            <a:off x="272625" y="295213"/>
            <a:ext cx="2857500" cy="4410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7356" y="1930209"/>
            <a:ext cx="8368200" cy="686100"/>
          </a:xfrm>
        </p:spPr>
        <p:txBody>
          <a:bodyPr/>
          <a:lstStyle/>
          <a:p>
            <a:pPr algn="ctr"/>
            <a:r>
              <a:rPr lang="ru-RU" dirty="0" smtClean="0"/>
              <a:t>Спасибо за внимание!</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2965550" y="1330650"/>
            <a:ext cx="3303900" cy="1341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ru"/>
              <a:t>Краткая биография</a:t>
            </a:r>
            <a:endParaRPr/>
          </a:p>
        </p:txBody>
      </p:sp>
      <p:pic>
        <p:nvPicPr>
          <p:cNvPr id="88" name="Google Shape;88;p16"/>
          <p:cNvPicPr preferRelativeResize="0"/>
          <p:nvPr/>
        </p:nvPicPr>
        <p:blipFill>
          <a:blip r:embed="rId3">
            <a:alphaModFix/>
          </a:blip>
          <a:stretch>
            <a:fillRect/>
          </a:stretch>
        </p:blipFill>
        <p:spPr>
          <a:xfrm>
            <a:off x="152400" y="1911000"/>
            <a:ext cx="2813146" cy="3080100"/>
          </a:xfrm>
          <a:prstGeom prst="rect">
            <a:avLst/>
          </a:prstGeom>
          <a:noFill/>
          <a:ln>
            <a:noFill/>
          </a:ln>
        </p:spPr>
      </p:pic>
      <p:pic>
        <p:nvPicPr>
          <p:cNvPr id="89" name="Google Shape;89;p16"/>
          <p:cNvPicPr preferRelativeResize="0"/>
          <p:nvPr/>
        </p:nvPicPr>
        <p:blipFill>
          <a:blip r:embed="rId4">
            <a:alphaModFix/>
          </a:blip>
          <a:stretch>
            <a:fillRect/>
          </a:stretch>
        </p:blipFill>
        <p:spPr>
          <a:xfrm>
            <a:off x="6269450" y="184874"/>
            <a:ext cx="2650924" cy="3269475"/>
          </a:xfrm>
          <a:prstGeom prst="rect">
            <a:avLst/>
          </a:prstGeom>
          <a:noFill/>
          <a:ln>
            <a:noFill/>
          </a:ln>
        </p:spPr>
      </p:pic>
      <p:cxnSp>
        <p:nvCxnSpPr>
          <p:cNvPr id="90" name="Google Shape;90;p16"/>
          <p:cNvCxnSpPr/>
          <p:nvPr/>
        </p:nvCxnSpPr>
        <p:spPr>
          <a:xfrm rot="10800000" flipH="1">
            <a:off x="3005250" y="2672450"/>
            <a:ext cx="3173100" cy="12900"/>
          </a:xfrm>
          <a:prstGeom prst="straightConnector1">
            <a:avLst/>
          </a:prstGeom>
          <a:noFill/>
          <a:ln w="38100" cap="flat" cmpd="sng">
            <a:solidFill>
              <a:srgbClr val="CC0000"/>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p:nvPr/>
        </p:nvSpPr>
        <p:spPr>
          <a:xfrm>
            <a:off x="683646" y="0"/>
            <a:ext cx="39153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Андрей Андреевич Вознесенский родился 12 мая 1933 года в Москве.</a:t>
            </a:r>
            <a:endParaRPr sz="1800" dirty="0">
              <a:solidFill>
                <a:schemeClr val="dk1"/>
              </a:solidFill>
              <a:latin typeface="Montserrat Light"/>
              <a:ea typeface="Montserrat Light"/>
              <a:cs typeface="Montserrat Light"/>
              <a:sym typeface="Montserrat Light"/>
            </a:endParaRPr>
          </a:p>
        </p:txBody>
      </p:sp>
      <p:sp>
        <p:nvSpPr>
          <p:cNvPr id="97" name="Google Shape;97;p17"/>
          <p:cNvSpPr txBox="1"/>
          <p:nvPr/>
        </p:nvSpPr>
        <p:spPr>
          <a:xfrm>
            <a:off x="692790" y="926548"/>
            <a:ext cx="3915300"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Отец - Андрей Николаевич Вознесенский (1903-1974), участник строительства крупнейших гидроэлектростанций - Братской, </a:t>
            </a:r>
            <a:r>
              <a:rPr lang="ru" sz="1800" dirty="0" smtClean="0">
                <a:solidFill>
                  <a:schemeClr val="dk1"/>
                </a:solidFill>
                <a:latin typeface="Montserrat Light"/>
                <a:ea typeface="Montserrat Light"/>
                <a:cs typeface="Montserrat Light"/>
                <a:sym typeface="Montserrat Light"/>
              </a:rPr>
              <a:t>Ингурской.</a:t>
            </a:r>
            <a:endParaRPr sz="1800" dirty="0">
              <a:solidFill>
                <a:schemeClr val="dk1"/>
              </a:solidFill>
              <a:latin typeface="Montserrat Light"/>
              <a:ea typeface="Montserrat Light"/>
              <a:cs typeface="Montserrat Light"/>
              <a:sym typeface="Montserrat Light"/>
            </a:endParaRPr>
          </a:p>
        </p:txBody>
      </p:sp>
      <p:sp>
        <p:nvSpPr>
          <p:cNvPr id="98" name="Google Shape;98;p17"/>
          <p:cNvSpPr txBox="1"/>
          <p:nvPr/>
        </p:nvSpPr>
        <p:spPr>
          <a:xfrm>
            <a:off x="610494" y="2708877"/>
            <a:ext cx="4308978"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Мать - Антонина Сергеевна Вознесенская (1905-1983) - была родом из Владимирской области. Прапрадед Андрея Андреевича, Андрей Полисадов, был архимандритом, настоятелем Благовещенского муромского собора на Посаде.</a:t>
            </a:r>
            <a:endParaRPr sz="1800" dirty="0">
              <a:solidFill>
                <a:schemeClr val="dk1"/>
              </a:solidFill>
              <a:latin typeface="Montserrat Light"/>
              <a:ea typeface="Montserrat Light"/>
              <a:cs typeface="Montserrat Light"/>
              <a:sym typeface="Montserrat Light"/>
            </a:endParaRPr>
          </a:p>
        </p:txBody>
      </p:sp>
      <p:pic>
        <p:nvPicPr>
          <p:cNvPr id="99" name="Google Shape;99;p17"/>
          <p:cNvPicPr preferRelativeResize="0"/>
          <p:nvPr/>
        </p:nvPicPr>
        <p:blipFill>
          <a:blip r:embed="rId3">
            <a:alphaModFix/>
          </a:blip>
          <a:stretch>
            <a:fillRect/>
          </a:stretch>
        </p:blipFill>
        <p:spPr>
          <a:xfrm>
            <a:off x="4860925" y="575775"/>
            <a:ext cx="2181050" cy="3071900"/>
          </a:xfrm>
          <a:prstGeom prst="rect">
            <a:avLst/>
          </a:prstGeom>
          <a:noFill/>
          <a:ln>
            <a:noFill/>
          </a:ln>
        </p:spPr>
      </p:pic>
      <p:sp>
        <p:nvSpPr>
          <p:cNvPr id="100" name="Google Shape;100;p17"/>
          <p:cNvSpPr/>
          <p:nvPr/>
        </p:nvSpPr>
        <p:spPr>
          <a:xfrm rot="5400000">
            <a:off x="291589" y="3885676"/>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rot="5400000">
            <a:off x="282445" y="1661453"/>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rot="5400000">
            <a:off x="236725" y="643850"/>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 name="Google Shape;103;p17"/>
          <p:cNvPicPr preferRelativeResize="0"/>
          <p:nvPr/>
        </p:nvPicPr>
        <p:blipFill rotWithShape="1">
          <a:blip r:embed="rId4">
            <a:alphaModFix/>
          </a:blip>
          <a:srcRect r="48609" b="9346"/>
          <a:stretch/>
        </p:blipFill>
        <p:spPr>
          <a:xfrm>
            <a:off x="6911975" y="1778475"/>
            <a:ext cx="1765875" cy="2968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txBox="1"/>
          <p:nvPr/>
        </p:nvSpPr>
        <p:spPr>
          <a:xfrm>
            <a:off x="655360" y="169560"/>
            <a:ext cx="5181900"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В Киржаче Владимирской области Вознесенский провёл часть детства. Во время Великой Отечественной войны Андрей с матерью были эвакуированы из Москвы и жили в городе </a:t>
            </a:r>
            <a:r>
              <a:rPr lang="ru" sz="1800" dirty="0" smtClean="0">
                <a:solidFill>
                  <a:schemeClr val="dk1"/>
                </a:solidFill>
                <a:latin typeface="Montserrat Light"/>
                <a:ea typeface="Montserrat Light"/>
                <a:cs typeface="Montserrat Light"/>
                <a:sym typeface="Montserrat Light"/>
              </a:rPr>
              <a:t>Кургане. </a:t>
            </a:r>
            <a:r>
              <a:rPr lang="ru" sz="1800" dirty="0">
                <a:solidFill>
                  <a:schemeClr val="dk1"/>
                </a:solidFill>
                <a:latin typeface="Montserrat Light"/>
                <a:ea typeface="Montserrat Light"/>
                <a:cs typeface="Montserrat Light"/>
                <a:sym typeface="Montserrat Light"/>
              </a:rPr>
              <a:t>Позднее, вспоминая эту пору, Андрей Андреевич писал: “В какую дыру забросила нас эвакуация, но какая добрая это была дыра!”</a:t>
            </a:r>
            <a:endParaRPr sz="1800" dirty="0">
              <a:solidFill>
                <a:schemeClr val="dk1"/>
              </a:solidFill>
              <a:latin typeface="Montserrat Light"/>
              <a:ea typeface="Montserrat Light"/>
              <a:cs typeface="Montserrat Light"/>
              <a:sym typeface="Montserrat Light"/>
            </a:endParaRPr>
          </a:p>
        </p:txBody>
      </p:sp>
      <p:sp>
        <p:nvSpPr>
          <p:cNvPr id="110" name="Google Shape;110;p18"/>
          <p:cNvSpPr txBox="1"/>
          <p:nvPr/>
        </p:nvSpPr>
        <p:spPr>
          <a:xfrm>
            <a:off x="527344" y="3043846"/>
            <a:ext cx="5181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dirty="0">
                <a:solidFill>
                  <a:schemeClr val="dk1"/>
                </a:solidFill>
                <a:latin typeface="Montserrat Light"/>
                <a:ea typeface="Montserrat Light"/>
                <a:cs typeface="Montserrat Light"/>
                <a:sym typeface="Montserrat Light"/>
              </a:rPr>
              <a:t>После возвращения из эвакуации учился в одной из старейших московских школ (ныне школа №1060).</a:t>
            </a:r>
            <a:endParaRPr sz="1300" dirty="0">
              <a:solidFill>
                <a:schemeClr val="dk1"/>
              </a:solidFill>
              <a:latin typeface="Montserrat Light"/>
              <a:ea typeface="Montserrat Light"/>
              <a:cs typeface="Montserrat Light"/>
              <a:sym typeface="Montserrat Light"/>
            </a:endParaRPr>
          </a:p>
        </p:txBody>
      </p:sp>
      <p:sp>
        <p:nvSpPr>
          <p:cNvPr id="111" name="Google Shape;111;p18"/>
          <p:cNvSpPr txBox="1"/>
          <p:nvPr/>
        </p:nvSpPr>
        <p:spPr>
          <a:xfrm>
            <a:off x="518200" y="3595350"/>
            <a:ext cx="51819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300" dirty="0">
                <a:solidFill>
                  <a:schemeClr val="dk1"/>
                </a:solidFill>
                <a:latin typeface="Montserrat Light"/>
                <a:ea typeface="Montserrat Light"/>
                <a:cs typeface="Montserrat Light"/>
                <a:sym typeface="Montserrat Light"/>
              </a:rPr>
              <a:t>В четырнадцатилетнем возрасте послал свои стихи Борису Пастернаку, дружба с которым в дальнейшем </a:t>
            </a:r>
            <a:r>
              <a:rPr lang="ru" sz="1300" dirty="0" smtClean="0">
                <a:solidFill>
                  <a:schemeClr val="dk1"/>
                </a:solidFill>
                <a:latin typeface="Montserrat Light"/>
                <a:ea typeface="Montserrat Light"/>
                <a:cs typeface="Montserrat Light"/>
                <a:sym typeface="Montserrat Light"/>
              </a:rPr>
              <a:t>оказала </a:t>
            </a:r>
            <a:r>
              <a:rPr lang="ru" sz="1300" dirty="0">
                <a:solidFill>
                  <a:schemeClr val="dk1"/>
                </a:solidFill>
                <a:latin typeface="Montserrat Light"/>
                <a:ea typeface="Montserrat Light"/>
                <a:cs typeface="Montserrat Light"/>
                <a:sym typeface="Montserrat Light"/>
              </a:rPr>
              <a:t>сильное влияние на его судьбу.</a:t>
            </a:r>
            <a:endParaRPr sz="1300" dirty="0">
              <a:solidFill>
                <a:schemeClr val="dk1"/>
              </a:solidFill>
              <a:latin typeface="Montserrat Light"/>
              <a:ea typeface="Montserrat Light"/>
              <a:cs typeface="Montserrat Light"/>
              <a:sym typeface="Montserrat Light"/>
            </a:endParaRPr>
          </a:p>
        </p:txBody>
      </p:sp>
      <p:sp>
        <p:nvSpPr>
          <p:cNvPr id="112" name="Google Shape;112;p18"/>
          <p:cNvSpPr/>
          <p:nvPr/>
        </p:nvSpPr>
        <p:spPr>
          <a:xfrm rot="5400000">
            <a:off x="235780" y="3232730"/>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5400000">
            <a:off x="281500" y="3690175"/>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rot="5400000">
            <a:off x="281500" y="1029975"/>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8"/>
          <p:cNvPicPr preferRelativeResize="0"/>
          <p:nvPr/>
        </p:nvPicPr>
        <p:blipFill>
          <a:blip r:embed="rId3">
            <a:alphaModFix/>
          </a:blip>
          <a:stretch>
            <a:fillRect/>
          </a:stretch>
        </p:blipFill>
        <p:spPr>
          <a:xfrm>
            <a:off x="5852500" y="1099200"/>
            <a:ext cx="2965826" cy="3583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txBox="1"/>
          <p:nvPr/>
        </p:nvSpPr>
        <p:spPr>
          <a:xfrm>
            <a:off x="626950" y="970950"/>
            <a:ext cx="4145400" cy="37856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dirty="0" smtClean="0">
                <a:solidFill>
                  <a:schemeClr val="dk1"/>
                </a:solidFill>
                <a:latin typeface="Montserrat Light"/>
                <a:ea typeface="Montserrat Light"/>
                <a:cs typeface="Montserrat Light"/>
                <a:sym typeface="Montserrat Light"/>
              </a:rPr>
              <a:t>Андрей Вознесенский </a:t>
            </a:r>
            <a:r>
              <a:rPr lang="ru" sz="1800" dirty="0">
                <a:solidFill>
                  <a:schemeClr val="dk1"/>
                </a:solidFill>
                <a:latin typeface="Montserrat Light"/>
                <a:ea typeface="Montserrat Light"/>
                <a:cs typeface="Montserrat Light"/>
                <a:sym typeface="Montserrat Light"/>
              </a:rPr>
              <a:t>окончил Московский архитектурный  институт (</a:t>
            </a:r>
            <a:r>
              <a:rPr lang="ru" sz="1800" dirty="0" smtClean="0">
                <a:solidFill>
                  <a:schemeClr val="dk1"/>
                </a:solidFill>
                <a:latin typeface="Montserrat Light"/>
                <a:ea typeface="Montserrat Light"/>
                <a:cs typeface="Montserrat Light"/>
                <a:sym typeface="Montserrat Light"/>
              </a:rPr>
              <a:t>1957). Но </a:t>
            </a:r>
            <a:r>
              <a:rPr lang="ru" sz="1800" dirty="0">
                <a:solidFill>
                  <a:schemeClr val="dk1"/>
                </a:solidFill>
                <a:latin typeface="Montserrat Light"/>
                <a:ea typeface="Montserrat Light"/>
                <a:cs typeface="Montserrat Light"/>
                <a:sym typeface="Montserrat Light"/>
              </a:rPr>
              <a:t>его жизнь уже полностью принадлежала литературному творчеству.</a:t>
            </a:r>
            <a:endParaRPr sz="1800" dirty="0">
              <a:solidFill>
                <a:schemeClr val="dk1"/>
              </a:solidFill>
              <a:latin typeface="Montserrat Light"/>
              <a:ea typeface="Montserrat Light"/>
              <a:cs typeface="Montserrat Light"/>
              <a:sym typeface="Montserrat Light"/>
            </a:endParaRPr>
          </a:p>
          <a:p>
            <a:pPr marL="0" lvl="0" indent="0" algn="l" rtl="0">
              <a:spcBef>
                <a:spcPts val="0"/>
              </a:spcBef>
              <a:spcAft>
                <a:spcPts val="0"/>
              </a:spcAft>
              <a:buNone/>
            </a:pPr>
            <a:r>
              <a:rPr lang="ru" sz="1800" dirty="0">
                <a:solidFill>
                  <a:schemeClr val="dk1"/>
                </a:solidFill>
                <a:latin typeface="Montserrat Light"/>
                <a:ea typeface="Montserrat Light"/>
                <a:cs typeface="Montserrat Light"/>
                <a:sym typeface="Montserrat Light"/>
              </a:rPr>
              <a:t>В </a:t>
            </a:r>
            <a:r>
              <a:rPr lang="ru" sz="1800" dirty="0" smtClean="0">
                <a:solidFill>
                  <a:schemeClr val="dk1"/>
                </a:solidFill>
                <a:latin typeface="Montserrat Light"/>
                <a:ea typeface="Montserrat Light"/>
                <a:cs typeface="Montserrat Light"/>
                <a:sym typeface="Montserrat Light"/>
              </a:rPr>
              <a:t>1958 г</a:t>
            </a:r>
            <a:r>
              <a:rPr lang="ru" sz="1800" dirty="0">
                <a:solidFill>
                  <a:schemeClr val="dk1"/>
                </a:solidFill>
                <a:latin typeface="Montserrat Light"/>
                <a:ea typeface="Montserrat Light"/>
                <a:cs typeface="Montserrat Light"/>
                <a:sym typeface="Montserrat Light"/>
              </a:rPr>
              <a:t>. его стихи появляются в периодике, а начиная с поэмы “Мастера” (1959), поэзия Вознесенского стремительно ворвалась в поэтическое пространство современности, получив признание миллионов читателей. </a:t>
            </a:r>
            <a:endParaRPr sz="1800" dirty="0">
              <a:solidFill>
                <a:schemeClr val="dk1"/>
              </a:solidFill>
              <a:latin typeface="Montserrat Light"/>
              <a:ea typeface="Montserrat Light"/>
              <a:cs typeface="Montserrat Light"/>
              <a:sym typeface="Montserrat Light"/>
            </a:endParaRPr>
          </a:p>
        </p:txBody>
      </p:sp>
      <p:sp>
        <p:nvSpPr>
          <p:cNvPr id="122" name="Google Shape;122;p19"/>
          <p:cNvSpPr/>
          <p:nvPr/>
        </p:nvSpPr>
        <p:spPr>
          <a:xfrm rot="5400000">
            <a:off x="281500" y="1029975"/>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9"/>
          <p:cNvPicPr preferRelativeResize="0"/>
          <p:nvPr/>
        </p:nvPicPr>
        <p:blipFill>
          <a:blip r:embed="rId3">
            <a:alphaModFix/>
          </a:blip>
          <a:stretch>
            <a:fillRect/>
          </a:stretch>
        </p:blipFill>
        <p:spPr>
          <a:xfrm>
            <a:off x="4873575" y="1534225"/>
            <a:ext cx="4066851" cy="22876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0;p19"/>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https://cdn24.img.ria.ru/images/24158/96/241589613_0:0:0:0_600x0_80_0_0_3f587e20811e7f2441c3d62347d753d4.jpg"/>
          <p:cNvPicPr>
            <a:picLocks noChangeAspect="1" noChangeArrowheads="1"/>
          </p:cNvPicPr>
          <p:nvPr/>
        </p:nvPicPr>
        <p:blipFill>
          <a:blip r:embed="rId2"/>
          <a:srcRect/>
          <a:stretch>
            <a:fillRect/>
          </a:stretch>
        </p:blipFill>
        <p:spPr bwMode="auto">
          <a:xfrm>
            <a:off x="183007" y="155447"/>
            <a:ext cx="5001641" cy="3457067"/>
          </a:xfrm>
          <a:prstGeom prst="rect">
            <a:avLst/>
          </a:prstGeom>
          <a:noFill/>
        </p:spPr>
      </p:pic>
      <p:sp>
        <p:nvSpPr>
          <p:cNvPr id="4" name="Прямоугольник 3"/>
          <p:cNvSpPr/>
          <p:nvPr/>
        </p:nvSpPr>
        <p:spPr>
          <a:xfrm>
            <a:off x="5367528" y="657082"/>
            <a:ext cx="3282696" cy="3970318"/>
          </a:xfrm>
          <a:prstGeom prst="rect">
            <a:avLst/>
          </a:prstGeom>
        </p:spPr>
        <p:txBody>
          <a:bodyPr wrap="square">
            <a:spAutoFit/>
          </a:bodyPr>
          <a:lstStyle/>
          <a:p>
            <a:pPr lvl="0" algn="just"/>
            <a:r>
              <a:rPr lang="ru-RU" sz="2800" dirty="0" smtClean="0">
                <a:solidFill>
                  <a:schemeClr val="dk1"/>
                </a:solidFill>
                <a:latin typeface="Montserrat Light"/>
                <a:ea typeface="Montserrat Light"/>
                <a:cs typeface="Montserrat Light"/>
                <a:sym typeface="Montserrat Light"/>
              </a:rPr>
              <a:t>“Ваше вступление в литературу - </a:t>
            </a:r>
            <a:r>
              <a:rPr lang="ru-RU" sz="2800" dirty="0" smtClean="0">
                <a:solidFill>
                  <a:schemeClr val="dk1"/>
                </a:solidFill>
                <a:latin typeface="Montserrat Light"/>
                <a:ea typeface="Montserrat Light"/>
                <a:cs typeface="Montserrat Light"/>
                <a:sym typeface="Montserrat Light"/>
              </a:rPr>
              <a:t>стремительное, </a:t>
            </a:r>
            <a:r>
              <a:rPr lang="ru-RU" sz="2800" dirty="0" smtClean="0">
                <a:solidFill>
                  <a:schemeClr val="dk1"/>
                </a:solidFill>
                <a:latin typeface="Montserrat Light"/>
                <a:ea typeface="Montserrat Light"/>
                <a:cs typeface="Montserrat Light"/>
                <a:sym typeface="Montserrat Light"/>
              </a:rPr>
              <a:t>бурное, я рад, что до него дожил”, - так писал Б.Л. Пастернак.</a:t>
            </a:r>
            <a:endParaRPr lang="ru-RU" sz="2800" dirty="0">
              <a:solidFill>
                <a:schemeClr val="dk1"/>
              </a:solidFill>
              <a:latin typeface="Montserrat Light"/>
              <a:ea typeface="Montserrat Light"/>
              <a:cs typeface="Montserrat Light"/>
              <a:sym typeface="Montserrat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p:nvPr/>
        </p:nvSpPr>
        <p:spPr>
          <a:xfrm>
            <a:off x="7753650" y="0"/>
            <a:ext cx="511800" cy="9468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a:spLocks noGrp="1"/>
          </p:cNvSpPr>
          <p:nvPr>
            <p:ph type="title"/>
          </p:nvPr>
        </p:nvSpPr>
        <p:spPr>
          <a:xfrm>
            <a:off x="525060" y="238569"/>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ru" dirty="0"/>
              <a:t>Творчество</a:t>
            </a:r>
            <a:endParaRPr dirty="0"/>
          </a:p>
        </p:txBody>
      </p:sp>
      <p:sp>
        <p:nvSpPr>
          <p:cNvPr id="130" name="Google Shape;130;p20"/>
          <p:cNvSpPr txBox="1">
            <a:spLocks noGrp="1"/>
          </p:cNvSpPr>
          <p:nvPr>
            <p:ph type="body" idx="1"/>
          </p:nvPr>
        </p:nvSpPr>
        <p:spPr>
          <a:xfrm>
            <a:off x="253024" y="1047256"/>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dirty="0">
                <a:latin typeface="Montserrat Light"/>
                <a:ea typeface="Montserrat Light"/>
                <a:cs typeface="Montserrat Light"/>
                <a:sym typeface="Montserrat Light"/>
              </a:rPr>
              <a:t>Первые стихи </a:t>
            </a:r>
            <a:r>
              <a:rPr lang="ru" dirty="0" smtClean="0">
                <a:latin typeface="Montserrat Light"/>
                <a:ea typeface="Montserrat Light"/>
                <a:cs typeface="Montserrat Light"/>
                <a:sym typeface="Montserrat Light"/>
              </a:rPr>
              <a:t>поэта </a:t>
            </a:r>
            <a:r>
              <a:rPr lang="ru" dirty="0">
                <a:latin typeface="Montserrat Light"/>
                <a:ea typeface="Montserrat Light"/>
                <a:cs typeface="Montserrat Light"/>
                <a:sym typeface="Montserrat Light"/>
              </a:rPr>
              <a:t>сразу </a:t>
            </a:r>
            <a:r>
              <a:rPr lang="ru" dirty="0" smtClean="0">
                <a:latin typeface="Montserrat Light"/>
                <a:ea typeface="Montserrat Light"/>
                <a:cs typeface="Montserrat Light"/>
                <a:sym typeface="Montserrat Light"/>
              </a:rPr>
              <a:t>отразили </a:t>
            </a:r>
            <a:r>
              <a:rPr lang="ru" dirty="0">
                <a:latin typeface="Montserrat Light"/>
                <a:ea typeface="Montserrat Light"/>
                <a:cs typeface="Montserrat Light"/>
                <a:sym typeface="Montserrat Light"/>
              </a:rPr>
              <a:t>его своеобразный </a:t>
            </a:r>
            <a:r>
              <a:rPr lang="ru" dirty="0" smtClean="0">
                <a:latin typeface="Montserrat Light"/>
                <a:ea typeface="Montserrat Light"/>
                <a:cs typeface="Montserrat Light"/>
                <a:sym typeface="Montserrat Light"/>
              </a:rPr>
              <a:t>стиль. </a:t>
            </a:r>
            <a:r>
              <a:rPr lang="ru" dirty="0">
                <a:latin typeface="Montserrat Light"/>
                <a:ea typeface="Montserrat Light"/>
                <a:cs typeface="Montserrat Light"/>
                <a:sym typeface="Montserrat Light"/>
              </a:rPr>
              <a:t>Его лирика отличалась стремлением «измерить» современного человека категориями и образами мировой цивилизации, экстравагантностью сравнений и метафор, усложнённостью ритмической системы, звуковыми эффектами. Он ученик не только </a:t>
            </a:r>
            <a:r>
              <a:rPr lang="ru" dirty="0" smtClean="0">
                <a:latin typeface="Montserrat Light"/>
                <a:ea typeface="Montserrat Light"/>
                <a:cs typeface="Montserrat Light"/>
                <a:sym typeface="Montserrat Light"/>
              </a:rPr>
              <a:t>В. Маяковского </a:t>
            </a:r>
            <a:r>
              <a:rPr lang="ru" dirty="0">
                <a:latin typeface="Montserrat Light"/>
                <a:ea typeface="Montserrat Light"/>
                <a:cs typeface="Montserrat Light"/>
                <a:sym typeface="Montserrat Light"/>
              </a:rPr>
              <a:t>и </a:t>
            </a:r>
            <a:r>
              <a:rPr lang="ru" dirty="0" smtClean="0">
                <a:latin typeface="Montserrat Light"/>
                <a:ea typeface="Montserrat Light"/>
                <a:cs typeface="Montserrat Light"/>
                <a:sym typeface="Montserrat Light"/>
              </a:rPr>
              <a:t>Б. Пастернака</a:t>
            </a:r>
            <a:r>
              <a:rPr lang="ru" dirty="0">
                <a:latin typeface="Montserrat Light"/>
                <a:ea typeface="Montserrat Light"/>
                <a:cs typeface="Montserrat Light"/>
                <a:sym typeface="Montserrat Light"/>
              </a:rPr>
              <a:t>, но и одного из последних футуристов — Семёна Кирсанова. </a:t>
            </a:r>
            <a:endParaRPr dirty="0">
              <a:latin typeface="Montserrat Light"/>
              <a:ea typeface="Montserrat Light"/>
              <a:cs typeface="Montserrat Light"/>
              <a:sym typeface="Montserrat Light"/>
            </a:endParaRPr>
          </a:p>
        </p:txBody>
      </p:sp>
      <p:sp>
        <p:nvSpPr>
          <p:cNvPr id="132" name="Google Shape;132;p20"/>
          <p:cNvSpPr/>
          <p:nvPr/>
        </p:nvSpPr>
        <p:spPr>
          <a:xfrm rot="5400000">
            <a:off x="281500" y="1579025"/>
            <a:ext cx="243100" cy="230300"/>
          </a:xfrm>
          <a:prstGeom prst="flowChartExtra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1944</Words>
  <Application>Microsoft Office PowerPoint</Application>
  <PresentationFormat>Экран (16:9)</PresentationFormat>
  <Paragraphs>100</Paragraphs>
  <Slides>30</Slides>
  <Notes>21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vt:i4>
      </vt:variant>
    </vt:vector>
  </HeadingPairs>
  <TitlesOfParts>
    <vt:vector size="38" baseType="lpstr">
      <vt:lpstr>Arial</vt:lpstr>
      <vt:lpstr>Roboto Slab</vt:lpstr>
      <vt:lpstr>Montserrat</vt:lpstr>
      <vt:lpstr>Montserrat Light</vt:lpstr>
      <vt:lpstr>Lobster</vt:lpstr>
      <vt:lpstr>Roboto</vt:lpstr>
      <vt:lpstr>Georgia</vt:lpstr>
      <vt:lpstr>Marina</vt:lpstr>
      <vt:lpstr>Андрей Вознесенский</vt:lpstr>
      <vt:lpstr>Слайд 2</vt:lpstr>
      <vt:lpstr>Слайд 3</vt:lpstr>
      <vt:lpstr>Краткая биография</vt:lpstr>
      <vt:lpstr>Слайд 5</vt:lpstr>
      <vt:lpstr>Слайд 6</vt:lpstr>
      <vt:lpstr>Слайд 7</vt:lpstr>
      <vt:lpstr>Слайд 8</vt:lpstr>
      <vt:lpstr>Творчество</vt:lpstr>
      <vt:lpstr>Слайд 10</vt:lpstr>
      <vt:lpstr>Слайд 11</vt:lpstr>
      <vt:lpstr>Слайд 12</vt:lpstr>
      <vt:lpstr>Слайд 13</vt:lpstr>
      <vt:lpstr>Слайд 14</vt:lpstr>
      <vt:lpstr>Слайд 15</vt:lpstr>
      <vt:lpstr>К завершению</vt:lpstr>
      <vt:lpstr>Слайд 17</vt:lpstr>
      <vt:lpstr>Слайд 18</vt:lpstr>
      <vt:lpstr>Слайд 19</vt:lpstr>
      <vt:lpstr>Почему два великих поэта...</vt:lpstr>
      <vt:lpstr>Слайд 21</vt:lpstr>
      <vt:lpstr>Слайд 22</vt:lpstr>
      <vt:lpstr>Слайд 23</vt:lpstr>
      <vt:lpstr>Слайд 24</vt:lpstr>
      <vt:lpstr>Слайд 25</vt:lpstr>
      <vt:lpstr>Слайд 26</vt:lpstr>
      <vt:lpstr>Слайд 27</vt:lpstr>
      <vt:lpstr>Взаимоотношения между людьми всегда вдохновляли поэтов и писателей, но когда от этих отношений зависят судьбы миллионов людей, мы слышим отчаянный крик поэта, призывающего не совершать глупых ошибок. Таким был Андрей Вознесенский, всем своим существом ненавидевший войну. В его стихотворении «Почему два великих поэта…» отразилась скорбь за два великих враждующих  народа, две державы, поставившие под угрозу существование планеты. Лирический герой напоминает нам, что дружба и любовь  -  основа мира, основа существования и жизни каждого человека, но, разрушив эту тонкую пелену кислорода, человечество не выживет только потому, что задохнется…</vt:lpstr>
      <vt:lpstr>Слайд 29</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Андрей Вознесенский</dc:title>
  <cp:lastModifiedBy>Admin</cp:lastModifiedBy>
  <cp:revision>7</cp:revision>
  <dcterms:modified xsi:type="dcterms:W3CDTF">2021-06-25T07:45:04Z</dcterms:modified>
</cp:coreProperties>
</file>