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20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59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20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034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696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00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718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68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51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92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637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82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76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52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28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815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31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3296A8-3DA0-4406-9510-AF6036818FB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8839-4964-48FE-8B8A-E7190A43C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698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9%D0%B5%D1%81%D1%82%D0%B2%D0%BE" TargetMode="External"/><Relationship Id="rId2" Type="http://schemas.openxmlformats.org/officeDocument/2006/relationships/hyperlink" Target="https://ru.wikipedia.org/wiki/%D0%A1%D1%83%D0%B1%D1%8A%D0%B5%D0%BA%D1%82_(%D1%84%D0%B8%D0%BB%D0%BE%D1%81%D0%BE%D1%84%D0%B8%D1%8F)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ru.wikipedia.org/wiki/%D0%9D%D0%B0%D1%83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546" y="1447800"/>
            <a:ext cx="11771291" cy="429617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Авторитет учителя физической культуры, стиль деятельности и руководства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206701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934" y="104988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Индивидуальные стили педагогической деятельности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9109" y="1505518"/>
            <a:ext cx="6590489" cy="49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14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1643" y="364524"/>
            <a:ext cx="8018272" cy="6013704"/>
          </a:xfrm>
        </p:spPr>
      </p:pic>
    </p:spTree>
    <p:extLst>
      <p:ext uri="{BB962C8B-B14F-4D97-AF65-F5344CB8AC3E}">
        <p14:creationId xmlns:p14="http://schemas.microsoft.com/office/powerpoint/2010/main" xmlns="" val="414618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61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81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6688" y="385293"/>
            <a:ext cx="6168980" cy="61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44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31819"/>
            <a:ext cx="11320348" cy="224588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Авторитет заключается в признании за </a:t>
            </a:r>
            <a:r>
              <a:rPr lang="ru-RU" sz="2000" dirty="0">
                <a:solidFill>
                  <a:schemeClr val="tx1"/>
                </a:solidFill>
                <a:hlinkClick r:id="rId2" tooltip="Субъект (философия)"/>
              </a:rPr>
              <a:t>субъектом</a:t>
            </a:r>
            <a:r>
              <a:rPr lang="ru-RU" sz="2000" dirty="0">
                <a:solidFill>
                  <a:schemeClr val="tx1"/>
                </a:solidFill>
              </a:rPr>
              <a:t> (носителем) выдающихся достижений, знаний, умений, навыков, способностей, его особого положения в </a:t>
            </a:r>
            <a:r>
              <a:rPr lang="ru-RU" sz="2000" dirty="0">
                <a:solidFill>
                  <a:schemeClr val="tx1"/>
                </a:solidFill>
                <a:hlinkClick r:id="rId3" tooltip="Общество"/>
              </a:rPr>
              <a:t>обществе</a:t>
            </a:r>
            <a:r>
              <a:rPr lang="ru-RU" sz="2000" dirty="0">
                <a:solidFill>
                  <a:schemeClr val="tx1"/>
                </a:solidFill>
              </a:rPr>
              <a:t>, их значимости для человечества, для того или иного объекта, сферы социальной жизни, </a:t>
            </a:r>
            <a:r>
              <a:rPr lang="ru-RU" sz="2000" dirty="0">
                <a:solidFill>
                  <a:schemeClr val="tx1"/>
                </a:solidFill>
                <a:hlinkClick r:id="rId4" tooltip="Наука"/>
              </a:rPr>
              <a:t>науки</a:t>
            </a:r>
            <a:r>
              <a:rPr lang="ru-RU" sz="2000" dirty="0">
                <a:solidFill>
                  <a:schemeClr val="tx1"/>
                </a:solidFill>
              </a:rPr>
              <a:t>, и базирующемся на этом ненасильственном влиянии его носителя на тот или иной объект, обуславливающем определённую исторически изменяющуюся форму подчинения действий и мыслей людей положениям и нормам, вытекающим из установок </a:t>
            </a:r>
            <a:r>
              <a:rPr lang="ru-RU" sz="2000" dirty="0" smtClean="0">
                <a:solidFill>
                  <a:schemeClr val="tx1"/>
                </a:solidFill>
              </a:rPr>
              <a:t>субъекта.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702" y="2567487"/>
            <a:ext cx="4991983" cy="37439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207" y="2593614"/>
            <a:ext cx="6155252" cy="3743987"/>
          </a:xfrm>
        </p:spPr>
      </p:pic>
    </p:spTree>
    <p:extLst>
      <p:ext uri="{BB962C8B-B14F-4D97-AF65-F5344CB8AC3E}">
        <p14:creationId xmlns:p14="http://schemas.microsoft.com/office/powerpoint/2010/main" xmlns="" val="428304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18" y="1068946"/>
            <a:ext cx="3707640" cy="2463521"/>
          </a:xfrm>
        </p:spPr>
      </p:pic>
      <p:sp>
        <p:nvSpPr>
          <p:cNvPr id="5" name="TextBox 4"/>
          <p:cNvSpPr txBox="1"/>
          <p:nvPr/>
        </p:nvSpPr>
        <p:spPr>
          <a:xfrm>
            <a:off x="250518" y="238165"/>
            <a:ext cx="3707640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Авторитет профессионала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4568" y="632354"/>
            <a:ext cx="4727432" cy="2911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4567" y="44154"/>
            <a:ext cx="4727433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мудрости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850" y="1503431"/>
            <a:ext cx="3067026" cy="20417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6799" y="530552"/>
            <a:ext cx="3009127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должности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557" y="4165943"/>
            <a:ext cx="3685861" cy="25801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382" y="3618372"/>
            <a:ext cx="4743980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Нравственный авторитет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9854" y="4165943"/>
            <a:ext cx="3898123" cy="2558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69854" y="3618372"/>
            <a:ext cx="3898123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дружбы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9126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47" y="1416676"/>
            <a:ext cx="5112913" cy="4390313"/>
          </a:xfrm>
        </p:spPr>
      </p:pic>
      <p:sp>
        <p:nvSpPr>
          <p:cNvPr id="5" name="TextBox 4"/>
          <p:cNvSpPr txBox="1"/>
          <p:nvPr/>
        </p:nvSpPr>
        <p:spPr>
          <a:xfrm>
            <a:off x="515155" y="334851"/>
            <a:ext cx="4816698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уступчивости (доброты)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078" y="2009103"/>
            <a:ext cx="5843749" cy="4301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078" y="1416676"/>
            <a:ext cx="5702423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подавления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1414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623" y="759852"/>
            <a:ext cx="5768662" cy="5768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511" y="128789"/>
            <a:ext cx="5434885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чванства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813" y="2125014"/>
            <a:ext cx="5265245" cy="3463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5175" y="1468192"/>
            <a:ext cx="5048519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резонёрства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9282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841" y="133150"/>
            <a:ext cx="6394013" cy="2707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841" y="2727146"/>
            <a:ext cx="6426557" cy="3855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36807" y="3060111"/>
            <a:ext cx="5343947" cy="4616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Авторитет педантизма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7219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909"/>
            <a:ext cx="12192000" cy="149394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Стили педагогической деятельности дифференцируются в основном на три вида: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462" y="1609858"/>
            <a:ext cx="11827076" cy="478576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1.Демократический </a:t>
            </a:r>
            <a:r>
              <a:rPr lang="ru-RU" sz="1800" dirty="0" smtClean="0"/>
              <a:t>.</a:t>
            </a:r>
            <a:r>
              <a:rPr lang="ru-RU" sz="1800" dirty="0"/>
              <a:t> Руководитель демократического стиля всегда выясняет мнение коллектива по важным производственным вопросам, принимает коллегиальные решения. Регулярно и своевременно проводится информирование членов коллектива по важным для них вопросам. Общение с подчиненными проходит в форме просьб, пожеланий, рекомендаций, советов, поощрений за качественную и оперативную работу, доброжелательно и вежливо; по необходимости применяются приказы. Руководитель стимулирует благоприятный психологический климат в коллективе, отстаивает интересы подчиненных.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084" y="3606916"/>
            <a:ext cx="4950215" cy="26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27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278" y="365786"/>
            <a:ext cx="11208891" cy="620243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2.Авторитарный.</a:t>
            </a:r>
            <a:r>
              <a:rPr lang="ru-RU" dirty="0"/>
              <a:t> Характеризуется стремлением руководителя полагаться на жесткие приказы и распоряжения, не допускающие каких-либо возражений или собственного мнения </a:t>
            </a:r>
            <a:r>
              <a:rPr lang="ru-RU" dirty="0" smtClean="0"/>
              <a:t>подчиненных. Авторитарный </a:t>
            </a:r>
            <a:r>
              <a:rPr lang="ru-RU" dirty="0"/>
              <a:t>стиль управления может быть эффективен в экстремальных ситуациях или в условиях низкой трудовой дисциплины. Однако он несет опасность перерастания в командно-административное руководство, как правило, приводящее к различным формам злоупотребления властью.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9545" y="2606016"/>
            <a:ext cx="5720356" cy="36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19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644" y="321972"/>
            <a:ext cx="10036974" cy="610673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3.Либеральный.</a:t>
            </a:r>
            <a:r>
              <a:rPr lang="ru-RU" b="1" dirty="0"/>
              <a:t> </a:t>
            </a:r>
            <a:r>
              <a:rPr lang="ru-RU" dirty="0" smtClean="0"/>
              <a:t>Стиль</a:t>
            </a:r>
            <a:r>
              <a:rPr lang="ru-RU" dirty="0"/>
              <a:t> руководства характеризуется тем, что подчиненные имеют свободу принимать собственные решения. Им предоставляется почти полная свобода в определении своих целей и в контроле за своей работой.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558" y="1629857"/>
            <a:ext cx="6635146" cy="44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200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183</Words>
  <Application>Microsoft Office PowerPoint</Application>
  <PresentationFormat>Произвольный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Авторитет учителя физической культуры, стиль деятельности и руководства</vt:lpstr>
      <vt:lpstr>Авторитет заключается в признании за субъектом (носителем) выдающихся достижений, знаний, умений, навыков, способностей, его особого положения в обществе, их значимости для человечества, для того или иного объекта, сферы социальной жизни, науки, и базирующемся на этом ненасильственном влиянии его носителя на тот или иной объект, обуславливающем определённую исторически изменяющуюся форму подчинения действий и мыслей людей положениям и нормам, вытекающим из установок субъекта.</vt:lpstr>
      <vt:lpstr>Слайд 3</vt:lpstr>
      <vt:lpstr>Слайд 4</vt:lpstr>
      <vt:lpstr>Слайд 5</vt:lpstr>
      <vt:lpstr>Слайд 6</vt:lpstr>
      <vt:lpstr>Стили педагогической деятельности дифференцируются в основном на три вида: </vt:lpstr>
      <vt:lpstr>Слайд 8</vt:lpstr>
      <vt:lpstr>Слайд 9</vt:lpstr>
      <vt:lpstr>Индивидуальные стили педагогической деятельности 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Авторитет учителя физической культуры, стиль деятельности и руководства</dc:title>
  <dc:creator>Пользователь</dc:creator>
  <cp:lastModifiedBy>Glebov</cp:lastModifiedBy>
  <cp:revision>9</cp:revision>
  <dcterms:created xsi:type="dcterms:W3CDTF">2020-09-15T14:20:03Z</dcterms:created>
  <dcterms:modified xsi:type="dcterms:W3CDTF">2020-11-30T15:21:13Z</dcterms:modified>
</cp:coreProperties>
</file>