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62" r:id="rId4"/>
    <p:sldId id="258" r:id="rId5"/>
    <p:sldId id="266" r:id="rId6"/>
    <p:sldId id="263" r:id="rId7"/>
    <p:sldId id="267" r:id="rId8"/>
    <p:sldId id="264" r:id="rId9"/>
    <p:sldId id="270" r:id="rId10"/>
    <p:sldId id="265" r:id="rId11"/>
    <p:sldId id="275" r:id="rId12"/>
    <p:sldId id="272" r:id="rId13"/>
    <p:sldId id="276" r:id="rId14"/>
    <p:sldId id="277" r:id="rId15"/>
    <p:sldId id="274" r:id="rId16"/>
    <p:sldId id="283" r:id="rId17"/>
    <p:sldId id="268" r:id="rId18"/>
    <p:sldId id="269" r:id="rId19"/>
    <p:sldId id="273" r:id="rId20"/>
    <p:sldId id="271" r:id="rId21"/>
    <p:sldId id="278" r:id="rId22"/>
    <p:sldId id="279" r:id="rId23"/>
    <p:sldId id="281" r:id="rId24"/>
    <p:sldId id="282" r:id="rId25"/>
    <p:sldId id="259" r:id="rId26"/>
    <p:sldId id="260" r:id="rId27"/>
    <p:sldId id="261" r:id="rId28"/>
    <p:sldId id="284" r:id="rId29"/>
  </p:sldIdLst>
  <p:sldSz cx="9144000" cy="5143500" type="screen16x9"/>
  <p:notesSz cx="6858000" cy="9144000"/>
  <p:embeddedFontLst>
    <p:embeddedFont>
      <p:font typeface="Average" panose="020B0604020202020204" charset="0"/>
      <p:regular r:id="rId31"/>
    </p:embeddedFont>
    <p:embeddedFont>
      <p:font typeface="Oswald" panose="020B0604020202020204" charset="-52"/>
      <p:regular r:id="rId32"/>
      <p:bold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ae858ae3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ae858ae3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77c1c8b3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77c1c8b3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7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77c1c8b3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77c1c8b3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77c1c8b3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77c1c8b3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77c1c8b3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77c1c8b3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А. Твардовский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«Вся суть в </a:t>
            </a:r>
            <a:r>
              <a:rPr lang="ru" sz="24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одном-единственном завете...»</a:t>
            </a:r>
            <a:endParaRPr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3771" y="362118"/>
            <a:ext cx="56342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Презентация по русской литературе для слушателей подготовительного отделения, подготовительных курсов и абитуриентов составлена старшим преподавателем кафедры </a:t>
            </a:r>
            <a:r>
              <a:rPr lang="ru-RU" dirty="0" err="1">
                <a:solidFill>
                  <a:schemeClr val="tx1"/>
                </a:solidFill>
              </a:rPr>
              <a:t>довузовской</a:t>
            </a:r>
            <a:r>
              <a:rPr lang="ru-RU" dirty="0">
                <a:solidFill>
                  <a:schemeClr val="tx1"/>
                </a:solidFill>
              </a:rPr>
              <a:t> подготовки и профориентации </a:t>
            </a:r>
            <a:r>
              <a:rPr lang="ru-RU" b="1" i="1" dirty="0">
                <a:solidFill>
                  <a:srgbClr val="00B050"/>
                </a:solidFill>
              </a:rPr>
              <a:t>Королёвой Е.А.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6391" y="4267563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2022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0674" y="265574"/>
            <a:ext cx="5802659" cy="4526431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Вся суть в одном-единственном завете: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То, что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скажу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, до времени тая,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это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знаю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лучше всех на свете —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Живых и мертвых,-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знаю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только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Сказать то слово никому другому,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никогда бы ни за что не мог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Передоверить. Даже Льву Толстому —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Нельзя. Не скажет, пусть себе он бог.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лишь смертный. За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свое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в ответе,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об одном при жизни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хлопочу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: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 том, что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знаю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лучше всех на свете,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Сказать хочу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 И так, как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хочу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  <a:endParaRPr lang="ru-RU" sz="2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7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281" y="650587"/>
            <a:ext cx="7026442" cy="3416400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400" dirty="0">
                <a:solidFill>
                  <a:schemeClr val="tx1"/>
                </a:solidFill>
              </a:rPr>
              <a:t>Иногда повтор используется не столь явно. </a:t>
            </a:r>
            <a:r>
              <a:rPr lang="ru-RU" sz="2400" dirty="0" smtClean="0">
                <a:solidFill>
                  <a:schemeClr val="tx1"/>
                </a:solidFill>
              </a:rPr>
              <a:t>Так, во второй строфе </a:t>
            </a:r>
            <a:r>
              <a:rPr lang="ru-RU" sz="2400" dirty="0">
                <a:solidFill>
                  <a:schemeClr val="tx1"/>
                </a:solidFill>
              </a:rPr>
              <a:t>Твардовский добивается усиления несколько другим способом: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  <a:p>
            <a:pPr marL="0" indent="357188">
              <a:buNone/>
            </a:pPr>
            <a:r>
              <a:rPr lang="ru-RU" sz="2400" b="1" i="1" dirty="0" smtClean="0"/>
              <a:t>Сказать </a:t>
            </a:r>
            <a:r>
              <a:rPr lang="ru-RU" sz="2400" b="1" i="1" dirty="0"/>
              <a:t>то слово никому </a:t>
            </a:r>
            <a:r>
              <a:rPr lang="ru-RU" sz="2400" b="1" i="1" dirty="0" smtClean="0"/>
              <a:t>другому,</a:t>
            </a:r>
          </a:p>
          <a:p>
            <a:pPr marL="0" indent="357188">
              <a:buNone/>
            </a:pPr>
            <a:r>
              <a:rPr lang="ru-RU" sz="2400" b="1" i="1" dirty="0" smtClean="0"/>
              <a:t>Я </a:t>
            </a:r>
            <a:r>
              <a:rPr lang="ru-RU" sz="2400" b="1" i="1" dirty="0"/>
              <a:t>никогда бы ни за что не </a:t>
            </a:r>
            <a:r>
              <a:rPr lang="ru-RU" sz="2400" b="1" i="1" dirty="0" smtClean="0"/>
              <a:t>мог</a:t>
            </a:r>
          </a:p>
          <a:p>
            <a:pPr marL="0" indent="357188">
              <a:buNone/>
            </a:pPr>
            <a:r>
              <a:rPr lang="ru-RU" sz="2400" b="1" i="1" dirty="0" smtClean="0"/>
              <a:t>Передоверить</a:t>
            </a:r>
            <a:r>
              <a:rPr lang="ru-RU" sz="2400" b="1" i="1" dirty="0"/>
              <a:t>…</a:t>
            </a:r>
            <a:br>
              <a:rPr lang="ru-RU" sz="2400" b="1" i="1" dirty="0"/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252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5026" y="513082"/>
            <a:ext cx="7239572" cy="3416400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человека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собственную точку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Александр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Трифонович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высказывает в период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хрущевской «оттепели»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времени развенчания культа Сталина, эпохи, когда на деятелей искусства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оказывалось наименьшее давление.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7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77" y="1100030"/>
            <a:ext cx="4133705" cy="28909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9709" y="386136"/>
            <a:ext cx="32278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Оттепель - обозначение перемен эпохи правления Никиты Сергеевича Хрущева, затронувшие духовную и культурную жизнь Советского Союза. Хрущевская оттепель обычно описывается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изменения в стране, позволившие сформировать советскую культуру и правовое гражданское общество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7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6890" y="162652"/>
            <a:ext cx="3877605" cy="4677684"/>
          </a:xfrm>
        </p:spPr>
        <p:txBody>
          <a:bodyPr>
            <a:noAutofit/>
          </a:bodyPr>
          <a:lstStyle/>
          <a:p>
            <a:pPr marL="0" lvl="0" indent="357188">
              <a:buNone/>
              <a:tabLst>
                <a:tab pos="268288" algn="l"/>
              </a:tabLst>
            </a:pP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 период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«хрущевской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оттепели»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творческих людей наделили свободой выражения. Может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быть, автор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воспользовался этим временем, чтобы обозначить свое место среди поэтов и высказать мнение о своих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правах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человека. Поэтому еще одной темой стихотворения можно назвать свобода выражения собственной точки зрения без страха и без оглядки на цензуру.</a:t>
            </a:r>
            <a:endParaRPr lang="ru-RU" sz="20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indent="357188">
              <a:tabLst>
                <a:tab pos="268288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>
              <a:tabLst>
                <a:tab pos="268288" algn="l"/>
              </a:tabLst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7" y="632517"/>
            <a:ext cx="3733229" cy="37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8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3151" y="299951"/>
            <a:ext cx="3575099" cy="4526431"/>
          </a:xfrm>
        </p:spPr>
        <p:txBody>
          <a:bodyPr>
            <a:normAutofit fontScale="25000" lnSpcReduction="20000"/>
          </a:bodyPr>
          <a:lstStyle/>
          <a:p>
            <a:pPr marL="0" indent="357188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Лирический герой стихотворения Твардовского уверен, что его жизненная позиция выстрадана, выношена. Он не собирается опираться на какие-то идеалы, не намерен принимать чье-то мнение слепо на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веру, </a:t>
            </a:r>
            <a:r>
              <a:rPr lang="ru" sz="80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поэт имеет право на свободное высказывание.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зря поэт упоминает Льва Толстого – величайшего русского писателя и нравственного ориентира для многих людей по всему миру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515" y="1149875"/>
            <a:ext cx="2028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5020" y="433137"/>
            <a:ext cx="3107586" cy="4070111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Герой признает, что уступает великому писателю,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называя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себя </a:t>
            </a:r>
            <a:r>
              <a:rPr lang="ru-RU" sz="2200" b="1" i="1" dirty="0">
                <a:solidFill>
                  <a:srgbClr val="0070C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«лишь смертным»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но считает свое творчество достойным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уважения,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уверен, что только он сам может выразить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что чувствует и знает, своими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словами.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612" y="1849425"/>
            <a:ext cx="2172560" cy="3073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042" y="199380"/>
            <a:ext cx="2658692" cy="374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34" y="540583"/>
            <a:ext cx="6421427" cy="3416400"/>
          </a:xfrm>
        </p:spPr>
        <p:txBody>
          <a:bodyPr>
            <a:normAutofit fontScale="92500" lnSpcReduction="10000"/>
          </a:bodyPr>
          <a:lstStyle/>
          <a:p>
            <a:pPr marL="114300" indent="242888" fontAlgn="base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стихотворении А.Т. Твардовского звучит особая формула, выражающая собственную философию жизни и утверждающая неповторимость творческой личности:</a:t>
            </a:r>
          </a:p>
          <a:p>
            <a:pPr marL="114300" indent="242888" fontAlgn="base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114300" indent="242888" fontAlgn="base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А </a:t>
            </a:r>
            <a:r>
              <a:rPr lang="ru-RU" sz="2400" b="1" i="1" dirty="0">
                <a:solidFill>
                  <a:schemeClr val="tx1"/>
                </a:solidFill>
              </a:rPr>
              <a:t>я лишь смертный. За своё в ответе,</a:t>
            </a:r>
          </a:p>
          <a:p>
            <a:pPr marL="114300" indent="242888" fontAlgn="base"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Я об одном при жизни хлопочу:</a:t>
            </a:r>
          </a:p>
          <a:p>
            <a:pPr marL="114300" indent="242888" fontAlgn="base"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О том, что знаю лучше всех на свете,</a:t>
            </a:r>
          </a:p>
          <a:p>
            <a:pPr marL="114300" indent="242888" fontAlgn="base"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Сказать хочу. И так, как я хочу.</a:t>
            </a:r>
          </a:p>
          <a:p>
            <a:pPr marL="114300" indent="242888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9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9401" y="485582"/>
            <a:ext cx="7115820" cy="4003916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dirty="0">
                <a:solidFill>
                  <a:schemeClr val="tx1"/>
                </a:solidFill>
              </a:rPr>
              <a:t>Лирический герой настаивает на индивидуальной неповторимости, </a:t>
            </a:r>
            <a:r>
              <a:rPr lang="ru-RU" sz="2000" dirty="0" err="1">
                <a:solidFill>
                  <a:schemeClr val="tx1"/>
                </a:solidFill>
              </a:rPr>
              <a:t>выношенности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выстраданности</a:t>
            </a:r>
            <a:r>
              <a:rPr lang="ru-RU" sz="2000" dirty="0">
                <a:solidFill>
                  <a:schemeClr val="tx1"/>
                </a:solidFill>
              </a:rPr>
              <a:t> своего видения и понимания жизни. Ни одну истину он не склонен принимать теперь слепо, любую идею считает необходимым обдумать и проверить, даже открыть заново, непременно соотнося ее с личным опытом. И говорит обо всем этом автор стихотворения уверенно, убежденно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0" indent="357188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Вот </a:t>
            </a:r>
            <a:r>
              <a:rPr lang="ru-RU" sz="2000" dirty="0">
                <a:solidFill>
                  <a:schemeClr val="tx1"/>
                </a:solidFill>
              </a:rPr>
              <a:t>отчего стихотворение строится как </a:t>
            </a:r>
            <a:r>
              <a:rPr lang="ru-RU" sz="2000" b="1" dirty="0">
                <a:solidFill>
                  <a:srgbClr val="00B050"/>
                </a:solidFill>
              </a:rPr>
              <a:t>монолог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как </a:t>
            </a:r>
            <a:r>
              <a:rPr lang="ru-RU" sz="2000" dirty="0">
                <a:solidFill>
                  <a:schemeClr val="tx1"/>
                </a:solidFill>
              </a:rPr>
              <a:t>декларация — с преобладанием здесь </a:t>
            </a:r>
            <a:r>
              <a:rPr lang="ru-RU" sz="2000" b="1" dirty="0">
                <a:solidFill>
                  <a:srgbClr val="00B050"/>
                </a:solidFill>
              </a:rPr>
              <a:t>риторического стиля. </a:t>
            </a:r>
          </a:p>
        </p:txBody>
      </p:sp>
    </p:spTree>
    <p:extLst>
      <p:ext uri="{BB962C8B-B14F-4D97-AF65-F5344CB8AC3E}">
        <p14:creationId xmlns:p14="http://schemas.microsoft.com/office/powerpoint/2010/main" val="399826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271" y="416829"/>
            <a:ext cx="3650726" cy="4395802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выбранный Александром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Трифоновичем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терпит сомнений. Высказанная им позиция, видимо, сформировалась давно и не подлежит пересмотру.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Твардовский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поэтом по-настоящему народным. Люди не простили бы ему нечестности, замалчивания каких-то очень важных вещей, лицемерия, двуличия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016" y="1116148"/>
            <a:ext cx="3366264" cy="29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4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2193185" y="459900"/>
            <a:ext cx="4310742" cy="4070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Вся суть в одном-единственном завете: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То, что скажу, до времени тая,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 это знаю лучше всех на свете —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Живых и мертвых,- знаю только я.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endParaRPr lang="ru" dirty="0" smtClean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Сказать </a:t>
            </a: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то слово никому другому,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 никогда бы ни за что не мог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Передоверить. Даже Льву Толстому —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Нельзя. Не скажет, пусть себе он бог.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endParaRPr lang="ru" dirty="0" smtClean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 </a:t>
            </a: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 лишь смертный. За свое в ответе,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Я об одном при жизни хлопочу: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 том, что знаю лучше всех на свете,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0" algn="l" rtl="0">
              <a:lnSpc>
                <a:spcPct val="110000"/>
              </a:lnSpc>
              <a:buNone/>
            </a:pPr>
            <a:r>
              <a:rPr lang="ru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Сказать хочу. И так, как я хочу.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1269" y="1166225"/>
            <a:ext cx="7088320" cy="3020764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средствах создания поэтического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Твардовский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скуп.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звучит весьма выразительно прежде всего за счет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ритмико-синтаксической организации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357188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усиления позиции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автор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использует повторы: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«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я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это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знаю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» ― «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знаю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только 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я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».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9059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149" y="1111224"/>
            <a:ext cx="7088317" cy="2230117"/>
          </a:xfrm>
        </p:spPr>
        <p:txBody>
          <a:bodyPr/>
          <a:lstStyle/>
          <a:p>
            <a:pPr marL="0" lvl="0" indent="357188">
              <a:buNone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Антитеза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: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357188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Толстой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― бог,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357188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поэт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(Твардовский) ― лишь смертный.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indent="357188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24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0025" y="739963"/>
            <a:ext cx="2887580" cy="3845787"/>
          </a:xfrm>
        </p:spPr>
        <p:txBody>
          <a:bodyPr>
            <a:noAutofit/>
          </a:bodyPr>
          <a:lstStyle/>
          <a:p>
            <a:pPr marL="0" lvl="0" indent="357188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Поэт использует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редкий для стихотворения знак препинания: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двоеточие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(для причинно-следственных связей). Оно усиливает монолог поэта тем, что он пытается именно что-то пояснить другим.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30749" y="689067"/>
            <a:ext cx="40151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</a:rPr>
              <a:t>Вся суть в одном-единственном завете:</a:t>
            </a:r>
          </a:p>
          <a:p>
            <a:r>
              <a:rPr lang="ru-RU" sz="1800" dirty="0">
                <a:solidFill>
                  <a:schemeClr val="tx1"/>
                </a:solidFill>
              </a:rPr>
              <a:t>То, что скажу, до времени тая,</a:t>
            </a:r>
          </a:p>
          <a:p>
            <a:r>
              <a:rPr lang="ru-RU" sz="1800" dirty="0">
                <a:solidFill>
                  <a:schemeClr val="tx1"/>
                </a:solidFill>
              </a:rPr>
              <a:t>Я это знаю лучше всех на свете —</a:t>
            </a:r>
          </a:p>
          <a:p>
            <a:r>
              <a:rPr lang="ru-RU" sz="1800" dirty="0">
                <a:solidFill>
                  <a:schemeClr val="tx1"/>
                </a:solidFill>
              </a:rPr>
              <a:t>Живых и мертвых,- знаю только я.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А </a:t>
            </a:r>
            <a:r>
              <a:rPr lang="ru-RU" sz="1800" dirty="0">
                <a:solidFill>
                  <a:schemeClr val="tx1"/>
                </a:solidFill>
              </a:rPr>
              <a:t>я лишь смертный. За свое в ответе,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Я об одном при жизни хлопочу:</a:t>
            </a:r>
          </a:p>
          <a:p>
            <a:r>
              <a:rPr lang="ru-RU" sz="1800" dirty="0">
                <a:solidFill>
                  <a:schemeClr val="tx1"/>
                </a:solidFill>
              </a:rPr>
              <a:t>О том, что знаю лучше всех на свете,</a:t>
            </a:r>
          </a:p>
          <a:p>
            <a:r>
              <a:rPr lang="ru-RU" sz="1800" dirty="0">
                <a:solidFill>
                  <a:schemeClr val="tx1"/>
                </a:solidFill>
              </a:rPr>
              <a:t>Сказать хочу. И так, как я хочу.</a:t>
            </a:r>
          </a:p>
        </p:txBody>
      </p:sp>
    </p:spTree>
    <p:extLst>
      <p:ext uri="{BB962C8B-B14F-4D97-AF65-F5344CB8AC3E}">
        <p14:creationId xmlns:p14="http://schemas.microsoft.com/office/powerpoint/2010/main" val="884431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281" y="1152475"/>
            <a:ext cx="6833938" cy="2958887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используются и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ритмические ресурсы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пятистопном ямбе регулярная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внутристиховая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пауза приходится на вторую стопу, что позволяет поэту дополнительно подчеркнуть отдельные важные для него слова: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как я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815221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3151" y="939344"/>
            <a:ext cx="6641431" cy="2663254"/>
          </a:xfrm>
        </p:spPr>
        <p:txBody>
          <a:bodyPr>
            <a:normAutofit/>
          </a:bodyPr>
          <a:lstStyle/>
          <a:p>
            <a:pPr marL="0" lvl="0" indent="357188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Настроение у стихотворения приподнятое. Герой напоминает оратора, который пытается высказать свое мнение, не боясь быть осмеянным.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357188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выражается простым и понятным языком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indent="357188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5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031276" y="750624"/>
            <a:ext cx="7102069" cy="28519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57188" algn="l" rtl="0">
              <a:lnSpc>
                <a:spcPct val="100000"/>
              </a:lnSpc>
              <a:buSzPts val="358"/>
              <a:buNone/>
            </a:pP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Стихотворение написано в традициях реализма. Жанр ― </a:t>
            </a:r>
            <a:r>
              <a:rPr lang="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философская лирика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357188" algn="l" rtl="0">
              <a:lnSpc>
                <a:spcPct val="100000"/>
              </a:lnSpc>
              <a:buSzPts val="358"/>
              <a:buNone/>
            </a:pP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Основная тема ― поэт, его право и назначение. Автор рассказывает о том, как он видит </a:t>
            </a: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себя 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как поэта, в чем заключаются его поэтическое </a:t>
            </a: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взгляды 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 как он их выражает. </a:t>
            </a: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Автор твёрд 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 выражении своей позиции, которую трудно подвергнуть сомнению. 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501889" y="372752"/>
            <a:ext cx="4042610" cy="4364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57188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Твардовский </a:t>
            </a:r>
            <a:r>
              <a:rPr lang="ru" sz="22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пишет о том, что </a:t>
            </a:r>
            <a:r>
              <a:rPr lang="ru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невозможно сравнивать поэтов и корректировать темы их произведений, что было практически нормой в стране. </a:t>
            </a:r>
          </a:p>
          <a:p>
            <a:pPr marL="0" lvl="0" indent="357188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Все </a:t>
            </a:r>
            <a:r>
              <a:rPr lang="ru" sz="22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поэты имеют собственное представление о </a:t>
            </a:r>
            <a:r>
              <a:rPr lang="ru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жизни, </a:t>
            </a:r>
            <a:r>
              <a:rPr lang="ru" sz="22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вечных </a:t>
            </a:r>
            <a:r>
              <a:rPr lang="ru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ценностях </a:t>
            </a:r>
            <a:r>
              <a:rPr lang="ru" sz="22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 могут это мнение без </a:t>
            </a:r>
            <a:r>
              <a:rPr lang="ru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страха </a:t>
            </a:r>
            <a:r>
              <a:rPr lang="ru" sz="22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 </a:t>
            </a:r>
            <a:r>
              <a:rPr lang="ru" sz="22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сомнения </a:t>
            </a:r>
            <a:r>
              <a:rPr lang="ru" sz="22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высказать. Поэтом может быть только свободная личность.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264" y="481263"/>
            <a:ext cx="3589357" cy="2808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921274" y="668375"/>
            <a:ext cx="7246449" cy="3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57188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Стихотворение 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написано в форме трех </a:t>
            </a: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строф 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пятистопным ямбом с перекрестной рифмой (АБАБ ― женская, мужская).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lvl="0" indent="3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8498" y="2802841"/>
            <a:ext cx="5551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суть в одном-единственном завете: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скажу, до времени тая,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это знаю лучше всех на свете —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Живых и мертвых,- знаю только 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9411" y="286202"/>
            <a:ext cx="6662057" cy="916957"/>
          </a:xfrm>
        </p:spPr>
        <p:txBody>
          <a:bodyPr>
            <a:noAutofit/>
          </a:bodyPr>
          <a:lstStyle/>
          <a:p>
            <a:pPr marL="114300" indent="-25400"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1" y="1265035"/>
            <a:ext cx="5699530" cy="36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2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650" y="513081"/>
            <a:ext cx="7349576" cy="3797661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800" b="1" i="1" dirty="0" smtClean="0">
                <a:solidFill>
                  <a:srgbClr val="00B050"/>
                </a:solidFill>
              </a:rPr>
              <a:t>Суть</a:t>
            </a:r>
            <a:r>
              <a:rPr lang="ru-RU" sz="2800" dirty="0" smtClean="0"/>
              <a:t> </a:t>
            </a:r>
            <a:r>
              <a:rPr lang="ru-RU" sz="2800" dirty="0"/>
              <a:t>- Самое главное, существенное в ком-л., чем-л.; сущность, основа.</a:t>
            </a:r>
          </a:p>
          <a:p>
            <a:pPr marL="0" indent="357188">
              <a:buNone/>
            </a:pPr>
            <a:endParaRPr lang="ru-RU" sz="2800" dirty="0"/>
          </a:p>
          <a:p>
            <a:pPr marL="0" indent="357188">
              <a:buNone/>
            </a:pPr>
            <a:r>
              <a:rPr lang="ru-RU" sz="2800" b="1" i="1" dirty="0" smtClean="0">
                <a:solidFill>
                  <a:srgbClr val="00B050"/>
                </a:solidFill>
              </a:rPr>
              <a:t>Завет</a:t>
            </a:r>
            <a:r>
              <a:rPr lang="ru-RU" sz="2800" dirty="0" smtClean="0"/>
              <a:t> </a:t>
            </a:r>
            <a:r>
              <a:rPr lang="ru-RU" sz="2800" dirty="0"/>
              <a:t>- 1. Наставление, совет, наказ, данные потомкам, последователям. // Обычай, унаследованный от прошлого.</a:t>
            </a:r>
          </a:p>
          <a:p>
            <a:pPr marL="0" indent="357188">
              <a:buNone/>
            </a:pPr>
            <a:r>
              <a:rPr lang="ru-RU" sz="2800" dirty="0"/>
              <a:t>2. устар. Обет, обещание.</a:t>
            </a:r>
          </a:p>
        </p:txBody>
      </p:sp>
    </p:spTree>
    <p:extLst>
      <p:ext uri="{BB962C8B-B14F-4D97-AF65-F5344CB8AC3E}">
        <p14:creationId xmlns:p14="http://schemas.microsoft.com/office/powerpoint/2010/main" val="108612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831899" y="247228"/>
            <a:ext cx="3038832" cy="4606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57188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Александр Твардовский долгое время сознательно игнорировал вечную и важную для многих тему места поэта и поэзии в мире. И только в </a:t>
            </a: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1950-х 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годах Александр </a:t>
            </a: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Трифонович обращается 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 </a:t>
            </a:r>
            <a:r>
              <a:rPr lang="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ней </a:t>
            </a:r>
            <a:r>
              <a:rPr lang="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 своих произведениях. </a:t>
            </a:r>
            <a:endParaRPr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70" y="1039872"/>
            <a:ext cx="3733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6900" y="588710"/>
            <a:ext cx="6882065" cy="3416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Тема </a:t>
            </a:r>
            <a:r>
              <a:rPr lang="ru-RU" sz="2400" dirty="0">
                <a:solidFill>
                  <a:schemeClr val="tx1"/>
                </a:solidFill>
              </a:rPr>
              <a:t>творче­ства находит развитие во многих стихотворениях поэта, таких как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Ни мочи нету мне, ни дня…»,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Не много надобно труда…»,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Моим крити­кам»,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Собратьям по перу»,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К обидам горьким собственной персоны</a:t>
            </a:r>
            <a:r>
              <a:rPr lang="ru-RU" sz="2400" dirty="0" smtClean="0">
                <a:solidFill>
                  <a:schemeClr val="tx1"/>
                </a:solidFill>
              </a:rPr>
              <a:t>…» </a:t>
            </a:r>
          </a:p>
          <a:p>
            <a:pPr marL="11430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5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0653" y="384163"/>
            <a:ext cx="4049485" cy="4210171"/>
          </a:xfrm>
        </p:spPr>
        <p:txBody>
          <a:bodyPr>
            <a:noAutofit/>
          </a:bodyPr>
          <a:lstStyle/>
          <a:p>
            <a:pPr marL="0" lvl="0" indent="357188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В 1958 году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поэт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пишет и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стихотворение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«Вся суть в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одном-единственном завете…»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</a:p>
          <a:p>
            <a:pPr marL="0" lvl="0" indent="357188" algn="just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Это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был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своего рода протест, в котором поэт стремился отстоять право каждого человека как личности на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собственное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мнение и возможность высказывать его.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21" y="134624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5649" y="657461"/>
            <a:ext cx="6765186" cy="3416400"/>
          </a:xfrm>
        </p:spPr>
        <p:txBody>
          <a:bodyPr>
            <a:normAutofit lnSpcReduction="10000"/>
          </a:bodyPr>
          <a:lstStyle/>
          <a:p>
            <a:pPr marL="114300" indent="242888">
              <a:buNone/>
            </a:pPr>
            <a:r>
              <a:rPr lang="ru-RU" sz="2400" dirty="0">
                <a:solidFill>
                  <a:schemeClr val="tx1"/>
                </a:solidFill>
              </a:rPr>
              <a:t>Лирическое произведение «Вся суть в одном единственном завете…» может оцениваться как стихотворение итогов. Главная идея перекликается с высказыванием поэта: «Талант — это обязанность».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114300" indent="242888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Это стихотворение отличает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фи­лософской направленностью.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8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3780" y="389329"/>
            <a:ext cx="7047068" cy="3416400"/>
          </a:xfrm>
        </p:spPr>
        <p:txBody>
          <a:bodyPr>
            <a:normAutofit lnSpcReduction="10000"/>
          </a:bodyPr>
          <a:lstStyle/>
          <a:p>
            <a:pPr marL="0" indent="357188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стихотворении Твардовский отстаивает право на высказывание, собственную точку зрения не только писателя, но и любого человека как личности. </a:t>
            </a:r>
          </a:p>
          <a:p>
            <a:pPr marL="0" indent="357188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Чтобы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акцентировать внимание на понятии «человеческая индивидуальность», Твардовский в непривычно большом для его творчества количестве употребил местоимения «я».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  <a:p>
            <a:pPr marL="0" lvl="0" indent="357188">
              <a:buNone/>
            </a:pP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053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3143" y="409955"/>
            <a:ext cx="3430719" cy="4388926"/>
          </a:xfrm>
        </p:spPr>
        <p:txBody>
          <a:bodyPr>
            <a:noAutofit/>
          </a:bodyPr>
          <a:lstStyle/>
          <a:p>
            <a:pPr marL="0" indent="357188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К тому же вписал их таким образом (в начале и в конце строк), чтобы максимально зацепить взгляд читателя визуальным преобладанием слова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«я»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куда стягиваются обычно логические ударения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57188"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719" y="1519470"/>
            <a:ext cx="4273666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40240"/>
      </p:ext>
    </p:extLst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1291</Words>
  <Application>Microsoft Office PowerPoint</Application>
  <PresentationFormat>Экран (16:9)</PresentationFormat>
  <Paragraphs>99</Paragraphs>
  <Slides>28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Average</vt:lpstr>
      <vt:lpstr>Oswald</vt:lpstr>
      <vt:lpstr>Verdana</vt:lpstr>
      <vt:lpstr>Roboto</vt:lpstr>
      <vt:lpstr>Times New Roman</vt:lpstr>
      <vt:lpstr>Slate</vt:lpstr>
      <vt:lpstr>А. Твардовский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Твардовский</dc:title>
  <cp:lastModifiedBy>Admin</cp:lastModifiedBy>
  <cp:revision>22</cp:revision>
  <dcterms:modified xsi:type="dcterms:W3CDTF">2022-04-27T08:46:14Z</dcterms:modified>
</cp:coreProperties>
</file>