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4311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0425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6715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979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7054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2765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950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876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72263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752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8169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CA5B-BAA9-4436-829D-DD139D11F76E}" type="datetimeFigureOut">
              <a:rPr lang="be-BY" smtClean="0"/>
              <a:t>18.05.17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7151-B657-4DC8-9FE7-07EE96BB96C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9996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674116" cy="720080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Плеченогие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rachiopoda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e-BY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ybafish.umclidet.com/wp-content/uploads/5-3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4670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ybafish.umclidet.com/wp-content/uploads/4-3232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22" y="3068960"/>
            <a:ext cx="34670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76957"/>
              </p:ext>
            </p:extLst>
          </p:nvPr>
        </p:nvGraphicFramePr>
        <p:xfrm>
          <a:off x="289712" y="188640"/>
          <a:ext cx="8572501" cy="15419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0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«Гомельский государственный университет 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им. Франциска Скорины»</a:t>
                      </a: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 eaLnBrk="1" latinLnBrk="0" hangingPunct="1"/>
                      <a:r>
                        <a:rPr kumimoji="0" lang="ru-RU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Кафедра геологии и </a:t>
                      </a:r>
                      <a:r>
                        <a:rPr kumimoji="0" lang="ru-RU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географии</a:t>
                      </a:r>
                      <a:endParaRPr kumimoji="0" lang="ru-RU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 marL="91439" marR="91439" marT="39471" marB="3947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39471" marB="3947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6564" y="6381328"/>
            <a:ext cx="141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Гомель </a:t>
            </a:r>
            <a:r>
              <a:rPr lang="ru-RU" b="1" dirty="0" smtClean="0">
                <a:solidFill>
                  <a:schemeClr val="bg1"/>
                </a:solidFill>
              </a:rPr>
              <a:t>2017</a:t>
            </a:r>
            <a:endParaRPr lang="be-BY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058162"/>
            <a:ext cx="410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Выполнено: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таршим преподавателем </a:t>
            </a:r>
            <a:r>
              <a:rPr lang="ru-RU" b="1" dirty="0" smtClean="0">
                <a:solidFill>
                  <a:schemeClr val="bg1"/>
                </a:solidFill>
              </a:rPr>
              <a:t>Мележ Т.А.</a:t>
            </a:r>
            <a:endParaRPr lang="be-B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85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Внутреннее строение спинной створки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1" y="968534"/>
            <a:ext cx="8587954" cy="561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892" y="13528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Виды ручных аппаратов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2" y="836711"/>
            <a:ext cx="7556231" cy="58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43195"/>
              </p:ext>
            </p:extLst>
          </p:nvPr>
        </p:nvGraphicFramePr>
        <p:xfrm>
          <a:off x="179512" y="1772816"/>
          <a:ext cx="8784976" cy="33402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Отличительные особенности спинной и брюшной створок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e-B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Спинная створка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Брюшная створка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макушка ниже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 макушка выше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нет зубов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 есть зубы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 есть ручной аппарат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 ручной аппарат</a:t>
                      </a:r>
                      <a:r>
                        <a:rPr lang="ru-RU" sz="2400" b="1" baseline="0" dirty="0" smtClean="0"/>
                        <a:t> отсутствует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есть седло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 есть синус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cap="small" dirty="0" err="1">
                <a:solidFill>
                  <a:schemeClr val="bg1"/>
                </a:solidFill>
              </a:rPr>
              <a:t>B</a:t>
            </a:r>
            <a:r>
              <a:rPr lang="en-US" sz="3600" b="1" i="1" dirty="0" err="1">
                <a:solidFill>
                  <a:schemeClr val="bg1"/>
                </a:solidFill>
              </a:rPr>
              <a:t>rachiopoda</a:t>
            </a:r>
            <a:endParaRPr lang="be-BY" sz="3600" b="1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421905">
            <a:off x="2309859" y="1451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1" name="Стрелка вправо 10"/>
          <p:cNvSpPr/>
          <p:nvPr/>
        </p:nvSpPr>
        <p:spPr>
          <a:xfrm rot="2662965">
            <a:off x="5826045" y="14113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159472"/>
            <a:ext cx="3868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Класс </a:t>
            </a:r>
            <a:r>
              <a:rPr lang="en-US" sz="2000" b="1" i="1" dirty="0" err="1">
                <a:solidFill>
                  <a:schemeClr val="bg1"/>
                </a:solidFill>
              </a:rPr>
              <a:t>Inarticulata</a:t>
            </a:r>
            <a:r>
              <a:rPr lang="ru-RU" sz="2000" b="1" i="1" dirty="0">
                <a:solidFill>
                  <a:schemeClr val="bg1"/>
                </a:solidFill>
              </a:rPr>
              <a:t> (</a:t>
            </a:r>
            <a:r>
              <a:rPr lang="ru-RU" sz="2000" b="1" i="1" dirty="0" err="1">
                <a:solidFill>
                  <a:schemeClr val="bg1"/>
                </a:solidFill>
              </a:rPr>
              <a:t>беззамковые</a:t>
            </a:r>
            <a:r>
              <a:rPr lang="ru-RU" sz="2000" b="1" i="1" dirty="0">
                <a:solidFill>
                  <a:schemeClr val="bg1"/>
                </a:solidFill>
              </a:rPr>
              <a:t>) </a:t>
            </a:r>
            <a:endParaRPr lang="be-BY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3643" y="2159472"/>
            <a:ext cx="331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Класс </a:t>
            </a:r>
            <a:r>
              <a:rPr lang="en-US" sz="2000" b="1" i="1" dirty="0" err="1">
                <a:solidFill>
                  <a:schemeClr val="bg1"/>
                </a:solidFill>
              </a:rPr>
              <a:t>Arti</a:t>
            </a:r>
            <a:r>
              <a:rPr lang="ru-RU" sz="2000" b="1" i="1" dirty="0">
                <a:solidFill>
                  <a:schemeClr val="bg1"/>
                </a:solidFill>
              </a:rPr>
              <a:t>с</a:t>
            </a:r>
            <a:r>
              <a:rPr lang="en-US" sz="2000" b="1" i="1" dirty="0" err="1">
                <a:solidFill>
                  <a:schemeClr val="bg1"/>
                </a:solidFill>
              </a:rPr>
              <a:t>ulata</a:t>
            </a:r>
            <a:r>
              <a:rPr lang="ru-RU" sz="2000" b="1" i="1" dirty="0">
                <a:solidFill>
                  <a:schemeClr val="bg1"/>
                </a:solidFill>
              </a:rPr>
              <a:t> (замковые)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be-BY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school-collection.edu.ru/dlrstore-wrapper/ea77377e-595c-4081-a762-cbf763804934/image/Obol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0364" r="3667" b="20894"/>
          <a:stretch/>
        </p:blipFill>
        <p:spPr bwMode="auto">
          <a:xfrm>
            <a:off x="914853" y="3170585"/>
            <a:ext cx="2251953" cy="15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3209516"/>
            <a:ext cx="998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p. </a:t>
            </a:r>
            <a:r>
              <a:rPr lang="en-US" sz="1600" b="1" dirty="0" err="1" smtClean="0">
                <a:solidFill>
                  <a:schemeClr val="bg1"/>
                </a:solidFill>
              </a:rPr>
              <a:t>Obolus</a:t>
            </a:r>
            <a:endParaRPr lang="be-BY" sz="1600" b="1" dirty="0">
              <a:solidFill>
                <a:schemeClr val="bg1"/>
              </a:solidFill>
            </a:endParaRPr>
          </a:p>
        </p:txBody>
      </p:sp>
      <p:pic>
        <p:nvPicPr>
          <p:cNvPr id="10244" name="Picture 4" descr="Брахиоподы, мел, Craniida, Crania, Crania craniolar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21335" b="19834"/>
          <a:stretch/>
        </p:blipFill>
        <p:spPr bwMode="auto">
          <a:xfrm>
            <a:off x="487384" y="4859074"/>
            <a:ext cx="3095892" cy="17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07980" y="485907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p. Crania </a:t>
            </a:r>
            <a:endParaRPr lang="be-BY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83063" y="2524254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Отряд </a:t>
            </a:r>
            <a:r>
              <a:rPr lang="en-US" b="1" dirty="0" err="1" smtClean="0">
                <a:solidFill>
                  <a:schemeClr val="bg1"/>
                </a:solidFill>
              </a:rPr>
              <a:t>Lingulida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Отряд </a:t>
            </a:r>
            <a:r>
              <a:rPr lang="en-US" b="1" dirty="0" err="1" smtClean="0">
                <a:solidFill>
                  <a:schemeClr val="bg1"/>
                </a:solidFill>
              </a:rPr>
              <a:t>Craniida</a:t>
            </a:r>
            <a:endParaRPr lang="be-BY" b="1" dirty="0">
              <a:solidFill>
                <a:schemeClr val="bg1"/>
              </a:solidFill>
            </a:endParaRPr>
          </a:p>
        </p:txBody>
      </p:sp>
      <p:pic>
        <p:nvPicPr>
          <p:cNvPr id="10246" name="Picture 6" descr="http://school-collection.edu.ru/dlrstore-wrapper/cb7af6d0-887c-4430-a8b6-96994f7a3c0f/image/Gigantoprodukt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50" y="2559582"/>
            <a:ext cx="2102001" cy="17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755306" y="3044887"/>
            <a:ext cx="1950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Р. </a:t>
            </a:r>
            <a:r>
              <a:rPr lang="en-US" sz="1600" b="1" dirty="0" err="1" smtClean="0">
                <a:solidFill>
                  <a:schemeClr val="bg1"/>
                </a:solidFill>
              </a:rPr>
              <a:t>Gigantoproductus</a:t>
            </a:r>
            <a:endParaRPr lang="be-BY" sz="1600" dirty="0">
              <a:solidFill>
                <a:schemeClr val="bg1"/>
              </a:solidFill>
            </a:endParaRPr>
          </a:p>
        </p:txBody>
      </p:sp>
      <p:pic>
        <p:nvPicPr>
          <p:cNvPr id="10248" name="Picture 8" descr="http://school-collection.edu.ru/dlrstore-wrapper/42b7466d-9122-4cc8-bb2d-3b22a41c4303/image/Platistrofiy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5371" r="14315" b="8645"/>
          <a:stretch/>
        </p:blipFill>
        <p:spPr bwMode="auto">
          <a:xfrm>
            <a:off x="4539528" y="4692688"/>
            <a:ext cx="2096147" cy="1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78159" y="5397426"/>
            <a:ext cx="172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Р. </a:t>
            </a:r>
            <a:r>
              <a:rPr lang="en-US" b="1" dirty="0" err="1" smtClean="0">
                <a:solidFill>
                  <a:schemeClr val="bg1"/>
                </a:solidFill>
              </a:rPr>
              <a:t>Platystrophia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be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04396"/>
              </p:ext>
            </p:extLst>
          </p:nvPr>
        </p:nvGraphicFramePr>
        <p:xfrm>
          <a:off x="251520" y="929045"/>
          <a:ext cx="8640960" cy="52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Подкласс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Отряд</a:t>
                      </a:r>
                      <a:endParaRPr lang="be-BY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Orthata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кембрий -ныне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Orthida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Pentamerida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Rhynchonellida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Strophomenata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ордовик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-юра)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Strophomenida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Chonetida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Productida</a:t>
                      </a:r>
                      <a:endParaRPr lang="be-BY" sz="2400" dirty="0" smtClean="0">
                        <a:effectLst/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Spiriferata</a:t>
                      </a:r>
                      <a:endParaRPr lang="ru-RU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(средний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ордовик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-юра)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be-B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Atrypida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Spiriferida</a:t>
                      </a:r>
                      <a:r>
                        <a:rPr lang="en-US" sz="2400" b="1" dirty="0" smtClean="0"/>
                        <a:t>, </a:t>
                      </a:r>
                      <a:r>
                        <a:rPr lang="en-US" sz="2400" b="1" dirty="0" err="1" smtClean="0"/>
                        <a:t>Athyridida</a:t>
                      </a:r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Terebratulata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/>
                        <a:t>(девон -ныне)</a:t>
                      </a:r>
                      <a:endParaRPr lang="be-BY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Terebratulida</a:t>
                      </a:r>
                      <a:endParaRPr lang="be-BY" sz="2400" dirty="0" smtClean="0">
                        <a:effectLst/>
                      </a:endParaRPr>
                    </a:p>
                    <a:p>
                      <a:pPr algn="ctr"/>
                      <a:endParaRPr lang="be-BY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0381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Систематика Класс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Arti</a:t>
            </a:r>
            <a:r>
              <a:rPr lang="ru-RU" sz="2400" b="1" i="1" dirty="0" smtClean="0">
                <a:solidFill>
                  <a:srgbClr val="FFFF00"/>
                </a:solidFill>
              </a:rPr>
              <a:t>с</a:t>
            </a:r>
            <a:r>
              <a:rPr lang="en-US" sz="2400" b="1" i="1" dirty="0" err="1" smtClean="0">
                <a:solidFill>
                  <a:srgbClr val="FFFF00"/>
                </a:solidFill>
              </a:rPr>
              <a:t>ulata</a:t>
            </a:r>
            <a:r>
              <a:rPr lang="ru-RU" sz="2400" b="1" i="1" dirty="0" smtClean="0">
                <a:solidFill>
                  <a:srgbClr val="FFFF00"/>
                </a:solidFill>
              </a:rPr>
              <a:t> (замковые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брахиоподы</a:t>
            </a:r>
            <a:r>
              <a:rPr lang="ru-RU" sz="2400" b="1" i="1" dirty="0" smtClean="0">
                <a:solidFill>
                  <a:srgbClr val="FFFF00"/>
                </a:solidFill>
              </a:rPr>
              <a:t>) </a:t>
            </a:r>
            <a:endParaRPr lang="be-BY" sz="2400" b="1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776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004" y="0"/>
            <a:ext cx="5663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 </a:t>
            </a:r>
            <a:r>
              <a:rPr lang="ru-R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брахиопод</a:t>
            </a:r>
            <a:endParaRPr lang="be-B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4642"/>
            <a:ext cx="7560840" cy="6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рахиоподы, девон, Cyrtospirifer, лофофор, Spiriferida, ручной аппара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914" r="4696" b="5828"/>
          <a:stretch/>
        </p:blipFill>
        <p:spPr bwMode="auto">
          <a:xfrm>
            <a:off x="1682713" y="476669"/>
            <a:ext cx="5930398" cy="58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5784" y="315953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p. </a:t>
            </a:r>
            <a:r>
              <a:rPr lang="en-US" sz="2400" b="1" dirty="0" err="1" smtClean="0">
                <a:solidFill>
                  <a:schemeClr val="bg1"/>
                </a:solidFill>
              </a:rPr>
              <a:t>Cyrtospirifer</a:t>
            </a:r>
            <a:endParaRPr lang="be-B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рахиоподы, юра, Франция, Spiriferina, ручной аппарат, Spiriferina pingu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893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5157192"/>
            <a:ext cx="8489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p. </a:t>
            </a:r>
            <a:r>
              <a:rPr lang="en-US" sz="3200" b="1" dirty="0" err="1" smtClean="0">
                <a:solidFill>
                  <a:schemeClr val="bg1"/>
                </a:solidFill>
              </a:rPr>
              <a:t>Spirifirina</a:t>
            </a:r>
            <a:r>
              <a:rPr lang="en-US" sz="3200" b="1" dirty="0" smtClean="0">
                <a:solidFill>
                  <a:schemeClr val="bg1"/>
                </a:solidFill>
              </a:rPr>
              <a:t> (J</a:t>
            </a:r>
            <a:r>
              <a:rPr lang="ru-RU" sz="3200" b="1" dirty="0" smtClean="0">
                <a:solidFill>
                  <a:schemeClr val="bg1"/>
                </a:solidFill>
              </a:rPr>
              <a:t>, Франция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be-BY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рахиоподы, девон, Cyrtospirifer, лофофор, Spiriferida, ручной аппа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507088" cy="635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8160" y="29870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p. </a:t>
            </a:r>
            <a:r>
              <a:rPr lang="en-US" sz="2800" b="1" dirty="0" err="1" smtClean="0">
                <a:solidFill>
                  <a:schemeClr val="bg1"/>
                </a:solidFill>
              </a:rPr>
              <a:t>Cyrtospirifer</a:t>
            </a:r>
            <a:endParaRPr lang="be-BY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StrophomenidCornulitidOrdovic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3923928" cy="33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172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Strophomena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www.evolbiol.ru/pictures/brach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4571"/>
          <a:stretch/>
        </p:blipFill>
        <p:spPr bwMode="auto">
          <a:xfrm>
            <a:off x="4537133" y="116631"/>
            <a:ext cx="4006367" cy="33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1789" y="332656"/>
            <a:ext cx="176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Mucrospirifer</a:t>
            </a:r>
            <a:endParaRPr lang="be-BY" dirty="0">
              <a:solidFill>
                <a:schemeClr val="bg1"/>
              </a:solidFill>
            </a:endParaRPr>
          </a:p>
        </p:txBody>
      </p:sp>
      <p:pic>
        <p:nvPicPr>
          <p:cNvPr id="16390" name="Picture 6" descr="File:PlatystrophiaOrdovic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955150" cy="31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3682134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p. </a:t>
            </a:r>
            <a:r>
              <a:rPr lang="en-US" b="1" dirty="0" err="1" smtClean="0"/>
              <a:t>Platystrophia</a:t>
            </a:r>
            <a:endParaRPr lang="en-US" b="1" dirty="0"/>
          </a:p>
        </p:txBody>
      </p:sp>
      <p:pic>
        <p:nvPicPr>
          <p:cNvPr id="16392" name="Picture 8" descr="http://school-collection.edu.ru/dlrstore-wrapper/f5272596-b99b-4360-bb15-11bbcf8a7d47/image/Ort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b="17908"/>
          <a:stretch/>
        </p:blipFill>
        <p:spPr bwMode="auto">
          <a:xfrm>
            <a:off x="4830005" y="3716218"/>
            <a:ext cx="3523729" cy="29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3862967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p. </a:t>
            </a:r>
            <a:r>
              <a:rPr lang="en-US" b="1" dirty="0" err="1" smtClean="0">
                <a:solidFill>
                  <a:schemeClr val="bg1"/>
                </a:solidFill>
              </a:rPr>
              <a:t>Orthis</a:t>
            </a:r>
            <a:r>
              <a:rPr lang="en-US" b="1" dirty="0"/>
              <a:t> 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23835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err="1" smtClean="0">
                <a:solidFill>
                  <a:srgbClr val="FF0000"/>
                </a:solidFill>
              </a:rPr>
              <a:t>Плеченогие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это только морские, преимущественно бентосные животные, занимающие промежуточное </a:t>
            </a:r>
            <a:r>
              <a:rPr lang="ru-RU" b="1" dirty="0" smtClean="0">
                <a:solidFill>
                  <a:schemeClr val="bg1"/>
                </a:solidFill>
              </a:rPr>
              <a:t>положение </a:t>
            </a:r>
            <a:r>
              <a:rPr lang="ru-RU" b="1" dirty="0">
                <a:solidFill>
                  <a:schemeClr val="bg1"/>
                </a:solidFill>
              </a:rPr>
              <a:t>между </a:t>
            </a:r>
            <a:r>
              <a:rPr lang="ru-RU" b="1" dirty="0" err="1">
                <a:solidFill>
                  <a:schemeClr val="bg1"/>
                </a:solidFill>
              </a:rPr>
              <a:t>первичноротыми</a:t>
            </a:r>
            <a:r>
              <a:rPr lang="ru-RU" b="1" dirty="0">
                <a:solidFill>
                  <a:schemeClr val="bg1"/>
                </a:solidFill>
              </a:rPr>
              <a:t> и </a:t>
            </a:r>
            <a:r>
              <a:rPr lang="ru-RU" b="1" dirty="0" err="1" smtClean="0">
                <a:solidFill>
                  <a:schemeClr val="bg1"/>
                </a:solidFill>
              </a:rPr>
              <a:t>вторичноротыми</a:t>
            </a:r>
            <a:r>
              <a:rPr lang="ru-RU" b="1" dirty="0" smtClean="0">
                <a:solidFill>
                  <a:schemeClr val="bg1"/>
                </a:solidFill>
              </a:rPr>
              <a:t> животными. </a:t>
            </a:r>
            <a:r>
              <a:rPr lang="ru-RU" b="1" dirty="0">
                <a:solidFill>
                  <a:schemeClr val="bg1"/>
                </a:solidFill>
              </a:rPr>
              <a:t>В настоящее время насчитывается порядка </a:t>
            </a:r>
            <a:r>
              <a:rPr lang="ru-RU" b="1" dirty="0" smtClean="0">
                <a:solidFill>
                  <a:schemeClr val="bg1"/>
                </a:solidFill>
              </a:rPr>
              <a:t>300 </a:t>
            </a:r>
            <a:r>
              <a:rPr lang="ru-RU" b="1" dirty="0">
                <a:solidFill>
                  <a:schemeClr val="bg1"/>
                </a:solidFill>
              </a:rPr>
              <a:t>видов, в то время как ископаемых описано свыше </a:t>
            </a:r>
            <a:r>
              <a:rPr lang="ru-RU" b="1" dirty="0" smtClean="0">
                <a:solidFill>
                  <a:schemeClr val="bg1"/>
                </a:solidFill>
              </a:rPr>
              <a:t>10000 </a:t>
            </a:r>
            <a:r>
              <a:rPr lang="ru-RU" b="1" dirty="0">
                <a:solidFill>
                  <a:schemeClr val="bg1"/>
                </a:solidFill>
              </a:rPr>
              <a:t>видов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b="1" i="1" dirty="0" smtClean="0">
                <a:solidFill>
                  <a:srgbClr val="FF0000"/>
                </a:solidFill>
              </a:rPr>
              <a:t>Морфологические признаки.</a:t>
            </a:r>
          </a:p>
          <a:p>
            <a:pPr indent="360000" algn="just"/>
            <a:r>
              <a:rPr lang="ru-RU" b="1" dirty="0" smtClean="0">
                <a:solidFill>
                  <a:srgbClr val="FF0000"/>
                </a:solidFill>
              </a:rPr>
              <a:t>Скелет. </a:t>
            </a:r>
            <a:r>
              <a:rPr lang="ru-RU" b="1" dirty="0" smtClean="0">
                <a:solidFill>
                  <a:schemeClr val="bg1"/>
                </a:solidFill>
              </a:rPr>
              <a:t>Двустворчатая раковина с плоскостью симметрии, проходящей не между створками (как у моллюсков), а через макушки створок. Размеры — от 0,1 до 40 см в длину, средние размеры 3-5 см. Створки делятся на брюшную и спинную.</a:t>
            </a:r>
          </a:p>
          <a:p>
            <a:pPr indent="360000" algn="just"/>
            <a:r>
              <a:rPr lang="ru-RU" b="1" dirty="0" smtClean="0">
                <a:solidFill>
                  <a:srgbClr val="FF0000"/>
                </a:solidFill>
              </a:rPr>
              <a:t>Раковина. </a:t>
            </a:r>
            <a:r>
              <a:rPr lang="ru-RU" b="1" dirty="0" smtClean="0">
                <a:solidFill>
                  <a:schemeClr val="bg1"/>
                </a:solidFill>
              </a:rPr>
              <a:t>Полость раковины разделена поперечной перегородкой (диафрагмой) на две резко неравные части: большую переднюю и меньшую заднюю.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indent="360000" algn="just"/>
            <a:r>
              <a:rPr lang="ru-RU" b="1" smtClean="0">
                <a:solidFill>
                  <a:srgbClr val="FF0000"/>
                </a:solidFill>
              </a:rPr>
              <a:t>Состав раковины: </a:t>
            </a:r>
            <a:r>
              <a:rPr lang="ru-RU" b="1" dirty="0" smtClean="0">
                <a:solidFill>
                  <a:schemeClr val="bg1"/>
                </a:solidFill>
              </a:rPr>
              <a:t>минеральный (известковый), органический (хитиновый), смешанный (</a:t>
            </a:r>
            <a:r>
              <a:rPr lang="ru-RU" b="1" dirty="0" err="1" smtClean="0">
                <a:solidFill>
                  <a:schemeClr val="bg1"/>
                </a:solidFill>
              </a:rPr>
              <a:t>хитиново</a:t>
            </a:r>
            <a:r>
              <a:rPr lang="ru-RU" b="1" dirty="0" smtClean="0">
                <a:solidFill>
                  <a:schemeClr val="bg1"/>
                </a:solidFill>
              </a:rPr>
              <a:t>-фосфатный).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Наружная поверхность раковины гладкая или со скульптурой. Брюшная створка, как правило, крупнее спинной. </a:t>
            </a:r>
          </a:p>
          <a:p>
            <a:pPr indent="360000" algn="just"/>
            <a:r>
              <a:rPr lang="ru-RU" b="1" dirty="0" smtClean="0">
                <a:solidFill>
                  <a:schemeClr val="bg1"/>
                </a:solidFill>
              </a:rPr>
              <a:t>Под макушкой присутствуют или отсутствуют </a:t>
            </a:r>
            <a:r>
              <a:rPr lang="ru-RU" b="1" dirty="0" smtClean="0">
                <a:solidFill>
                  <a:srgbClr val="FF0000"/>
                </a:solidFill>
              </a:rPr>
              <a:t>зубы</a:t>
            </a:r>
            <a:r>
              <a:rPr lang="ru-RU" b="1" dirty="0" smtClean="0">
                <a:solidFill>
                  <a:schemeClr val="bg1"/>
                </a:solidFill>
              </a:rPr>
              <a:t>, присутствует или  отсутствует отверстие для  ножки. Оно треугольное (</a:t>
            </a:r>
            <a:r>
              <a:rPr lang="ru-RU" b="1" dirty="0" err="1" smtClean="0">
                <a:solidFill>
                  <a:schemeClr val="bg1"/>
                </a:solidFill>
              </a:rPr>
              <a:t>дельтирий</a:t>
            </a:r>
            <a:r>
              <a:rPr lang="ru-RU" b="1" dirty="0" smtClean="0">
                <a:solidFill>
                  <a:schemeClr val="bg1"/>
                </a:solidFill>
              </a:rPr>
              <a:t>) или круглое (</a:t>
            </a:r>
            <a:r>
              <a:rPr lang="ru-RU" b="1" dirty="0" err="1" smtClean="0">
                <a:solidFill>
                  <a:schemeClr val="bg1"/>
                </a:solidFill>
              </a:rPr>
              <a:t>форамен</a:t>
            </a:r>
            <a:r>
              <a:rPr lang="ru-RU" b="1" dirty="0" smtClean="0">
                <a:solidFill>
                  <a:schemeClr val="bg1"/>
                </a:solidFill>
              </a:rPr>
              <a:t>). Под  макушкой может обособляться плоская треугольная площадка — </a:t>
            </a:r>
            <a:r>
              <a:rPr lang="ru-RU" b="1" dirty="0" err="1" smtClean="0">
                <a:solidFill>
                  <a:schemeClr val="bg1"/>
                </a:solidFill>
              </a:rPr>
              <a:t>арея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indent="360000" algn="just"/>
            <a:r>
              <a:rPr lang="ru-RU" b="1" dirty="0" smtClean="0">
                <a:solidFill>
                  <a:schemeClr val="bg1"/>
                </a:solidFill>
              </a:rPr>
              <a:t>У</a:t>
            </a:r>
            <a:r>
              <a:rPr lang="ru-RU" b="1" dirty="0">
                <a:solidFill>
                  <a:schemeClr val="bg1"/>
                </a:solidFill>
              </a:rPr>
              <a:t>  многих </a:t>
            </a:r>
            <a:r>
              <a:rPr lang="ru-RU" b="1" dirty="0" err="1">
                <a:solidFill>
                  <a:schemeClr val="bg1"/>
                </a:solidFill>
              </a:rPr>
              <a:t>брахиопод</a:t>
            </a:r>
            <a:r>
              <a:rPr lang="ru-RU" b="1" dirty="0">
                <a:solidFill>
                  <a:schemeClr val="bg1"/>
                </a:solidFill>
              </a:rPr>
              <a:t> имелся </a:t>
            </a:r>
            <a:r>
              <a:rPr lang="ru-RU" b="1" dirty="0">
                <a:solidFill>
                  <a:srgbClr val="FF0000"/>
                </a:solidFill>
              </a:rPr>
              <a:t>ручной аппарат</a:t>
            </a:r>
            <a:r>
              <a:rPr lang="ru-RU" b="1" dirty="0">
                <a:solidFill>
                  <a:schemeClr val="bg1"/>
                </a:solidFill>
              </a:rPr>
              <a:t>, к  которому прикреплялись мягкие руки. </a:t>
            </a:r>
            <a:r>
              <a:rPr lang="ru-RU" b="1" dirty="0" smtClean="0">
                <a:solidFill>
                  <a:schemeClr val="bg1"/>
                </a:solidFill>
              </a:rPr>
              <a:t>Его форма различная — крючковидная, </a:t>
            </a:r>
            <a:r>
              <a:rPr lang="ru-RU" b="1" dirty="0" err="1" smtClean="0">
                <a:solidFill>
                  <a:schemeClr val="bg1"/>
                </a:solidFill>
              </a:rPr>
              <a:t>пластиновидная</a:t>
            </a:r>
            <a:r>
              <a:rPr lang="ru-RU" b="1" dirty="0" smtClean="0">
                <a:solidFill>
                  <a:schemeClr val="bg1"/>
                </a:solidFill>
              </a:rPr>
              <a:t>, спиральная, петлевидная. На</a:t>
            </a:r>
            <a:r>
              <a:rPr lang="ru-RU" b="1" dirty="0">
                <a:solidFill>
                  <a:schemeClr val="bg1"/>
                </a:solidFill>
              </a:rPr>
              <a:t>  смычном крае этой створки обычно наблюдается замочный отросток и  две ямки, куда </a:t>
            </a:r>
            <a:r>
              <a:rPr lang="ru-RU" b="1" dirty="0" smtClean="0">
                <a:solidFill>
                  <a:schemeClr val="bg1"/>
                </a:solidFill>
              </a:rPr>
              <a:t>входят </a:t>
            </a:r>
            <a:r>
              <a:rPr lang="ru-RU" b="1" dirty="0">
                <a:solidFill>
                  <a:schemeClr val="bg1"/>
                </a:solidFill>
              </a:rPr>
              <a:t>зубы брюшной створки (= замок), благодаря чему осуществляется жесткое крепление </a:t>
            </a:r>
            <a:r>
              <a:rPr lang="ru-RU" b="1" dirty="0" smtClean="0">
                <a:solidFill>
                  <a:schemeClr val="bg1"/>
                </a:solidFill>
              </a:rPr>
              <a:t>створок</a:t>
            </a:r>
            <a:endParaRPr lang="be-BY" dirty="0" smtClean="0">
              <a:solidFill>
                <a:schemeClr val="bg1"/>
              </a:solidFill>
              <a:effectLst/>
            </a:endParaRPr>
          </a:p>
          <a:p>
            <a:pPr indent="360000"/>
            <a:r>
              <a:rPr lang="ru-RU" b="1" dirty="0">
                <a:solidFill>
                  <a:schemeClr val="bg1"/>
                </a:solidFill>
              </a:rPr>
              <a:t>Образ жизни. Бентос </a:t>
            </a:r>
            <a:r>
              <a:rPr lang="ru-RU" b="1" dirty="0" smtClean="0">
                <a:solidFill>
                  <a:schemeClr val="bg1"/>
                </a:solidFill>
              </a:rPr>
              <a:t>прикрепленный</a:t>
            </a:r>
            <a:r>
              <a:rPr lang="ru-RU" b="1" dirty="0" smtClean="0"/>
              <a:t>.</a:t>
            </a:r>
            <a:endParaRPr lang="be-BY" dirty="0" smtClean="0">
              <a:effectLst/>
            </a:endParaRPr>
          </a:p>
          <a:p>
            <a:pPr indent="360000" algn="just"/>
            <a:endParaRPr lang="ru-RU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5074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рахиоп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3"/>
          <a:stretch/>
        </p:blipFill>
        <p:spPr bwMode="auto">
          <a:xfrm>
            <a:off x="1750504" y="2221741"/>
            <a:ext cx="5715000" cy="37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be-BY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42088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/>
              <a:t>Плита известняка с брахиоподами</a:t>
            </a:r>
          </a:p>
        </p:txBody>
      </p:sp>
    </p:spTree>
    <p:extLst>
      <p:ext uri="{BB962C8B-B14F-4D97-AF65-F5344CB8AC3E}">
        <p14:creationId xmlns:p14="http://schemas.microsoft.com/office/powerpoint/2010/main" val="8747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4875"/>
            <a:ext cx="74580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0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61975"/>
            <a:ext cx="783907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6658"/>
            <a:ext cx="8309906" cy="60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4509120"/>
            <a:ext cx="2416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/>
              <a:t> </a:t>
            </a:r>
            <a:r>
              <a:rPr lang="en-US" sz="2800" b="1" i="1" dirty="0" smtClean="0"/>
              <a:t>p. </a:t>
            </a:r>
            <a:r>
              <a:rPr lang="en-US" sz="2800" b="1" i="1" dirty="0" err="1" smtClean="0"/>
              <a:t>Magellania</a:t>
            </a:r>
            <a:r>
              <a:rPr lang="en-US" sz="2800" b="1" i="1" dirty="0"/>
              <a:t> </a:t>
            </a:r>
            <a:endParaRPr lang="be-BY" sz="2800" dirty="0"/>
          </a:p>
        </p:txBody>
      </p:sp>
    </p:spTree>
    <p:extLst>
      <p:ext uri="{BB962C8B-B14F-4D97-AF65-F5344CB8AC3E}">
        <p14:creationId xmlns:p14="http://schemas.microsoft.com/office/powerpoint/2010/main" val="38161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565" y="7046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Строение раковин </a:t>
            </a:r>
            <a:r>
              <a:rPr lang="ru-RU" sz="4000" b="1" dirty="0" err="1" smtClean="0">
                <a:solidFill>
                  <a:srgbClr val="FFFF00"/>
                </a:solidFill>
              </a:rPr>
              <a:t>брахиопод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5" y="691633"/>
            <a:ext cx="8640960" cy="60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15229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Внешняя скульптура раковин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1"/>
            <a:ext cx="7992888" cy="56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6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 строение </a:t>
            </a:r>
            <a:r>
              <a:rPr lang="ru-RU" sz="4000" b="1" dirty="0" err="1" smtClean="0">
                <a:solidFill>
                  <a:srgbClr val="FFFF00"/>
                </a:solidFill>
              </a:rPr>
              <a:t>брахиопод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7" descr="Scan00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68534"/>
            <a:ext cx="46355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1772816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1- ножка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2- мускулы-</a:t>
            </a:r>
            <a:r>
              <a:rPr lang="ru-RU" sz="3200" b="1" dirty="0" err="1">
                <a:solidFill>
                  <a:schemeClr val="bg1"/>
                </a:solidFill>
              </a:rPr>
              <a:t>замыкатели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3- ручной аппарат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4- </a:t>
            </a:r>
            <a:r>
              <a:rPr lang="ru-RU" sz="3200" b="1" dirty="0" err="1" smtClean="0">
                <a:solidFill>
                  <a:schemeClr val="bg1"/>
                </a:solidFill>
              </a:rPr>
              <a:t>лофофор</a:t>
            </a:r>
            <a:r>
              <a:rPr lang="ru-RU" sz="3200" b="1" dirty="0" smtClean="0">
                <a:solidFill>
                  <a:schemeClr val="bg1"/>
                </a:solidFill>
              </a:rPr>
              <a:t> – орган питания</a:t>
            </a:r>
            <a:endParaRPr lang="ru-RU" sz="4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5- створки </a:t>
            </a:r>
            <a:r>
              <a:rPr lang="ru-RU" sz="3200" b="1" dirty="0" smtClean="0">
                <a:solidFill>
                  <a:schemeClr val="bg1"/>
                </a:solidFill>
              </a:rPr>
              <a:t>раковины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27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Внутреннее строение брюшной створки</a:t>
            </a:r>
            <a:endParaRPr lang="be-BY" sz="40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1" y="821796"/>
            <a:ext cx="872065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митрий Поня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Дмитрий Поняков</Template>
  <TotalTime>194</TotalTime>
  <Words>260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Дмитрий Поняков</vt:lpstr>
      <vt:lpstr>Тип Плеченогие (Вrachiopoda)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Мележ</dc:creator>
  <cp:lastModifiedBy>Таня</cp:lastModifiedBy>
  <cp:revision>25</cp:revision>
  <dcterms:created xsi:type="dcterms:W3CDTF">2014-02-18T16:42:03Z</dcterms:created>
  <dcterms:modified xsi:type="dcterms:W3CDTF">2017-05-18T13:48:54Z</dcterms:modified>
</cp:coreProperties>
</file>