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3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2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8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5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4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7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8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5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8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0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AF80F-C014-4747-B08D-117F42B6295B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D9A6-3E45-43C8-8717-53CA30443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040" y="1122363"/>
            <a:ext cx="11631168" cy="141052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 Межкультурное деловое общение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040" y="3941064"/>
            <a:ext cx="11631168" cy="2276856"/>
          </a:xfrm>
        </p:spPr>
        <p:txBody>
          <a:bodyPr>
            <a:noAutofit/>
          </a:bodyPr>
          <a:lstStyle/>
          <a:p>
            <a:pPr algn="l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Межкультурная коммуникация в международном бизнесе.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переговоры.</a:t>
            </a: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деловых переговоров с носителями разных культур.</a:t>
            </a:r>
          </a:p>
        </p:txBody>
      </p:sp>
    </p:spTree>
    <p:extLst>
      <p:ext uri="{BB962C8B-B14F-4D97-AF65-F5344CB8AC3E}">
        <p14:creationId xmlns:p14="http://schemas.microsoft.com/office/powerpoint/2010/main" val="269135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627632"/>
            <a:ext cx="11603736" cy="361188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национальных культурах России и Японии присутствуют сходства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готовность принимать неравенство распределения власти и статуса на различных организационных уровнях.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различия в стиле управления. Японский стиль руководства характеризуют такие понятия как «настойчивость», «самоуверенность», «высокий уровень работы», «успех и конкуренция». Русский стиль управления также характеризует и понятия «жизненные удобства», «теплые отношения», «забота о слабых и солидарность».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5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92" y="1700784"/>
            <a:ext cx="11512296" cy="47731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японской корпоративной культуре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первостепенное значение имеют социальные потребности принадлежать к социальной группе, пользоваться вниманием и уважением в ней.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статусов в японской корпоративной культуре является мощным мотивационным стимулом эффективно работать и повышать свой профессионализм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Труд является одной из основных ценностей в системе иерархии японского общества, а продвижение по службе на основании реализации коллективных интересов компании – одним из основных профессиональных мотивационных стимулов.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Российским служащим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характерно также ориентация на служебное продвижение как мотивационный стимул, но в соответствии со своими индивидуальными достижениями.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3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527048"/>
            <a:ext cx="11567160" cy="5111495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 понимание феномена лидерства в разных культурах.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американской культуре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лидеров ожидают, что они возьмут на себя принятие решений, будут выполнять функцию инициатора и источника активности в организации и среди отдельных людей.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некоторые из наиболее эффективных лидеров и менеджеров воспринимаются окружающими как заботливые люди, принимающие на себя по отношению к подчиненным родительскую роль.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лидерства появилась именно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Японии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главной функцией лидера считается сохранение социальной стабильности группы, а не новаторство, как, например, в некоторых американских теориях. </a:t>
            </a:r>
          </a:p>
        </p:txBody>
      </p:sp>
    </p:spTree>
    <p:extLst>
      <p:ext uri="{BB962C8B-B14F-4D97-AF65-F5344CB8AC3E}">
        <p14:creationId xmlns:p14="http://schemas.microsoft.com/office/powerpoint/2010/main" val="80240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12" y="1490472"/>
            <a:ext cx="11457432" cy="503834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 в разных культурах различается в своих границах.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американской культуре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работники делают четкое различие между работой и личным временем. Во многих странах производственная жизнь человека становится неразрывной частью его собственного «Я». Лидеры в таких культурах могут потребовать от подчиненных сверхурочной работы и добиваться послушания меньшими усилиями, чем в американской культуре. Например, от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лидеров и менеджеров в Индии и Японии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ожидают, что они будут смотреть за подчиненными не только на работе, но и в личной жизни.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Индии и Японии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 порой занимается тем, что подыскивает жену/мужа своим подчиненным и присматривает за ними не только на рабочем месте, но и вне стен компании. </a:t>
            </a:r>
          </a:p>
        </p:txBody>
      </p:sp>
    </p:spTree>
    <p:extLst>
      <p:ext uri="{BB962C8B-B14F-4D97-AF65-F5344CB8AC3E}">
        <p14:creationId xmlns:p14="http://schemas.microsoft.com/office/powerpoint/2010/main" val="1985775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517904"/>
            <a:ext cx="11503152" cy="51023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Моноактивные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(Германия, Швейцария, Дания, Бельгия, США, Англия, Скандинавия): систематическое и детальное планирование; четкость в управлении временем и соблюдением сроков; строгое распределение профессиональных функций.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Полиактивные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(Франция, Испания, Италия, Мексика, Латинская Америка, славяне, Ближний Восток): приблизительное планирование; гибкий график работы и выполнения поручений; приоритет устной коммуникации над письменной.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реактивным типом культуры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(Япония, Китай, Сингапур, Финляндия): вежливость и уважение партнеров; тщательный анализ ситуации до принятия решения; неторопливость и рассудительность во время общения.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011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709928"/>
            <a:ext cx="11484864" cy="49834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корпоративные коммуникации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Японский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российский стили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характеризуются, прежде всего, ориентацией на человека,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дело.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японской и российской корпоративной культуры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личная преданность делу, сформированная исторически под влиянием корпоративных традиций.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американской корпоративной культуры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отношение руководства к персоналу и руководителям низшего звена иерархичны и формально вежливы.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японского и российского профессиональных стилей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присущи методы эмоционального воздействия: демонстрация уважения, признание заслуг и поощрение, личное обращение за помощью к работникам.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европейской и американской корпоративной культуры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характерна ориентация на материальную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стимуляцию.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312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96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655064"/>
            <a:ext cx="11640312" cy="5020055"/>
          </a:xfrm>
        </p:spPr>
        <p:txBody>
          <a:bodyPr>
            <a:normAutofit/>
          </a:bodyPr>
          <a:lstStyle/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отличие между представителями Запада и Востока в способе принятия коллегиального решения и процедуре проведения дискуссий.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садятся за стол переговоров с уже сложившейся точкой зрения, в большинстве случаев ясно представляя окончательное решение и обсуждение вопроса сводится к противостоянию различных точек зрения.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усаживаясь за стол переговоров, как правило, не имеют готового ответа на рассматриваемый вопрос и совместно намечают будущий маршрут действий. Смысл поиска ответа на вопрос заключается в том, чтобы слушать друг друга.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47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53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993392"/>
            <a:ext cx="11530584" cy="4526279"/>
          </a:xfrm>
        </p:spPr>
        <p:txBody>
          <a:bodyPr>
            <a:normAutofit/>
          </a:bodyPr>
          <a:lstStyle/>
          <a:p>
            <a:pPr algn="just"/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принципом российского и японского бизнеса являлась личная преданность предприятию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переход в другую организацию расценивается в Японии почти как предательство, что ярко контрастирует с высокой социальной мобильностью, существующей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американской культуре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целом и в бизнесе в частности.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культуре выявлены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преданности работников своему предприятию.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14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" y="1554480"/>
            <a:ext cx="11430000" cy="50291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разрешения конфликтных ситуаций в организации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англоязычных культур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характерна прямолинейность, стремление к конфронтации рассматривается как намерение обосновать собственное видение на ту или иную ситуацию, проблему, высказывание своего мнения поощряется, стратегии ухода от конфликта и приспособления могут рассматриваться как пораженческие.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японской и китайской корпоративных культурах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подверженных влиянию конфуцианских ценностей, характерно избежание конфронтации, конфликтные ситуации разрешаются через кооперацию, компромиссы и консенсусы, ориентация на сохранение репутации собеседником, партнером.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393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44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1664208"/>
            <a:ext cx="11384280" cy="49286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управленческих решений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коллективистских культурах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сравнению с индивидуалистскими культурами, процедура принятия решений требует согласования всех сторон, что в последствии исключает возможность изменить данное решение.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 коллегиального решения во время переговоров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западные участники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садятся за стол переговоров с уже сложившейся точкой зрения, в большинстве случаев ясно представляя окончательное решение и обсуждение вопроса сводится к противостоянию различных точек зрения.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Восточные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переговоров, как правило, не имеют готового ответа на рассматриваемый вопрос и совместно вырабатывают стратегию действий, учитывая позиции участников.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76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184" y="393192"/>
            <a:ext cx="11622024" cy="10058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Межкультурная коммуникация в международном бизнесе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1819656"/>
            <a:ext cx="11622024" cy="4700015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МКК лежит в основе многих областей современных деловых отношений. В связи с интеграционными процессами, деловые люди все больше общаются в межкультурной среде, налаживают социально-экономические и политико-культурные связи. В процесс налаживания межкультурного взаимодействия проявляются особенности, связанные с различиями в деловой сфере, например, в типах ведения управленческой деятельности, в деловых переговорах, в работе в интернациональной команде.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создать благоприятные условия для сотрудничества, необходимо понимать национальный характер, менталитет, традиции управления и образ мышления.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472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96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825624"/>
            <a:ext cx="11530584" cy="4730623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профессиональной деятельности предпринимателей являлась и доминирующая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поощрения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(относительно работников предприятий и самих предпринимателей).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восточного типа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доминирующими являются моральные формы поощрения,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западного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 — материальная стимуляция имеет ведущее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71445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344" y="274321"/>
            <a:ext cx="11173968" cy="923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399032"/>
            <a:ext cx="11539728" cy="5321807"/>
          </a:xfrm>
        </p:spPr>
        <p:txBody>
          <a:bodyPr>
            <a:noAutofit/>
          </a:bodyPr>
          <a:lstStyle/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профессиональной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предпринимателей восточного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результатам своего труда;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принадлежать к определенной группе социума и решать бизнес-вопросы коллегиально;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патриархально-семейный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взаимоотношения между руководителями предприятий и работниками;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преданность организации;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неформальные отношения с партнерами по бизнесу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моральных форм поощрения над материальными.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72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0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399032"/>
            <a:ext cx="11585448" cy="52303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профессиональной деятельности предпринимателей западного типа характеры следующие особенности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индивидуализма как способа ведения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дел;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стремление к самореализации, личному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успеху;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результатам своей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дело;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формально-деловой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взаимоотношений между руководителями предприятий и работниками;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мобильность;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формально-деловые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партнерами на строгой юридической основе;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делегирование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стремления знать все тонкости производственного процесса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материальных форм поощрения над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моральными.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750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664208"/>
            <a:ext cx="11402568" cy="481888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исследованиях можно выделить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основных подхода к определению понятия «переговоры»: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средство общения между людьми, предназначенное для соглашения, когда обе стороны имеют совпадающие или противоборствующие интересы;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метод, представляющий набор принципов и практических приемов, следование которым приводит к успеху на переговорах;</a:t>
            </a:r>
          </a:p>
          <a:p>
            <a:pPr lvl="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выработки совместного решения.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38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3776"/>
            <a:ext cx="10631424" cy="557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362456"/>
            <a:ext cx="11320272" cy="521207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Американский специалист в области переговоров Л. Браун выделяет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основных правил установления отношений с партнером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(повышенная эмоциональность негативно влияет на принятие решения);</a:t>
            </a:r>
          </a:p>
          <a:p>
            <a:pPr lvl="0"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точки зрения партнера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проведение консультаций с партнером, умение слушать;</a:t>
            </a:r>
          </a:p>
          <a:p>
            <a:pPr lvl="0"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(отсутствие ложной информации);</a:t>
            </a:r>
          </a:p>
          <a:p>
            <a:pPr lvl="0"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 переговоров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(предпочтительны методы аргументированного убеждения).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594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336" y="1554480"/>
            <a:ext cx="11411712" cy="4622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сосредоточьтесь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интересах, а не на позициях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Цель переговоров – удовлетворение интересов сторон. Трудность заключается в том, чтобы за позициями сторон разглядеть их интересы.</a:t>
            </a:r>
          </a:p>
          <a:p>
            <a:pPr marL="0" indent="0" algn="just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разработать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взаимовыгодные варианты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учитывали бы ваши и примиряли бы несовпадающие интересы. 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необходимо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настаивать, чтобы результат переговоров основывался на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справедливых подходах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интересах или желаниях сторон.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5583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353312"/>
            <a:ext cx="11420856" cy="517112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Разумным соглашением и результатом эффективных переговоров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такое, которое максимально отвечает законным интересам каждой из сторон; справедливо регулирует сталкивающиеся интересы; является долговременным; принимает во внимание интересы общества; достигнуто за оптимальные сроки.</a:t>
            </a:r>
          </a:p>
          <a:p>
            <a:pPr algn="just"/>
            <a:endParaRPr lang="ru-RU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переговоров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переговорам;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переговоров;</a:t>
            </a:r>
          </a:p>
          <a:p>
            <a:pPr lvl="0"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переговоров.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771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768" y="1307592"/>
            <a:ext cx="11347704" cy="533095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переговорам ведется по двум направлениям: организационному и содержательному.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организационным моментам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относят: формирование количественного и качественного состава делегации; определение места и времени, повестки дня каждого заседания, согласование с заинтересованными организациями касающихся их вопросов.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анализ проблемы и интересов участников, формирование собственной позиции на них; определение возможных вариантов решения, подготовка предложений, составление необходимых документов и материалов.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235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344168"/>
            <a:ext cx="11420856" cy="526694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считать, что, если сторонами подписан определенный документ, значит переговоры оказались плодотворными и результативными. Но это не в полной мере так.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считаются удавшимися, если обе стороны высоко оценивают их итоги, это характеризует удовлетворенность переговорным процессом и его результатами.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важнейшей характеристикой является степень решения проблемы.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успешности переговоров – выполнение обязательств сторонами.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переговоров их участники готовят отчет, в котором отмечают все предложения, реакции на предложения и т.д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239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587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Деловые переговоры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362456"/>
            <a:ext cx="11576304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условия, повышающие эффективность переговоров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фактор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эмоциональная устойчивость, толерантность, нестандартное мышление, решительность, профессионализм,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национальных особенностей партнера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времени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побеждает тот, кто располагает временем;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жесткая переговорная позиция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снизить требования другой стороны, а может вызвать и такой же ответ;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человека успешнее обсуждают проблемы, затрагивающие личные интересы оппонентов, втроем – эффективнее переговоры на абстрактные темы;</a:t>
            </a:r>
          </a:p>
          <a:p>
            <a:pPr lvl="0" algn="just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переговоры затянулись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решения нет, полезно объявить перерыв, который позволит провести консультации, снять уровень напряженности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365125"/>
            <a:ext cx="11512296" cy="11436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Межкультурная коммуникация в международном бизнесе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676337"/>
              </p:ext>
            </p:extLst>
          </p:nvPr>
        </p:nvGraphicFramePr>
        <p:xfrm>
          <a:off x="649224" y="1892807"/>
          <a:ext cx="11000232" cy="4700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744">
                  <a:extLst>
                    <a:ext uri="{9D8B030D-6E8A-4147-A177-3AD203B41FA5}">
                      <a16:colId xmlns:a16="http://schemas.microsoft.com/office/drawing/2014/main" val="3696127300"/>
                    </a:ext>
                  </a:extLst>
                </a:gridCol>
                <a:gridCol w="3666744">
                  <a:extLst>
                    <a:ext uri="{9D8B030D-6E8A-4147-A177-3AD203B41FA5}">
                      <a16:colId xmlns:a16="http://schemas.microsoft.com/office/drawing/2014/main" val="2658133394"/>
                    </a:ext>
                  </a:extLst>
                </a:gridCol>
                <a:gridCol w="3666744">
                  <a:extLst>
                    <a:ext uri="{9D8B030D-6E8A-4147-A177-3AD203B41FA5}">
                      <a16:colId xmlns:a16="http://schemas.microsoft.com/office/drawing/2014/main" val="1298061906"/>
                    </a:ext>
                  </a:extLst>
                </a:gridCol>
              </a:tblGrid>
              <a:tr h="418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Культурные различия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Восточная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Западная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840614"/>
                  </a:ext>
                </a:extLst>
              </a:tr>
              <a:tr h="856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Индивидуализм / коллективизм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коллективистская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индивидуалистская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848000"/>
                  </a:ext>
                </a:extLst>
              </a:tr>
              <a:tr h="4184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Дистанция власти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510313"/>
                  </a:ext>
                </a:extLst>
              </a:tr>
              <a:tr h="856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435100" algn="l"/>
                        </a:tabLs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3.Неприятие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неопределенности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769397"/>
                  </a:ext>
                </a:extLst>
              </a:tr>
              <a:tr h="12941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Мужественный / женственный тип культуры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выраженный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маскулинный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умеренный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маскулинный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тип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337128"/>
                  </a:ext>
                </a:extLst>
              </a:tr>
              <a:tr h="8563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Ориентация на будущее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краткосрочная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9074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018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93192"/>
            <a:ext cx="11676888" cy="11064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Особенности деловых переговоров с носителями разных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168" y="1499616"/>
            <a:ext cx="11686032" cy="518464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США опоздание на важную встречу расценивается как отсутствие интереса к делу и оскорбление для партнера, в Латинской Америке опоздать на 45 минут - обычное дело. Западноевропейская культура четко измеряет время, и опоздание тоже рассматривается как провинность ("Точность - вежливость королей").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арабов и в некоторых странах Азии опоздание никого не удивит. В арабских странах перед ведением серьезного дела необходимо потратить какое-то время на произвольные (ритуальные) беседы. Арабы рассматривают точные сроки как личную обиду.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979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8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деловых переговоров с носителями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1655064"/>
            <a:ext cx="11539728" cy="49377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Латиноамериканец и европеец в обычной обстановке разговаривают на разном расстоянии. Латиноамериканцы располагаются близко друг к другу. Европейцы выдерживают расстояние вытянутой руки и сокращение расстояния между партнерами воспринимается как проявление агрессии.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США использование визуального контакта ведет к росту доверия между людьми. Взгляд североамериканца, хотя и направлен на собеседника, постоянно переходит от одного глаза к другому и даже может быть отведен в сторону. Англичан учат смотреть на говорящего, сфокусировав взгляд на одной точке. Как правило, азиатским женщинам не разрешается смотреть в глаза другим людям, особенно незнакомым мужчинам. Во многих культурах Азии формой выражения уважения к человеку является запрещение пристально смотреть на него.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34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деловых переговоров с носителями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508760"/>
            <a:ext cx="11548872" cy="51297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Западные бизнесмены стараются вести переговоры в конфиденциальной атмосфере, с глазу на глаз. В арабской культуре в помещении присутствуют другие люди, и на просьбу поговорить в иной обстановке араб лишь приблизит к партнеру свою голову.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Различные взгляды у разных народов и на иерархические отношения. В Китае и Японии уважают старших, высокое положение в обществе, тогда как американцы стремятся продемонстрировать равенство. Американские инструкции требуют, чтобы американцы фотографировались с представителями Азии только сидя, чтобы не было видно их доминирования по росту. В прямолинейной американской культуре существует табу, запрещающее называть физические недостатки другого человека. Возможно, это обусловлено постоянным стремлением американцев всегда быть в отличной форме и молодо выглядеть.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49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2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деловых переговоров с носителями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1170432"/>
            <a:ext cx="11466576" cy="55504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восточной культуры, которая более закрыта, может принимать решение достаточно долго, как это делают, например, японцы или китайцы. У японцев есть еще одна любопытная особенность, которая часто вводит многих бизнесменов в заблуждение, они принципиально не могут сказать категорически "нет", придумывая всевозможные учтивые обороты.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Китайцы и в настоящее время по возможности избегают телесных контактов с незнакомцами. Для них крепкое рукопожатие также неприятно, как для европейцев и американцев похлопывание по плечу, означающее "будь здоров". При встрече с партнерами из Азии не следует сжимать им ладонь слишком сильно и долго. Западноевропейцы и американцы не любят вялых рукопожатий, поскольку в их культурах очень ценятся атлетизм и энергия. Им следует подавать руку энергично и сильно, и, кроме того, там принято при рукопожатии сцепленные руки покачивать от трех до семи раз.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056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Особенности деловых переговоров с носителями разных культур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655064"/>
            <a:ext cx="11411712" cy="49469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Если мы говорим о себе и показываем при этом пальцем на свою грудь, то это кажется японцам странным жестом, так как в таких случаях они прикасаются к носу.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формы проявления человеческих эмоций нередко имеют специфический характер: например, смех во всех западных странах ассоциируется с шуткой и радостью.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Японии смех является признаком смущения и неуверенности, и поэтому иногда возникают ситуации непонимания, когда европеец сердится, а японский партнер, смущаясь, улыбается.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европеец не знает такой особенности японской культуры, то может просто подумать, что над ним смеются.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5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Межкультурная коммуникация в международном бизнесе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1825624"/>
            <a:ext cx="11640312" cy="4895215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Способы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моноактивной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полиактивной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коммуникации является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Один прерывает монолог другого частыми комментариями, вопросами. В этих культурах считается естественным, если менеджер, увольняясь, уводит с собой клиентов и коллег, так как они развили свою систему отношений. Они ориентированы на получение информации из неформальных источников, неформального общения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латиноамериканцы, итальянцы, французы, арабы, африканцы, пакистанцы.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реактивных культурах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предпочтительным способом общения является монолог – пауза – размышление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Представители реактивных культур очень терпимы к паузам и рассматривают их как очень значимую часть разговора. Ориентированы на получение информации из официальных источников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американцы, британцы, австралийцы, скандинавы, немцы, швейцарцы.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9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Межкультурная коммуникация в международном бизнесе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517904"/>
            <a:ext cx="11530584" cy="5093207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Способы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информации.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культуры различаются в отношении такой характеристики, как контроль над информацией, циркулирующей в компании. Например,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американские фирмы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сочетают четко выраженную централизацию с обеспечением беспрепятственного информационного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уровнями иерархии в управленческой структуре.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Характерная черта британского менеджмента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интенсивная уровневая коммуникация (горизонтальная) при ограниченной межуровневой (вертикальной) деловой коммуникации.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компаниях арабских стран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хождение информации очень ограниченное, почти все лишены информационного обмена.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«Китайский» менеджмент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строго иерархичен, оперирует дозированной и полностью контролируемой информацией в условиях жесткого централизованного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71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" y="100585"/>
            <a:ext cx="11868912" cy="521208"/>
          </a:xfrm>
        </p:spPr>
        <p:txBody>
          <a:bodyPr>
            <a:noAutofit/>
          </a:bodyPr>
          <a:lstStyle/>
          <a:p>
            <a:pPr algn="ctr"/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555615"/>
              </p:ext>
            </p:extLst>
          </p:nvPr>
        </p:nvGraphicFramePr>
        <p:xfrm>
          <a:off x="1773936" y="201168"/>
          <a:ext cx="7644384" cy="6551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1784">
                  <a:extLst>
                    <a:ext uri="{9D8B030D-6E8A-4147-A177-3AD203B41FA5}">
                      <a16:colId xmlns:a16="http://schemas.microsoft.com/office/drawing/2014/main" val="2956152309"/>
                    </a:ext>
                  </a:extLst>
                </a:gridCol>
                <a:gridCol w="3822600">
                  <a:extLst>
                    <a:ext uri="{9D8B030D-6E8A-4147-A177-3AD203B41FA5}">
                      <a16:colId xmlns:a16="http://schemas.microsoft.com/office/drawing/2014/main" val="3661618969"/>
                    </a:ext>
                  </a:extLst>
                </a:gridCol>
              </a:tblGrid>
              <a:tr h="226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Японская (восточная)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Англосаксонская (западная)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3438986160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Управленческие решения принимаются коллективно на основе единогласия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характер принятия решений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2709525309"/>
                  </a:ext>
                </a:extLst>
              </a:tr>
              <a:tr h="2261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коллективная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индивидуальная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246354274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Гибкая структура управления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Строго формализованная структура управления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2904056378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Неформальная организация контроля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Четко формализованная процедура контроля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872028536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Коллективный контроль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контроль руководителя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2252132589"/>
                  </a:ext>
                </a:extLst>
              </a:tr>
              <a:tr h="2261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Медленный служебный рост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Быстрый служебный рост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1870847843"/>
                  </a:ext>
                </a:extLst>
              </a:tr>
              <a:tr h="699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качество руководителя – умение осуществлять координацию действий и контроль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Главные качества руководителя – профессионализм и инициатива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3832103990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управления на группу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Ориентация управления на отдельную личность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2325223114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управления по достижению гармонии в коллективе и по коллективному результату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управления по личному результату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1284424447"/>
                  </a:ext>
                </a:extLst>
              </a:tr>
              <a:tr h="462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Личные неформальные отношения к подчиненным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Формальные отношения к подчиненным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3528061326"/>
                  </a:ext>
                </a:extLst>
              </a:tr>
              <a:tr h="462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Продвижение по службе по старшинству и стажу работы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Деловая карьера обусловливается личными результатами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583931519"/>
                  </a:ext>
                </a:extLst>
              </a:tr>
              <a:tr h="568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руководителей универсального типа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узкоспециализированных руководителей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891176497"/>
                  </a:ext>
                </a:extLst>
              </a:tr>
              <a:tr h="462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по показателям работы группы, служебному стажу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труда по индивидуальным достижениям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1295931621"/>
                  </a:ext>
                </a:extLst>
              </a:tr>
              <a:tr h="37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 занятость руководителя в фирме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Найм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работу на короткий период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/>
                </a:tc>
                <a:extLst>
                  <a:ext uri="{0D108BD9-81ED-4DB2-BD59-A6C34878D82A}">
                    <a16:rowId xmlns:a16="http://schemas.microsoft.com/office/drawing/2014/main" val="384069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81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менеджмента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466710"/>
              </p:ext>
            </p:extLst>
          </p:nvPr>
        </p:nvGraphicFramePr>
        <p:xfrm>
          <a:off x="2048256" y="1737361"/>
          <a:ext cx="8266176" cy="4551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646">
                  <a:extLst>
                    <a:ext uri="{9D8B030D-6E8A-4147-A177-3AD203B41FA5}">
                      <a16:colId xmlns:a16="http://schemas.microsoft.com/office/drawing/2014/main" val="3676788632"/>
                    </a:ext>
                  </a:extLst>
                </a:gridCol>
                <a:gridCol w="4133530">
                  <a:extLst>
                    <a:ext uri="{9D8B030D-6E8A-4147-A177-3AD203B41FA5}">
                      <a16:colId xmlns:a16="http://schemas.microsoft.com/office/drawing/2014/main" val="4195197610"/>
                    </a:ext>
                  </a:extLst>
                </a:gridCol>
              </a:tblGrid>
              <a:tr h="538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Западный менеджмент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Восточный менеджмент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426097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решений сверху вниз, быстро, индивидуально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решений снизу вверх, неторопливо, согласованно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7475443"/>
                  </a:ext>
                </a:extLst>
              </a:tr>
              <a:tr h="1665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Решительное, радикальное осуществление изменений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Постоянное осуществление изменений через отдельные исправления и улучшения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979438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Формальные контакты между персоналом и менеджментом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Неформальные контакты между персоналом и менеджментом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64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18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5296" y="393192"/>
            <a:ext cx="10128504" cy="66751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менеджмента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435608"/>
            <a:ext cx="11420856" cy="5111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Моноактивные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(американцы) демонстрируют и приобретают технические умения, опираются на факты и логику, а не на чувства и эмоции. Ориентированы на сделку, концентрируют свое внимание на подчиненных, на непосредственной задаче и на результатах.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организованы, твердо придерживаются плана и требуют от подчиненных четкого выполнения плана.</a:t>
            </a:r>
          </a:p>
          <a:p>
            <a:pPr algn="just"/>
            <a:r>
              <a:rPr lang="ru-RU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Полиактивные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(русские, французы) более экстравертны, полагаются на свое красноречие и умение убеждать, используют силу характера как стимулирующий фактор.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эмоциональны во взаимоотношениях с людьми и уделяют собеседнику столько времени, сколько необходимо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Реактивные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(японцы) также ориентированы на людей, но управляют с помощью знания, терпения и спокойного контроля. Проявляют скромность и вежливость. Создают гармоничную атмосферу для командной работы. Немногословны, с выразительной жестикуляцией и позами. Они хорошо знают свою компанию, так как прошли всю организацию снизу вверх.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73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81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корпоративных культур в межкультурном ракурсе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928" y="1883664"/>
            <a:ext cx="11219688" cy="4782311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Корпоративная культура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многом обусловлена системой социокультурных факторов, оказывающих детерминирующее воздействие на формирование лидерского стиля. Именно система ценностей образует своеобразные фильтры при восприятии руководителем ситуации и оказывает влияние на принятие им решений, предопределяя выбор и способ достижения цели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культура накладывает отношения на корпоративную культуру.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24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2965</Words>
  <Application>Microsoft Office PowerPoint</Application>
  <PresentationFormat>Широкоэкранный</PresentationFormat>
  <Paragraphs>201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Тема Office</vt:lpstr>
      <vt:lpstr>Лекция 10 Межкультурное деловое общение</vt:lpstr>
      <vt:lpstr> 1. Межкультурная коммуникация в международном бизнесе </vt:lpstr>
      <vt:lpstr> 1. Межкультурная коммуникация в международном бизнесе </vt:lpstr>
      <vt:lpstr>1. Межкультурная коммуникация в международном бизнесе</vt:lpstr>
      <vt:lpstr> 1. Межкультурная коммуникация в международном бизнесе </vt:lpstr>
      <vt:lpstr>Презентация PowerPoint</vt:lpstr>
      <vt:lpstr>Стиль менеджмента</vt:lpstr>
      <vt:lpstr>Стиль менеджмента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Особенности корпоративных культур в межкультурном ракурсе</vt:lpstr>
      <vt:lpstr> 2. Деловые переговоры </vt:lpstr>
      <vt:lpstr> 2. Деловые переговоры </vt:lpstr>
      <vt:lpstr>2. Деловые переговоры</vt:lpstr>
      <vt:lpstr>2. Деловые переговоры</vt:lpstr>
      <vt:lpstr>2. Деловые переговоры</vt:lpstr>
      <vt:lpstr>2. Деловые переговоры</vt:lpstr>
      <vt:lpstr>2. Деловые переговоры</vt:lpstr>
      <vt:lpstr> 3. Особенности деловых переговоров с носителями разных культур </vt:lpstr>
      <vt:lpstr>3. Особенности деловых переговоров с носителями разных культур</vt:lpstr>
      <vt:lpstr>3. Особенности деловых переговоров с носителями разных культур</vt:lpstr>
      <vt:lpstr>3. Особенности деловых переговоров с носителями разных культур</vt:lpstr>
      <vt:lpstr>3. Особенности деловых переговоров с носителями разных культур</vt:lpstr>
    </vt:vector>
  </TitlesOfParts>
  <Company>CJSC Patio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 Межкультурное деловое общение</dc:title>
  <dc:creator>Татьяна Починок</dc:creator>
  <cp:lastModifiedBy>Татьяна Починок</cp:lastModifiedBy>
  <cp:revision>10</cp:revision>
  <dcterms:created xsi:type="dcterms:W3CDTF">2022-04-17T11:48:03Z</dcterms:created>
  <dcterms:modified xsi:type="dcterms:W3CDTF">2022-04-17T14:15:43Z</dcterms:modified>
</cp:coreProperties>
</file>