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63" r:id="rId5"/>
    <p:sldId id="262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5" r:id="rId19"/>
    <p:sldId id="276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FFDA6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9D539DD-6BB9-4B4C-A5CD-4CCB8814D70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73A247-AE59-4FD4-80D7-16EEF2166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6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4D2383-037F-440D-8B77-D8E3CD7B095F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BB93-8239-4C96-9564-7AE4C8B3857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F07C-7B80-4C35-AE33-21F55CC84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6566-5D8C-423B-B1D6-7534A29185C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E815-C90C-480F-9170-B223ECD28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5022-62AB-49D9-8A8B-78378445290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461A-792C-4044-819F-0497EE2A4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80DF-034B-4328-8B4B-D0B7E2CE27D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7528-88EE-4F99-85C5-A1D2F1EB3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FA8F-1044-4B66-A2EA-B8B253455CB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31A8-301B-4100-B5B4-AB44E08F5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6D11-EF66-4CDA-BCEA-0884ABE5DB7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0F40-968B-41C6-AF50-B6143EC2B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1D98-9E96-4F1C-99C6-9064AA001E6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66D0-0B04-4B08-B624-1479209C8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3F1D-F49F-406C-A6A0-BC344B09B57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6DBD-E83E-4FAF-A064-8DF919BFF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87BE-90F0-4651-A4F2-89AD37E1905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ADB0-A113-4D7B-9DA5-2BEA60C0E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D46E-E70D-412E-A4F9-2D168458696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ECC2-BCAF-4392-B46C-99E9E2B76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7C2-BB85-4240-96C6-9A5C9B9F58FB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760D-68B2-4298-A966-24C7BBE8C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C6D3-6D7C-4E5F-A2CD-7D58E2E2E2B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A99A-C2AB-485F-9E64-DD6E7FBAC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40FC-47D0-4494-A949-BDED9A883D8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A038-FA94-4DAB-B7EB-8978D04CB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0C9D-B358-41E9-BFE2-529E3FDB9E2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8FFC-F84B-4E51-9275-898A2D14D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980A-4447-4560-A4E5-88C472E5C03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60BB-D256-4A97-84F6-31419EC63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/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2"/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5E87-37B4-4A1B-8648-328F6E52D003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8203-87FF-4D45-B631-E1CD4E9E3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68B5-242B-4E25-9385-92FE4F8DC50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30E0-D9CC-48F6-B499-F7B5C949C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6F0F-1341-4EA7-A63B-C90E910C39C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9E69-7071-47B9-8B5C-FF366F68C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F90E-52B6-489C-BDAF-EE29053D341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8B3F4-598F-4005-8912-2453DDAE9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D362-C4DA-47CD-B5CB-AF6F35A01DC5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AD1D-A3F2-4522-980D-40415CB8C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10A0-AB6D-4FDC-B368-A585B361E7DB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CAC8-CDBB-4BBF-9CB3-72FE83ED1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6240-387A-46E9-B081-7560F4EE049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F153-11D5-4F6F-B41E-85905DB0F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A27D-C71E-4EBA-B5A5-2EFAA93DB3EC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F0F9-1D90-455D-B72B-58DFFB861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F41D-92C2-4580-847C-159B42EBC9A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35DF-8950-4B1F-A139-6B8EC75DE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8D94-3A7D-4C77-9700-28C0AA89934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296E-4A89-48F6-B865-54E94E550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C2D3-CBFF-40C8-AE4F-83E9D95E348C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5F5D-7CD1-406C-9579-E3D64A69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1121-F69F-467A-AB40-0F496A6BE4D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9BA6-0BF5-4CFC-8B1E-8C3A566F4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4AB7-4FF6-4D24-8132-7C472EE0CCC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E79E-7170-4FA0-BD9F-73BF088A3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ACD7E7-4A25-4B83-BD61-9B0626FBE76C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9F1BCF-7B6C-4F39-8244-66BA3F86F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32F0C-5512-4F1E-B8B5-258DABB86EA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63025D-6314-4ED5-8C5E-EE2A0F32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90" r:id="rId12"/>
    <p:sldLayoutId id="2147483678" r:id="rId13"/>
    <p:sldLayoutId id="2147483677" r:id="rId14"/>
    <p:sldLayoutId id="2147483691" r:id="rId15"/>
    <p:sldLayoutId id="2147483676" r:id="rId16"/>
    <p:sldLayoutId id="214748367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0" y="1066800"/>
            <a:ext cx="5940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6000" b="1">
                <a:latin typeface="Garamond" pitchFamily="18" charset="0"/>
              </a:rPr>
              <a:t>Мова </a:t>
            </a:r>
          </a:p>
          <a:p>
            <a:r>
              <a:rPr lang="be-BY" sz="6000" b="1">
                <a:latin typeface="Garamond" pitchFamily="18" charset="0"/>
              </a:rPr>
              <a:t>як знакавая сістэма</a:t>
            </a:r>
            <a:endParaRPr lang="ru-RU" sz="60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2286000"/>
                <a:gridCol w="6858000"/>
              </a:tblGrid>
              <a:tr h="172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Тып знака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паводле матэрыяльнай прыроды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Віды знакаў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графічныя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Матэматычныя, фізічныя, хімічныя, музычныя, розныя віды пісьма, малюнкі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акустычныя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Гукі маўлення, гукавыя сігналы, музычныя гукі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endParaRPr kumimoji="0" lang="be-BY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аптычныя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Знакі святлафора, семафора, бакены, маякі</a:t>
                      </a:r>
                      <a:endParaRPr kumimoji="0" lang="be-BY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рэчыўныя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Паказальнікі на дарогах, вуліцах, грамадскіх установах, форма і колер адзення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грашовыя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Металічныя, папяровыя грашовыя знакі</a:t>
                      </a:r>
                      <a:endParaRPr kumimoji="0" lang="be-BY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89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44891">
                  <a:extLst>
                    <a:ext uri="{9D8B030D-6E8A-4147-A177-3AD203B41FA5}"/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4000" u="sng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Знакі-сігналы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4000" u="sng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Знакі-сімвалы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8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0372"/>
            <a:ext cx="2123728" cy="318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337" y="634170"/>
            <a:ext cx="1817623" cy="214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43941"/>
            <a:ext cx="2409056" cy="24090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560" y="645909"/>
            <a:ext cx="2051055" cy="2878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73157" y="3927409"/>
            <a:ext cx="3138807" cy="2292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17967" t="-955" r="17472" b="1525"/>
          <a:stretch/>
        </p:blipFill>
        <p:spPr>
          <a:xfrm>
            <a:off x="7487815" y="3212976"/>
            <a:ext cx="1656185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11179" r="12604" b="5054"/>
          <a:stretch/>
        </p:blipFill>
        <p:spPr>
          <a:xfrm>
            <a:off x="3078845" y="423981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5574" y="4802840"/>
            <a:ext cx="2604313" cy="146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3768">
                  <a:extLst>
                    <a:ext uri="{9D8B030D-6E8A-4147-A177-3AD203B41FA5}"/>
                  </a:extLst>
                </a:gridCol>
                <a:gridCol w="6660232">
                  <a:extLst>
                    <a:ext uri="{9D8B030D-6E8A-4147-A177-3AD203B41FA5}"/>
                  </a:extLst>
                </a:gridCol>
              </a:tblGrid>
              <a:tr h="186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Тыпы знакаў паводле мэты, структуры і арганізацыі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anose="02020404030301010803" pitchFamily="18" charset="0"/>
                        </a:rPr>
                        <a:t>Адрозненні паміж тыпамі знакаў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2494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1. </a:t>
                      </a:r>
                      <a:r>
                        <a:rPr lang="be-BY" sz="24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Знакі-сігналы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be-BY" sz="24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Знакі-сімвалы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be-BY" sz="2400" b="0" dirty="0">
                          <a:effectLst/>
                          <a:latin typeface="Garamond" panose="02020404030301010803" pitchFamily="18" charset="0"/>
                        </a:rPr>
                        <a:t>невербальныя</a:t>
                      </a: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1. Прызначаны для перадачы абмежаванай інфармацыі</a:t>
                      </a:r>
                      <a:endParaRPr lang="ru-RU" sz="24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2. Прызначаны для перакадзіравання гатовай інфармацыі.</a:t>
                      </a:r>
                      <a:endParaRPr lang="ru-RU" sz="24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3. Маюць штучны характар, </a:t>
                      </a:r>
                      <a:r>
                        <a:rPr lang="be-BY" sz="2400" dirty="0" smtClean="0">
                          <a:effectLst/>
                          <a:latin typeface="Garamond" panose="02020404030301010803" pitchFamily="18" charset="0"/>
                        </a:rPr>
                        <a:t>узнікаюць </a:t>
                      </a: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у выніку пагаднення.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2494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Моўныя знакі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be-BY" sz="2400" b="0" dirty="0">
                          <a:effectLst/>
                          <a:latin typeface="Garamond" panose="02020404030301010803" pitchFamily="18" charset="0"/>
                        </a:rPr>
                        <a:t>вербальныя</a:t>
                      </a: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 smtClean="0">
                          <a:effectLst/>
                          <a:latin typeface="Garamond" panose="02020404030301010803" pitchFamily="18" charset="0"/>
                        </a:rPr>
                        <a:t>1. </a:t>
                      </a: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Мова – універсальны сродак зносін.</a:t>
                      </a:r>
                      <a:endParaRPr lang="ru-RU" sz="24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 smtClean="0"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Мова – сродак афармлення думкі.</a:t>
                      </a:r>
                      <a:endParaRPr lang="ru-RU" sz="24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 smtClean="0">
                          <a:effectLst/>
                          <a:latin typeface="Garamond" panose="02020404030301010803" pitchFamily="18" charset="0"/>
                        </a:rPr>
                        <a:t>3. </a:t>
                      </a: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Мова ствараецца паступова, стыхійна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650" y="620713"/>
          <a:ext cx="7776864" cy="58968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/>
                  </a:extLst>
                </a:gridCol>
                <a:gridCol w="3888432">
                  <a:extLst>
                    <a:ext uri="{9D8B030D-6E8A-4147-A177-3AD203B41FA5}"/>
                  </a:extLst>
                </a:gridCol>
              </a:tblGrid>
              <a:tr h="1154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40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Тып знака</a:t>
                      </a:r>
                      <a:endParaRPr lang="ru-RU" sz="4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40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ru-RU" sz="4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40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Від знака</a:t>
                      </a:r>
                      <a:endParaRPr lang="ru-RU" sz="4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/>
                </a:extLst>
              </a:tr>
              <a:tr h="103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Няпоўныя знакі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b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фанемы, </a:t>
                      </a:r>
                      <a:r>
                        <a:rPr lang="be-BY" sz="3600" b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склады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22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/>
                </a:extLst>
              </a:tr>
              <a:tr h="103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Часткова-поўныя 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b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марфемы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22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/>
                </a:extLst>
              </a:tr>
              <a:tr h="1039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Поўныя 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b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словы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200" b="0" dirty="0" smtClean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/>
                </a:extLst>
              </a:tr>
              <a:tr h="1559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Комплексныя 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600" b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словазлучэнні, </a:t>
                      </a:r>
                      <a:r>
                        <a:rPr lang="be-BY" sz="3600" b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сказы</a:t>
                      </a:r>
                      <a:endParaRPr lang="ru-RU" sz="36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57" name="Group 25"/>
          <p:cNvGraphicFramePr>
            <a:graphicFrameLocks noGrp="1"/>
          </p:cNvGraphicFramePr>
          <p:nvPr>
            <p:ph idx="1"/>
          </p:nvPr>
        </p:nvGraphicFramePr>
        <p:xfrm>
          <a:off x="179388" y="765175"/>
          <a:ext cx="8713787" cy="4826002"/>
        </p:xfrm>
        <a:graphic>
          <a:graphicData uri="http://schemas.openxmlformats.org/drawingml/2006/table">
            <a:tbl>
              <a:tblPr/>
              <a:tblGrid>
                <a:gridCol w="2905125">
                  <a:extLst>
                    <a:ext uri="{9D8B030D-6E8A-4147-A177-3AD203B41FA5}"/>
                  </a:extLst>
                </a:gridCol>
                <a:gridCol w="2903537">
                  <a:extLst>
                    <a:ext uri="{9D8B030D-6E8A-4147-A177-3AD203B41FA5}"/>
                  </a:extLst>
                </a:gridCol>
                <a:gridCol w="2905125">
                  <a:extLst>
                    <a:ext uri="{9D8B030D-6E8A-4147-A177-3AD203B41FA5}"/>
                  </a:extLst>
                </a:gridCol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Ярус знакаў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Тып знакаў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Віды знакаў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249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Ярус першасных знакаў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Знакі-інфарматары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Марфемы, словы, словазлучэнні, сказы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63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Ярус першасных паўзнакаў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Знакі-дыстынктары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Фанемы, склады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63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Ярус другасных знакаў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Знакі-субстытуты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</a:pPr>
                      <a:r>
                        <a:rPr kumimoji="0" lang="be-B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Літары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650" y="836613"/>
          <a:ext cx="7848872" cy="5063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/>
                  </a:extLst>
                </a:gridCol>
                <a:gridCol w="3924436">
                  <a:extLst>
                    <a:ext uri="{9D8B030D-6E8A-4147-A177-3AD203B41FA5}"/>
                  </a:extLst>
                </a:gridCol>
              </a:tblGrid>
              <a:tr h="123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anose="02020404030301010803" pitchFamily="18" charset="0"/>
                        </a:rPr>
                        <a:t>Функцыі моўных знакаў у адносінах паміж сабой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anose="02020404030301010803" pitchFamily="18" charset="0"/>
                        </a:rPr>
                        <a:t>Від знака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24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адрознівальная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b="0" dirty="0">
                          <a:effectLst/>
                          <a:latin typeface="Garamond" panose="02020404030301010803" pitchFamily="18" charset="0"/>
                        </a:rPr>
                        <a:t>фанемы, </a:t>
                      </a:r>
                      <a:r>
                        <a:rPr lang="be-BY" sz="3200" b="0" dirty="0" smtClean="0">
                          <a:effectLst/>
                          <a:latin typeface="Garamond" panose="02020404030301010803" pitchFamily="18" charset="0"/>
                        </a:rPr>
                        <a:t>склады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3200" b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24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класіфікуючая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b="0" dirty="0" smtClean="0">
                          <a:effectLst/>
                          <a:latin typeface="Garamond" panose="02020404030301010803" pitchFamily="18" charset="0"/>
                        </a:rPr>
                        <a:t>марфемы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3200" b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49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канструктыўная 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b="0" dirty="0">
                          <a:effectLst/>
                          <a:latin typeface="Garamond" panose="02020404030301010803" pitchFamily="18" charset="0"/>
                        </a:rPr>
                        <a:t>фанемы, склады, марфемы, словы, </a:t>
                      </a:r>
                      <a:r>
                        <a:rPr lang="be-BY" sz="3200" b="0" dirty="0" smtClean="0">
                          <a:effectLst/>
                          <a:latin typeface="Garamond" panose="02020404030301010803" pitchFamily="18" charset="0"/>
                        </a:rPr>
                        <a:t>сказы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9186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/>
                  </a:extLst>
                </a:gridCol>
                <a:gridCol w="4572000">
                  <a:extLst>
                    <a:ext uri="{9D8B030D-6E8A-4147-A177-3AD203B41FA5}"/>
                  </a:extLst>
                </a:gridCol>
              </a:tblGrid>
              <a:tr h="152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anose="02020404030301010803" pitchFamily="18" charset="0"/>
                        </a:rPr>
                        <a:t>Функцыі </a:t>
                      </a:r>
                      <a:endParaRPr lang="be-BY" sz="32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 smtClean="0">
                          <a:effectLst/>
                          <a:latin typeface="Garamond" panose="02020404030301010803" pitchFamily="18" charset="0"/>
                        </a:rPr>
                        <a:t>моўных </a:t>
                      </a:r>
                      <a:r>
                        <a:rPr lang="be-BY" sz="3200" dirty="0">
                          <a:effectLst/>
                          <a:latin typeface="Garamond" panose="02020404030301010803" pitchFamily="18" charset="0"/>
                        </a:rPr>
                        <a:t>знакаў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anose="02020404030301010803" pitchFamily="18" charset="0"/>
                        </a:rPr>
                        <a:t>У адносінах да якіх з’яў 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2056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1.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Намінатыўная</a:t>
                      </a: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e-BY" sz="2000" dirty="0">
                          <a:effectLst/>
                          <a:latin typeface="Garamond" panose="02020404030301010803" pitchFamily="18" charset="0"/>
                        </a:rPr>
                        <a:t>(называюць прадмет)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Дэйктыўная</a:t>
                      </a: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           </a:t>
                      </a:r>
                      <a:r>
                        <a:rPr lang="be-BY" sz="2000" dirty="0">
                          <a:effectLst/>
                          <a:latin typeface="Garamond" panose="02020404030301010803" pitchFamily="18" charset="0"/>
                        </a:rPr>
                        <a:t>(указваюць на яго)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3.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Мадэліруючая</a:t>
                      </a: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e-BY" sz="2000" dirty="0">
                          <a:effectLst/>
                          <a:latin typeface="Garamond" panose="02020404030301010803" pitchFamily="18" charset="0"/>
                        </a:rPr>
                        <a:t>(дазваляюць стварыць знакавы аналаг сітуацыі)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у адносінах да аб’ектыўнай рэчаіснасці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1850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1.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Сігніфікатыўная</a:t>
                      </a: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e-BY" sz="2000" dirty="0">
                          <a:effectLst/>
                          <a:latin typeface="Garamond" panose="02020404030301010803" pitchFamily="18" charset="0"/>
                        </a:rPr>
                        <a:t>(абазначаюць паняцце)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Экспрэсіўная</a:t>
                      </a:r>
                      <a:r>
                        <a:rPr lang="be-BY" sz="20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e-BY" sz="2000" dirty="0">
                          <a:effectLst/>
                          <a:latin typeface="Garamond" panose="02020404030301010803" pitchFamily="18" charset="0"/>
                        </a:rPr>
                        <a:t>(выражаюць стан свядомасці)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у адносінах да элементаў свядомасці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1427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Прагматычная</a:t>
                      </a:r>
                      <a:r>
                        <a:rPr lang="be-BY" sz="2000" dirty="0">
                          <a:effectLst/>
                          <a:latin typeface="Garamond" panose="02020404030301010803" pitchFamily="18" charset="0"/>
                        </a:rPr>
                        <a:t> (дапамагаюць уздзейнічаць на чалавека)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effectLst/>
                          <a:latin typeface="Garamond" panose="02020404030301010803" pitchFamily="18" charset="0"/>
                        </a:rPr>
                        <a:t>у адносінах да </a:t>
                      </a:r>
                      <a:r>
                        <a:rPr lang="be-BY" sz="2400">
                          <a:effectLst/>
                          <a:latin typeface="Garamond" panose="02020404030301010803" pitchFamily="18" charset="0"/>
                        </a:rPr>
                        <a:t>іншых </a:t>
                      </a:r>
                      <a:r>
                        <a:rPr lang="be-BY" sz="2400" smtClean="0">
                          <a:effectLst/>
                          <a:latin typeface="Garamond" panose="02020404030301010803" pitchFamily="18" charset="0"/>
                        </a:rPr>
                        <a:t>людзей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xfrm>
            <a:off x="974725" y="765175"/>
            <a:ext cx="7429500" cy="1477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be-BY" altLang="ru-RU" b="1" cap="none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Праблема матываванасці моўнага знака</a:t>
            </a:r>
            <a:endParaRPr lang="ru-RU" b="1" cap="none" smtClean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5413" y="2349500"/>
          <a:ext cx="8892987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/>
                  </a:extLst>
                </a:gridCol>
                <a:gridCol w="2339821">
                  <a:extLst>
                    <a:ext uri="{9D8B030D-6E8A-4147-A177-3AD203B41FA5}"/>
                  </a:extLst>
                </a:gridCol>
                <a:gridCol w="2241322">
                  <a:extLst>
                    <a:ext uri="{9D8B030D-6E8A-4147-A177-3AD203B41FA5}"/>
                  </a:extLst>
                </a:gridCol>
                <a:gridCol w="2313622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Пазамоўныя знакі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Матываваныя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Адносна матываваныя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4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be-BY" sz="24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4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2400" dirty="0" smtClean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300" dirty="0" smtClean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Нематываваныя</a:t>
                      </a:r>
                      <a:endParaRPr lang="ru-RU" sz="23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8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Моўныя</a:t>
                      </a:r>
                      <a:r>
                        <a:rPr lang="be-BY" sz="2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e-BY" sz="280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знакі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кукаваць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садовы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сад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0195" name="Rectangle 1"/>
          <p:cNvSpPr>
            <a:spLocks noChangeArrowheads="1"/>
          </p:cNvSpPr>
          <p:nvPr/>
        </p:nvSpPr>
        <p:spPr bwMode="auto">
          <a:xfrm>
            <a:off x="4454525" y="74613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467225" algn="l"/>
              </a:tabLst>
            </a:pPr>
            <a:r>
              <a:rPr lang="be-BY" alt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be-BY" altLang="ru-RU"/>
          </a:p>
        </p:txBody>
      </p:sp>
      <p:pic>
        <p:nvPicPr>
          <p:cNvPr id="5019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25" y="289560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752" y="3358364"/>
            <a:ext cx="1193068" cy="112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723" t="9204" r="19376" b="27430"/>
          <a:stretch/>
        </p:blipFill>
        <p:spPr>
          <a:xfrm>
            <a:off x="5076825" y="3213100"/>
            <a:ext cx="91757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3600" y="3141663"/>
            <a:ext cx="12430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557338"/>
          <a:ext cx="8640960" cy="35204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/>
                  </a:extLst>
                </a:gridCol>
                <a:gridCol w="4320480">
                  <a:extLst>
                    <a:ext uri="{9D8B030D-6E8A-4147-A177-3AD203B41FA5}"/>
                  </a:extLst>
                </a:gridCol>
              </a:tblGrid>
              <a:tr h="11005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Фенаменалагічная тэорыя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itchFamily="18" charset="0"/>
                        </a:rPr>
                        <a:t>Матэрыяльны аспект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12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Логіка-псіхалагічныя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effectLst/>
                          <a:latin typeface="Garamond" pitchFamily="18" charset="0"/>
                        </a:rPr>
                        <a:t>Ідэальны </a:t>
                      </a:r>
                      <a:r>
                        <a:rPr lang="be-BY" sz="3200" dirty="0" smtClean="0">
                          <a:effectLst/>
                          <a:latin typeface="Garamond" pitchFamily="18" charset="0"/>
                        </a:rPr>
                        <a:t>аспект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444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Білатэральная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800" dirty="0">
                          <a:effectLst/>
                          <a:latin typeface="Garamond" pitchFamily="18" charset="0"/>
                        </a:rPr>
                        <a:t>Адзінства матэрыяльнага і ідэальнага аспектаў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b="1" dirty="0" smtClean="0">
                <a:latin typeface="Garamond" panose="02020404030301010803" pitchFamily="18" charset="0"/>
              </a:rPr>
              <a:t/>
            </a:r>
            <a:br>
              <a:rPr lang="be-BY" b="1" dirty="0" smtClean="0">
                <a:latin typeface="Garamond" panose="02020404030301010803" pitchFamily="18" charset="0"/>
              </a:rPr>
            </a:br>
            <a:r>
              <a:rPr lang="be-BY" sz="6000" b="1" dirty="0" smtClean="0">
                <a:latin typeface="Garamond" panose="02020404030301010803" pitchFamily="18" charset="0"/>
              </a:rPr>
              <a:t>Літаратура</a:t>
            </a:r>
            <a:r>
              <a:rPr lang="ru-RU" sz="6000" b="1" dirty="0">
                <a:latin typeface="Garamond" panose="02020404030301010803" pitchFamily="18" charset="0"/>
              </a:rPr>
              <a:t/>
            </a:r>
            <a:br>
              <a:rPr lang="ru-RU" sz="6000" b="1" dirty="0">
                <a:latin typeface="Garamond" panose="02020404030301010803" pitchFamily="18" charset="0"/>
              </a:rPr>
            </a:br>
            <a:endParaRPr lang="ru-RU" sz="6000" b="1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713788" cy="4281488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 smtClean="0">
                <a:latin typeface="Garamond" panose="02020404030301010803" pitchFamily="18" charset="0"/>
              </a:rPr>
              <a:t>1</a:t>
            </a:r>
            <a:r>
              <a:rPr lang="ru-RU" dirty="0">
                <a:latin typeface="Garamond" panose="02020404030301010803" pitchFamily="18" charset="0"/>
              </a:rPr>
              <a:t>. </a:t>
            </a:r>
            <a:r>
              <a:rPr lang="be-BY" dirty="0">
                <a:latin typeface="Garamond" panose="02020404030301010803" pitchFamily="18" charset="0"/>
              </a:rPr>
              <a:t>Плотнікаў Б.А. Агульнае мовазнаўства. Мн., 1994.</a:t>
            </a:r>
            <a:endParaRPr lang="ru-RU" dirty="0">
              <a:latin typeface="Garamond" panose="020204040303010108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>
                <a:latin typeface="Garamond" panose="02020404030301010803" pitchFamily="18" charset="0"/>
              </a:rPr>
              <a:t>2. Рагаўцоў В.І. Агульнае мовазнаўства. Магілёў, 2006.</a:t>
            </a:r>
            <a:endParaRPr lang="ru-RU" dirty="0">
              <a:latin typeface="Garamond" panose="020204040303010108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>
                <a:latin typeface="Garamond" panose="02020404030301010803" pitchFamily="18" charset="0"/>
              </a:rPr>
              <a:t>3</a:t>
            </a:r>
            <a:r>
              <a:rPr lang="ru-RU" dirty="0">
                <a:latin typeface="Garamond" panose="02020404030301010803" pitchFamily="18" charset="0"/>
              </a:rPr>
              <a:t>. Березин Ф.М., Головин Б.Н. Общее языкознание. – М., 1</a:t>
            </a:r>
            <a:r>
              <a:rPr lang="be-BY" dirty="0">
                <a:latin typeface="Garamond" panose="02020404030301010803" pitchFamily="18" charset="0"/>
              </a:rPr>
              <a:t>9</a:t>
            </a:r>
            <a:r>
              <a:rPr lang="ru-RU" dirty="0">
                <a:latin typeface="Garamond" panose="02020404030301010803" pitchFamily="18" charset="0"/>
              </a:rPr>
              <a:t>70.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>
                <a:latin typeface="Garamond" panose="02020404030301010803" pitchFamily="18" charset="0"/>
              </a:rPr>
              <a:t>4</a:t>
            </a:r>
            <a:r>
              <a:rPr lang="ru-RU" dirty="0">
                <a:latin typeface="Garamond" panose="02020404030301010803" pitchFamily="18" charset="0"/>
              </a:rPr>
              <a:t>.</a:t>
            </a:r>
            <a:r>
              <a:rPr lang="x-none" dirty="0">
                <a:latin typeface="Garamond" panose="02020404030301010803" pitchFamily="18" charset="0"/>
              </a:rPr>
              <a:t> </a:t>
            </a:r>
            <a:r>
              <a:rPr lang="x-none" dirty="0" err="1">
                <a:latin typeface="Garamond" panose="02020404030301010803" pitchFamily="18" charset="0"/>
              </a:rPr>
              <a:t>Гируцкий</a:t>
            </a:r>
            <a:r>
              <a:rPr lang="ru-RU" dirty="0">
                <a:latin typeface="Garamond" panose="02020404030301010803" pitchFamily="18" charset="0"/>
              </a:rPr>
              <a:t> А.А. Общее языкознание. Мн., 2003.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>
                <a:latin typeface="Garamond" panose="02020404030301010803" pitchFamily="18" charset="0"/>
              </a:rPr>
              <a:t>5</a:t>
            </a:r>
            <a:r>
              <a:rPr lang="ru-RU" dirty="0">
                <a:latin typeface="Garamond" panose="02020404030301010803" pitchFamily="18" charset="0"/>
              </a:rPr>
              <a:t>. </a:t>
            </a:r>
            <a:r>
              <a:rPr lang="ru-RU" dirty="0" err="1">
                <a:latin typeface="Garamond" panose="02020404030301010803" pitchFamily="18" charset="0"/>
              </a:rPr>
              <a:t>Кодухов</a:t>
            </a:r>
            <a:r>
              <a:rPr lang="ru-RU" dirty="0">
                <a:latin typeface="Garamond" panose="02020404030301010803" pitchFamily="18" charset="0"/>
              </a:rPr>
              <a:t> В.И. Общее языкознание. – М., 1074.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>
                <a:latin typeface="Garamond" panose="02020404030301010803" pitchFamily="18" charset="0"/>
              </a:rPr>
              <a:t>6</a:t>
            </a:r>
            <a:r>
              <a:rPr lang="ru-RU" dirty="0">
                <a:latin typeface="Garamond" panose="02020404030301010803" pitchFamily="18" charset="0"/>
              </a:rPr>
              <a:t>. </a:t>
            </a:r>
            <a:r>
              <a:rPr lang="ru-RU" dirty="0" err="1">
                <a:latin typeface="Garamond" panose="02020404030301010803" pitchFamily="18" charset="0"/>
              </a:rPr>
              <a:t>Мечковская</a:t>
            </a:r>
            <a:r>
              <a:rPr lang="ru-RU" dirty="0">
                <a:latin typeface="Garamond" panose="02020404030301010803" pitchFamily="18" charset="0"/>
              </a:rPr>
              <a:t> Н.Б., Норманн Б.Ю., Плотников Б.А., Супрун А.Е. Общее языкознание: Структура языка. Типология языков и лингвистика универсалий. 2-е изд. Мн., 1995.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>
                <a:latin typeface="Garamond" panose="02020404030301010803" pitchFamily="18" charset="0"/>
              </a:rPr>
              <a:t>7</a:t>
            </a:r>
            <a:r>
              <a:rPr lang="ru-RU" dirty="0">
                <a:latin typeface="Garamond" panose="02020404030301010803" pitchFamily="18" charset="0"/>
              </a:rPr>
              <a:t>. </a:t>
            </a:r>
            <a:r>
              <a:rPr lang="ru-RU" dirty="0" err="1">
                <a:latin typeface="Garamond" panose="02020404030301010803" pitchFamily="18" charset="0"/>
              </a:rPr>
              <a:t>Мечковская</a:t>
            </a:r>
            <a:r>
              <a:rPr lang="ru-RU" dirty="0">
                <a:latin typeface="Garamond" panose="02020404030301010803" pitchFamily="18" charset="0"/>
              </a:rPr>
              <a:t> Н.Б., Плотников Б.А., Супрун А.Е. Общее языкознание: Сущность и история языка. 2-е изд. Мн., 1993.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96729"/>
            <a:ext cx="74168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</a:rPr>
              <a:t>План лекцы</a:t>
            </a:r>
            <a:r>
              <a:rPr lang="be-BY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</a:rPr>
              <a:t>і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0" y="1916113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2800" b="1">
                <a:latin typeface="Garamond" pitchFamily="18" charset="0"/>
              </a:rPr>
              <a:t>1. Семіётыка – агульная тэорыя знака. Лінгвасеміётыка.</a:t>
            </a:r>
            <a:endParaRPr lang="ru-RU" sz="2800" b="1">
              <a:latin typeface="Garamond" pitchFamily="18" charset="0"/>
            </a:endParaRPr>
          </a:p>
          <a:p>
            <a:r>
              <a:rPr lang="be-BY" sz="2800" b="1">
                <a:latin typeface="Garamond" pitchFamily="18" charset="0"/>
              </a:rPr>
              <a:t>2. Віды знакаў.</a:t>
            </a:r>
            <a:endParaRPr lang="ru-RU" sz="2800" b="1">
              <a:latin typeface="Garamond" pitchFamily="18" charset="0"/>
            </a:endParaRPr>
          </a:p>
          <a:p>
            <a:r>
              <a:rPr lang="be-BY" sz="2800" b="1">
                <a:latin typeface="Garamond" pitchFamily="18" charset="0"/>
              </a:rPr>
              <a:t>3. Моўны знак і яго спецыфіка.</a:t>
            </a:r>
            <a:endParaRPr lang="ru-RU" sz="2800" b="1">
              <a:latin typeface="Garamond" pitchFamily="18" charset="0"/>
            </a:endParaRPr>
          </a:p>
          <a:p>
            <a:r>
              <a:rPr lang="be-BY" sz="2800" b="1">
                <a:latin typeface="Garamond" pitchFamily="18" charset="0"/>
              </a:rPr>
              <a:t>4. Тыпы і віды моўных знакаў, іх функцыі.</a:t>
            </a:r>
            <a:endParaRPr lang="ru-RU" sz="2800" b="1">
              <a:latin typeface="Garamond" pitchFamily="18" charset="0"/>
            </a:endParaRPr>
          </a:p>
          <a:p>
            <a:r>
              <a:rPr lang="be-BY" sz="2800" b="1">
                <a:latin typeface="Garamond" pitchFamily="18" charset="0"/>
              </a:rPr>
              <a:t>5. Праблема матываванасці моўнага знака. </a:t>
            </a:r>
            <a:endParaRPr lang="ru-RU" sz="2800" b="1">
              <a:latin typeface="Garamond" pitchFamily="18" charset="0"/>
            </a:endParaRPr>
          </a:p>
          <a:p>
            <a:r>
              <a:rPr lang="be-BY" sz="2800" b="1">
                <a:latin typeface="Garamond" pitchFamily="18" charset="0"/>
              </a:rPr>
              <a:t>6. Тэорыі моўнага знака. </a:t>
            </a:r>
            <a:endParaRPr lang="ru-RU" sz="2800" b="1">
              <a:latin typeface="Garamond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636838"/>
            <a:ext cx="8712200" cy="1143000"/>
          </a:xfrm>
        </p:spPr>
        <p:txBody>
          <a:bodyPr/>
          <a:lstStyle/>
          <a:p>
            <a:pPr eaLnBrk="1" hangingPunct="1"/>
            <a:r>
              <a:rPr lang="en-US" sz="5400" b="1" i="1" smtClean="0">
                <a:solidFill>
                  <a:srgbClr val="FF0000"/>
                </a:solidFill>
                <a:latin typeface="Garamond" pitchFamily="18" charset="0"/>
              </a:rPr>
              <a:t>Signum = quod stat pro quo</a:t>
            </a:r>
            <a:endParaRPr lang="ru-RU" sz="5400" b="1" i="1" smtClean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557338"/>
          <a:ext cx="8640960" cy="316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0028">
                  <a:extLst>
                    <a:ext uri="{9D8B030D-6E8A-4147-A177-3AD203B41FA5}"/>
                  </a:extLst>
                </a:gridCol>
                <a:gridCol w="4320932">
                  <a:extLst>
                    <a:ext uri="{9D8B030D-6E8A-4147-A177-3AD203B41FA5}"/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4000" b="1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Семіётыка</a:t>
                      </a:r>
                      <a:endParaRPr lang="ru-RU" sz="4000" b="1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4000" b="1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Лінгвасеміётыка</a:t>
                      </a:r>
                      <a:r>
                        <a:rPr lang="be-BY" sz="4000" b="1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ru-RU" sz="4000" b="1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/>
                </a:extLst>
              </a:tr>
              <a:tr h="19586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8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Логіка-псіхалагічная навука, якая вывучае прыроду знакаў і знакавых сістэм, віды знакаў і знакавую сітуацыю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be-BY" sz="28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Вывучае тэорыю моўнага знака, іх тыпы, віды, функцыі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0972" name="Rectangle 1"/>
          <p:cNvSpPr>
            <a:spLocks noChangeArrowheads="1"/>
          </p:cNvSpPr>
          <p:nvPr/>
        </p:nvSpPr>
        <p:spPr bwMode="auto">
          <a:xfrm>
            <a:off x="1531938" y="3487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w Cen MT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5782743-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0"/>
            <a:ext cx="4211637" cy="65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395288" y="2565400"/>
            <a:ext cx="44084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sz="32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Граматыка Пор-Раяля</a:t>
            </a:r>
          </a:p>
          <a:p>
            <a:pPr algn="ctr"/>
            <a:r>
              <a:rPr lang="be-BY" sz="2400" b="1">
                <a:solidFill>
                  <a:srgbClr val="000000"/>
                </a:solidFill>
                <a:latin typeface="Garamond" pitchFamily="18" charset="0"/>
              </a:rPr>
              <a:t>(1665)</a:t>
            </a:r>
            <a:endParaRPr lang="ru-RU" sz="2400" b="1">
              <a:latin typeface="Garamond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WilhelmvonHumbold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068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4419600" y="404813"/>
            <a:ext cx="466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4467225" algn="l"/>
              </a:tabLst>
            </a:pPr>
            <a:r>
              <a:rPr lang="be-BY" sz="32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Вільгельм фон Гумбальт</a:t>
            </a:r>
            <a:endParaRPr lang="ru-RU" sz="3200" b="1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19600" y="2708275"/>
            <a:ext cx="4313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e-BY" sz="4000" b="1" i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Слова – адзінства </a:t>
            </a:r>
          </a:p>
          <a:p>
            <a:r>
              <a:rPr lang="be-BY" sz="4000" b="1" i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гука і паняцця</a:t>
            </a:r>
            <a:endParaRPr lang="ru-RU" sz="4000" b="1" i="1">
              <a:latin typeface="Garamond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0" y="0"/>
            <a:ext cx="44704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373063" y="107950"/>
            <a:ext cx="4029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4467225" algn="l"/>
              </a:tabLst>
            </a:pPr>
            <a:r>
              <a:rPr lang="be-BY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Іван Аляксандравіч </a:t>
            </a:r>
          </a:p>
          <a:p>
            <a:pPr algn="just">
              <a:tabLst>
                <a:tab pos="4467225" algn="l"/>
              </a:tabLst>
            </a:pPr>
            <a:r>
              <a:rPr lang="be-BY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Бадуэн дэ Куртэне</a:t>
            </a:r>
            <a:endParaRPr lang="ru-RU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1600" y="1931988"/>
            <a:ext cx="4572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3200" b="1" i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Мова – сістэма знакаў – сукупнасць мноства выпадковых сімвалаў, звязаных </a:t>
            </a:r>
          </a:p>
          <a:p>
            <a:r>
              <a:rPr lang="be-BY" sz="3200" b="1" i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самым розным чынам</a:t>
            </a:r>
            <a:endParaRPr lang="ru-RU" sz="3200" b="1" i="1">
              <a:latin typeface="Garamond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560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4260850" y="404813"/>
            <a:ext cx="4665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e-BY" sz="3600" b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Фердынанд дэ Сасюр</a:t>
            </a:r>
            <a:endParaRPr lang="ru-RU" sz="3600" b="1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356100" y="2276475"/>
            <a:ext cx="4787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3600" b="1" i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Знак – двухбаковая псіхічная сутнасць – камбінацыя паняцця і акустычнага вобраза</a:t>
            </a:r>
            <a:endParaRPr lang="ru-RU" sz="3600" b="1" i="1">
              <a:latin typeface="Garamond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3"/>
          <p:cNvSpPr>
            <a:spLocks noChangeArrowheads="1"/>
          </p:cNvSpPr>
          <p:nvPr/>
        </p:nvSpPr>
        <p:spPr bwMode="auto">
          <a:xfrm>
            <a:off x="2935288" y="165100"/>
            <a:ext cx="3095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Знакі</a:t>
            </a:r>
            <a:r>
              <a:rPr lang="be-BY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>
              <a:latin typeface="Tw Cen MT" pitchFamily="34" charset="0"/>
            </a:endParaRPr>
          </a:p>
        </p:txBody>
      </p:sp>
      <p:sp>
        <p:nvSpPr>
          <p:cNvPr id="41986" name="Прямоугольник 8"/>
          <p:cNvSpPr>
            <a:spLocks noChangeArrowheads="1"/>
          </p:cNvSpPr>
          <p:nvPr/>
        </p:nvSpPr>
        <p:spPr bwMode="auto">
          <a:xfrm>
            <a:off x="4284663" y="1984375"/>
            <a:ext cx="5126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3600" b="1">
                <a:solidFill>
                  <a:srgbClr val="FFFF00"/>
                </a:solidFill>
                <a:latin typeface="Garamond" pitchFamily="18" charset="0"/>
              </a:rPr>
              <a:t>сацыяльныя</a:t>
            </a:r>
            <a:r>
              <a:rPr lang="be-BY" b="1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be-BY" sz="3600" b="1">
                <a:solidFill>
                  <a:srgbClr val="FFFF00"/>
                </a:solidFill>
                <a:latin typeface="Garamond" pitchFamily="18" charset="0"/>
              </a:rPr>
              <a:t>(умоўныя)</a:t>
            </a:r>
            <a:endParaRPr lang="ru-RU" sz="36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1987" name="Прямоугольник 9"/>
          <p:cNvSpPr>
            <a:spLocks noChangeArrowheads="1"/>
          </p:cNvSpPr>
          <p:nvPr/>
        </p:nvSpPr>
        <p:spPr bwMode="auto">
          <a:xfrm>
            <a:off x="187325" y="1989138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4467225" algn="l"/>
              </a:tabLst>
            </a:pPr>
            <a:r>
              <a:rPr lang="be-BY" sz="3600" b="1">
                <a:solidFill>
                  <a:srgbClr val="FFFF00"/>
                </a:solidFill>
                <a:latin typeface="Garamond" pitchFamily="18" charset="0"/>
              </a:rPr>
              <a:t>натуральныя</a:t>
            </a:r>
            <a:endParaRPr lang="ru-RU" sz="3600" b="1">
              <a:solidFill>
                <a:srgbClr val="FFFF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6650" y="3273425"/>
            <a:ext cx="279241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467225" algn="l"/>
              </a:tabLst>
              <a:defRPr/>
            </a:pPr>
            <a:r>
              <a:rPr lang="be-BY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невербальныя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69013" y="3273425"/>
            <a:ext cx="23606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467225" algn="l"/>
              </a:tabLst>
              <a:defRPr/>
            </a:pPr>
            <a:r>
              <a:rPr lang="be-BY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вербальныя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41990" name="Прямоугольник 12"/>
          <p:cNvSpPr>
            <a:spLocks noChangeArrowheads="1"/>
          </p:cNvSpPr>
          <p:nvPr/>
        </p:nvSpPr>
        <p:spPr bwMode="auto">
          <a:xfrm>
            <a:off x="3733800" y="4229100"/>
            <a:ext cx="1465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4467225" algn="l"/>
              </a:tabLst>
            </a:pPr>
            <a:r>
              <a:rPr lang="be-BY" sz="2800" b="1">
                <a:latin typeface="Garamond" pitchFamily="18" charset="0"/>
              </a:rPr>
              <a:t>сімвалы</a:t>
            </a:r>
            <a:endParaRPr lang="ru-RU" sz="2800" b="1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1991" name="Прямоугольник 13"/>
          <p:cNvSpPr>
            <a:spLocks noChangeArrowheads="1"/>
          </p:cNvSpPr>
          <p:nvPr/>
        </p:nvSpPr>
        <p:spPr bwMode="auto">
          <a:xfrm>
            <a:off x="1368425" y="4229100"/>
            <a:ext cx="1416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4467225" algn="l"/>
              </a:tabLst>
            </a:pPr>
            <a:r>
              <a:rPr lang="be-BY" sz="2800" b="1">
                <a:latin typeface="Garamond" pitchFamily="18" charset="0"/>
              </a:rPr>
              <a:t>сігналы</a:t>
            </a:r>
            <a:endParaRPr lang="ru-RU" sz="2800" b="1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1992" name="Прямоугольник 14"/>
          <p:cNvSpPr>
            <a:spLocks noChangeArrowheads="1"/>
          </p:cNvSpPr>
          <p:nvPr/>
        </p:nvSpPr>
        <p:spPr bwMode="auto">
          <a:xfrm>
            <a:off x="6516688" y="4838700"/>
            <a:ext cx="115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4467225" algn="l"/>
              </a:tabLst>
            </a:pPr>
            <a:r>
              <a:rPr lang="be-BY" sz="2800" b="1">
                <a:latin typeface="Garamond" pitchFamily="18" charset="0"/>
              </a:rPr>
              <a:t>словы</a:t>
            </a:r>
            <a:endParaRPr lang="ru-RU" sz="2800" b="1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1993" name="Прямоугольник 15"/>
          <p:cNvSpPr>
            <a:spLocks noChangeArrowheads="1"/>
          </p:cNvSpPr>
          <p:nvPr/>
        </p:nvSpPr>
        <p:spPr bwMode="auto">
          <a:xfrm>
            <a:off x="7424738" y="4222750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4467225" algn="l"/>
              </a:tabLst>
            </a:pPr>
            <a:r>
              <a:rPr lang="be-BY" sz="2800" b="1">
                <a:latin typeface="Garamond" pitchFamily="18" charset="0"/>
              </a:rPr>
              <a:t>марфемы</a:t>
            </a:r>
            <a:endParaRPr lang="ru-RU" sz="2800" b="1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1994" name="Прямоугольник 16"/>
          <p:cNvSpPr>
            <a:spLocks noChangeArrowheads="1"/>
          </p:cNvSpPr>
          <p:nvPr/>
        </p:nvSpPr>
        <p:spPr bwMode="auto">
          <a:xfrm>
            <a:off x="5524500" y="4222750"/>
            <a:ext cx="124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4467225" algn="l"/>
              </a:tabLst>
            </a:pPr>
            <a:r>
              <a:rPr lang="be-BY" sz="2800" b="1">
                <a:latin typeface="Garamond" pitchFamily="18" charset="0"/>
              </a:rPr>
              <a:t>літары</a:t>
            </a:r>
            <a:endParaRPr lang="ru-RU" sz="2800" b="1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260975" y="1076325"/>
            <a:ext cx="914400" cy="914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08300" y="1052513"/>
            <a:ext cx="960438" cy="9096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27775" y="2503488"/>
            <a:ext cx="914400" cy="914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062413" y="2535238"/>
            <a:ext cx="962025" cy="9080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162175" y="3759200"/>
            <a:ext cx="655638" cy="60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92538" y="3802063"/>
            <a:ext cx="647700" cy="5794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477125" y="3784600"/>
            <a:ext cx="647700" cy="5794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115050" y="3771900"/>
            <a:ext cx="655638" cy="60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135813" y="3930650"/>
            <a:ext cx="0" cy="7810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2712</TotalTime>
  <Words>583</Words>
  <Application>Microsoft Office PowerPoint</Application>
  <PresentationFormat>Экран (4:3)</PresentationFormat>
  <Paragraphs>151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Контур</vt:lpstr>
      <vt:lpstr>Презентация PowerPoint</vt:lpstr>
      <vt:lpstr>Презентация PowerPoint</vt:lpstr>
      <vt:lpstr>Signum = quod stat pro quo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Праблема матываванасці моўнага знака</vt:lpstr>
      <vt:lpstr>Презентация PowerPoint</vt:lpstr>
      <vt:lpstr> Літаратура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</cp:lastModifiedBy>
  <cp:revision>29</cp:revision>
  <dcterms:created xsi:type="dcterms:W3CDTF">2012-08-04T09:14:40Z</dcterms:created>
  <dcterms:modified xsi:type="dcterms:W3CDTF">2017-11-13T10:17:01Z</dcterms:modified>
</cp:coreProperties>
</file>