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4" r:id="rId5"/>
    <p:sldId id="265" r:id="rId6"/>
    <p:sldId id="266" r:id="rId7"/>
    <p:sldId id="261" r:id="rId8"/>
    <p:sldId id="286" r:id="rId9"/>
    <p:sldId id="287" r:id="rId10"/>
    <p:sldId id="288" r:id="rId11"/>
    <p:sldId id="289" r:id="rId12"/>
    <p:sldId id="292" r:id="rId13"/>
    <p:sldId id="293" r:id="rId14"/>
    <p:sldId id="268" r:id="rId15"/>
    <p:sldId id="294" r:id="rId16"/>
    <p:sldId id="295" r:id="rId17"/>
    <p:sldId id="296" r:id="rId18"/>
    <p:sldId id="297" r:id="rId19"/>
    <p:sldId id="260" r:id="rId20"/>
    <p:sldId id="275" r:id="rId21"/>
    <p:sldId id="276" r:id="rId22"/>
    <p:sldId id="299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BF865B-0846-4475-B973-21F8B698395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B17D81-F45D-4FE7-9A47-DAE75835E3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865B-0846-4475-B973-21F8B698395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D81-F45D-4FE7-9A47-DAE75835E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865B-0846-4475-B973-21F8B698395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D81-F45D-4FE7-9A47-DAE75835E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BF865B-0846-4475-B973-21F8B698395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B17D81-F45D-4FE7-9A47-DAE75835E3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BF865B-0846-4475-B973-21F8B698395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B17D81-F45D-4FE7-9A47-DAE75835E3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865B-0846-4475-B973-21F8B698395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D81-F45D-4FE7-9A47-DAE75835E3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865B-0846-4475-B973-21F8B698395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D81-F45D-4FE7-9A47-DAE75835E34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BF865B-0846-4475-B973-21F8B698395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B17D81-F45D-4FE7-9A47-DAE75835E3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865B-0846-4475-B973-21F8B698395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D81-F45D-4FE7-9A47-DAE75835E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BF865B-0846-4475-B973-21F8B698395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B17D81-F45D-4FE7-9A47-DAE75835E34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BF865B-0846-4475-B973-21F8B698395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B17D81-F45D-4FE7-9A47-DAE75835E34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BF865B-0846-4475-B973-21F8B698395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B17D81-F45D-4FE7-9A47-DAE75835E3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17287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.Индикаторы и индексы устойчивого развития  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716338"/>
            <a:ext cx="6172200" cy="2659062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              Лектор: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профессор Владимир Николаевич Гавриленко</a:t>
            </a:r>
          </a:p>
          <a:p>
            <a:pPr eaLnBrk="1" hangingPunct="1"/>
            <a:endParaRPr lang="ru-RU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"истинных сбережений"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Истинные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сбережения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реальные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накопления национальных сбережений после надлежащего учета истощения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ущерба от загрязнения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ОПС.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Этот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показатель является результатом коррекции валовых внутренних сбережений, т.е. валового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накопления.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сравнению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традиционными экономическими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показателями оценки истинных сбережений включают более широкий учет природных ресурсов, улучшенные данные и методы расчетов и значительное усиление использования учета человеческих ресурсов. </a:t>
            </a:r>
          </a:p>
        </p:txBody>
      </p:sp>
    </p:spTree>
    <p:extLst>
      <p:ext uri="{BB962C8B-B14F-4D97-AF65-F5344CB8AC3E}">
        <p14:creationId xmlns:p14="http://schemas.microsoft.com/office/powerpoint/2010/main" val="57148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"истинных сбережений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= (GDS - CFC) + EE - DN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– ED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1. определяется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величина чистых внутренних сбережений (NDS) как разница между валовыми внутренними сбережениями (GDS) и величиной обесценивания ("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проедания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") физического капитала (CFC).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2.чистые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внутренние сбережения увеличиваются на величину расходов на образование (EE) и уменьшаются на величину истощения природных ресурсов (DN)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ущерба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загрязнения окружающей среды (ED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входящие в расчет величины берутся в процентах от ВВП</a:t>
            </a:r>
          </a:p>
        </p:txBody>
      </p:sp>
    </p:spTree>
    <p:extLst>
      <p:ext uri="{BB962C8B-B14F-4D97-AF65-F5344CB8AC3E}">
        <p14:creationId xmlns:p14="http://schemas.microsoft.com/office/powerpoint/2010/main" val="243866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5.Показатель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истинных внутренних сбережений в отдельных странах (в % к ВВП</a:t>
            </a: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9785777"/>
              </p:ext>
            </p:extLst>
          </p:nvPr>
        </p:nvGraphicFramePr>
        <p:xfrm>
          <a:off x="611558" y="1772817"/>
          <a:ext cx="7344817" cy="4815864"/>
        </p:xfrm>
        <a:graphic>
          <a:graphicData uri="http://schemas.openxmlformats.org/drawingml/2006/table">
            <a:tbl>
              <a:tblPr firstRow="1" firstCol="1" bandRow="1"/>
              <a:tblGrid>
                <a:gridCol w="1897102"/>
                <a:gridCol w="1786024"/>
                <a:gridCol w="1902949"/>
                <a:gridCol w="1758742"/>
              </a:tblGrid>
              <a:tr h="720079">
                <a:tc>
                  <a:txBody>
                    <a:bodyPr/>
                    <a:lstStyle/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Страна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GS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Страна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76200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GS</a:t>
                      </a:r>
                      <a:endParaRPr lang="ru-RU" sz="2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3778">
                <a:tc>
                  <a:txBody>
                    <a:bodyPr/>
                    <a:lstStyle/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Япония</a:t>
                      </a: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18,0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Бразилия</a:t>
                      </a: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6,3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791">
                <a:tc>
                  <a:txBody>
                    <a:bodyPr/>
                    <a:lstStyle/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Германия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10,2</a:t>
                      </a:r>
                      <a:endParaRPr lang="ru-RU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Чехия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         </a:t>
                      </a: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   </a:t>
                      </a: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      17,0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1278">
                <a:tc>
                  <a:txBody>
                    <a:bodyPr/>
                    <a:lstStyle/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Франция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14,3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Польша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12,7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0506">
                <a:tc>
                  <a:txBody>
                    <a:bodyPr/>
                    <a:lstStyle/>
                    <a:p>
                      <a:pPr marL="88900">
                        <a:lnSpc>
                          <a:spcPts val="90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30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30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Англия 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7,0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Венгрия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16,3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664">
                <a:tc>
                  <a:txBody>
                    <a:bodyPr/>
                    <a:lstStyle/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Канада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13,7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Китай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26,8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5625">
                <a:tc>
                  <a:txBody>
                    <a:bodyPr/>
                    <a:lstStyle/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88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США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9,3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Россия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-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13,4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95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6.Индекс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экологической устойчивости.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Индекс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экологической устойчивости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позволяет проводить сравнение между странами по уровню экологической устойчивости , оценить  эффективность природоохранной политики страны,  рассчитывается по 22 индикаторам , каждый индикатор определяется усреднением 2-5 переменных, всего выделено 67 переменных 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Благодаря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индексу можно выявлять наилучшие результаты, определять страны, в которых есть угроза экологического кризиса, сопоставлять охрану природы и экономический рост. Кроме того, индекс экологической устойчивости дает возможность принимать более обоснованные решения, опираясь на аналитические и количественные данные.</a:t>
            </a:r>
          </a:p>
        </p:txBody>
      </p:sp>
    </p:spTree>
    <p:extLst>
      <p:ext uri="{BB962C8B-B14F-4D97-AF65-F5344CB8AC3E}">
        <p14:creationId xmlns:p14="http://schemas.microsoft.com/office/powerpoint/2010/main" val="259220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Индекс развития человеческого потенциала (ИРЧП 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Индекс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 человеческого потенциала (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ИРЧП)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рассчитывается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основе показателей: 1. долголетия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(с весом 1/3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2.достигнутого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уровня образования, измеряемого как совокупный индекс грамотности взрослого населения (с весом в 2/9)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3. совокупной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доли учащихся, поступивших в учебные заведения первого, второго и третьего уровней (с весом в 1/9)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4.уровня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жизни, измеряемого на базе реального ВВП на душу населения на основе паритета покупательной способности (с весом в 1/3).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Диапазон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изменений - от 0 до 1. Чем он выше, тем шире возможности для реализации человеческого потенциала благодаря росту образования, долголетия и дохода. Порог высокого уровня ИРЧП - значение 0,800.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026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480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956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03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3.Система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индикаторов для определения параметров отдельного аспекта устойчивого развития.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7" y="1695945"/>
            <a:ext cx="6840305" cy="468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33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1.Сферы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задачи использования и предназначения  индексов и индикаторов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2008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288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.Экономические индикаторы УР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•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	ВВП;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•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	средняя заработная плата;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•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	капитальные вложения в экологическую деятельность;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•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	международная кооперация для ускорения устойчивого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•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	изменение характеристик потребления;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•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	финансовые ресурсы и механизмы;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•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	доля эколого-экономического ущерба в ВВП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54150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.Экологические индикаторы УР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931224" cy="50611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• выбросы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вредных веществ, показатели защиты атмосферы от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загрязнения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•объемы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потребления чистой воды, показатели сохранения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водных ресурсов и снабжения ими, защиты океанов, морей и прибрежных территорий от загрязнения;</a:t>
            </a:r>
          </a:p>
          <a:p>
            <a:pPr marL="0" indent="0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• показатели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, характеризующие рациональное управление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уязвимыми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экосистемами, сохранение биологического разнообразия;</a:t>
            </a:r>
          </a:p>
          <a:p>
            <a:pPr marL="0" indent="0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• доля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распаханных земель, показатели рационального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земельных ресурсов;</a:t>
            </a:r>
          </a:p>
          <a:p>
            <a:pPr marL="0" indent="0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• показатели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, отражающие результаты борьбы с опустыниванием и засухами, борьбы за сохранение лесов;</a:t>
            </a:r>
          </a:p>
          <a:p>
            <a:pPr marL="0" indent="0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•показатели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развития сельских районов и содействия ведению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устойчивого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сельского хозяйства;</a:t>
            </a:r>
          </a:p>
          <a:p>
            <a:pPr marL="0" indent="0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• показатели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экологически безопасного использования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биотехнологий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•показатели экологического безопасного управления загрязнением ОС и  объемы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захороненных вредных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отходов.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38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Социальные  индикаторы УР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продолжительность жизни;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обеспеченность жилплощадью;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инвестиции в охрану здоровья и социальные цели;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борьба с бедностью;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демографическая динамика и устойчивость;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улучшение качества образования, осведомленности и воспитания общества;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защита и улучшение здоровья людей;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улучшение развития населенных пунктов.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90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Институциональные показатели УР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•</a:t>
            </a:r>
            <a:r>
              <a:rPr lang="ru-RU" dirty="0"/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учет вопросов экологии и развития в планировании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устойчивого развития;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•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национальные механизмы и международное сотрудничество для создания потенциала УР 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стране;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•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международный институциональный порядок;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•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международные правовые механизмы;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•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информация для принятия решений;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•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усиление роли основных групп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населения в принятии решений по УР страны.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20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Что такое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индикаторы и индексы УР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1.Индикатор развития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показатель , основанный  на первичной информации, которую обычно нельзя использовать для интерпретации изменений в системе, но позволяющий судить о состоянии или изменении экономической, социальной или экологической подсистем СЭЭС.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Индекс развития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агрегированные или взвешенные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показатели УР ,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основанные  на учете нескольких   индикаторов или данных.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3. Разработкой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индикаторов и индексов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развития занимаются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многие международные организации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Всемирный банк, ОЭСР, ЮНЕП, ЮНЕСКО, крупные международные институты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ученые) . 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10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2.Зачем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индикаторы УР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Традиционные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макроэкономические показатели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 ВВП, ВНП, доход на душу населения и пр.)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оценивающие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экономический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устойчивое развитие страны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без учета социальной устойчивости общества и игнорируют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экологическую деградацию  наиболее уязвимой , но исключительно важной подсистемы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СЭк.ЭС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2.Переход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устойчивому развитию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Сэк.ЭС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делает необходимым включение экологического фактора в систему основных социально-экономических показателей развития системы.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3.Индикаторы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должны быть приняты на глобальном и национальном уровне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Сэк.ЭС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Индикаторы  должны быть включены в международные и национальные программы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 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планы и программы развития экономики, планы действий по охране окружающей страны </a:t>
            </a:r>
          </a:p>
        </p:txBody>
      </p:sp>
    </p:spTree>
    <p:extLst>
      <p:ext uri="{BB962C8B-B14F-4D97-AF65-F5344CB8AC3E}">
        <p14:creationId xmlns:p14="http://schemas.microsoft.com/office/powerpoint/2010/main" val="34553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. Индикаторы и УР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Сэк.ЭС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1.Обоснование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принимаемых решений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Сэк.ЭС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посредством количественной оценки и упрощения описания последней.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2.Помогают интерпретировать изменения УР .    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3.Использование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индикаторов позволяет выявить наиболее уязвимые подсистемы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Сэк.ЭС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 том числе  и недостатки рационального природопользования.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4. Позволяют получить информацию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состоянии и тренде развития системы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Обеспечивают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коммуникации между подсистемами и эффективный обмен научно-технической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93878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Подходы к построению индикаторов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построение системы индикаторов, где каждый показывает определенные аспекты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1.экологические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2.экономические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3.социальные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4.институциональные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интегрального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индикатора, на основе которого можно дать оценку степени устойчивости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группы агрегированных показателей: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1. эколого-экономические,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2. эколого-социально-экономические,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3. экологические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92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2.Агрегированные индикаторы устойчивого развития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1" y="1802635"/>
            <a:ext cx="7273158" cy="446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89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Экологически адаптированный чистый внутренний продукт 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EDP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1.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Экологически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адаптированный чистый внутренний продукт (EDP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введен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учета экологического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фактора в национальных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статистиках :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EDP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(NDP - DN) - ED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 показатель является результатом коррекции чистого внутреннего продукта. Коррекция происходит в два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этапа: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1.  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чистого внутреннего продукта (NDP) вычитается стоимостная оценка истощения природных ресурсов (DN) (вырубка леса, добыча нефти, минерального сырья и пр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2.  из полученного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показателя вычитается стоимостная оценка экологического ущерба (ED) в результате загрязнения воздуха и воды, размещения отходов, истощения почвы, использования подземных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3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Результаты ввода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основе этой методики расчеты по отдельным странам показали огромное расхождение традиционных экономических показателей и экологически скорректированных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предварительным оценкам в среднем величина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экологически адаптированного чистого внутреннего продукта (EDP) составляет около 60-70% от ВВП.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формальном экономическом росте происходит экологическая деградация, и экологическая коррекция может привести к значительному сокращению традиционных экономических показателей вплоть до отрицательных величин 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прироста.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возможных огромных масштабах уменьшения этих показателей свидетельствует пример Японии,  рассчитанный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экологизированный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ВВП которой  в 1990 году оказался на 16% меньше традиционного ВВП.</a:t>
            </a:r>
          </a:p>
        </p:txBody>
      </p:sp>
    </p:spTree>
    <p:extLst>
      <p:ext uri="{BB962C8B-B14F-4D97-AF65-F5344CB8AC3E}">
        <p14:creationId xmlns:p14="http://schemas.microsoft.com/office/powerpoint/2010/main" val="3040424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1187</Words>
  <Application>Microsoft Office PowerPoint</Application>
  <PresentationFormat>Экран (4:3)</PresentationFormat>
  <Paragraphs>182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        Тема 5.Индикаторы и индексы устойчивого развития   </vt:lpstr>
      <vt:lpstr> 1.Сферы, задачи использования и предназначения  индексов и индикаторов</vt:lpstr>
      <vt:lpstr>1. Что такое индикаторы и индексы УР</vt:lpstr>
      <vt:lpstr>2.Зачем нужны индикаторы УР</vt:lpstr>
      <vt:lpstr>3 . Индикаторы и УР Сэк.ЭС</vt:lpstr>
      <vt:lpstr>4. Подходы к построению индикаторов</vt:lpstr>
      <vt:lpstr>2.Агрегированные индикаторы устойчивого развития</vt:lpstr>
      <vt:lpstr>1. Экологически адаптированный чистый внутренний продукт (EDP)</vt:lpstr>
      <vt:lpstr>2. Результаты ввода EDР</vt:lpstr>
      <vt:lpstr> 3. Показатель "истинных сбережений"</vt:lpstr>
      <vt:lpstr> 4. Показатель "истинных сбережений" (GS) </vt:lpstr>
      <vt:lpstr>5.Показатель истинных внутренних сбережений в отдельных странах (в % к ВВП</vt:lpstr>
      <vt:lpstr>6.Индекс экологической устойчивости.</vt:lpstr>
      <vt:lpstr>7. Индекс развития человеческого потенциала (ИРЧП )</vt:lpstr>
      <vt:lpstr>Презентация PowerPoint</vt:lpstr>
      <vt:lpstr>Презентация PowerPoint</vt:lpstr>
      <vt:lpstr>Презентация PowerPoint</vt:lpstr>
      <vt:lpstr>Презентация PowerPoint</vt:lpstr>
      <vt:lpstr>3.Система индикаторов для определения параметров отдельного аспекта устойчивого развития. </vt:lpstr>
      <vt:lpstr>1.Экономические индикаторы УР</vt:lpstr>
      <vt:lpstr>2.Экологические индикаторы УР</vt:lpstr>
      <vt:lpstr>3. Социальные  индикаторы УР </vt:lpstr>
      <vt:lpstr>4. Институциональные показатели УР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Тема 5.Индикаторы и индексы устойчивого развития   </dc:title>
  <dc:creator>User</dc:creator>
  <cp:lastModifiedBy>User</cp:lastModifiedBy>
  <cp:revision>13</cp:revision>
  <dcterms:created xsi:type="dcterms:W3CDTF">2020-04-21T06:09:32Z</dcterms:created>
  <dcterms:modified xsi:type="dcterms:W3CDTF">2020-05-07T14:20:43Z</dcterms:modified>
</cp:coreProperties>
</file>