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B8ED5-F98E-492C-8A62-E16D36ED7558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284F0-AABD-4B30-B3B3-BBFDD1CAB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5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48FA2-FA2B-4DB8-BD3E-A8E8A86912A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1CFF1-24A7-4A0B-8714-2E2DEBB185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C3B9EB-D6BF-4C94-AF31-90F9956AA2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4099B-D550-4684-8387-1F7C468263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5D621-1526-45D6-B649-AC171E7950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E87E6-9C1E-4DE7-8428-85E6A4120F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8892C-FACD-4D7C-B9AD-AB177609B0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7E1C3-E491-4E80-BA04-74EF2A9C00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F9B62A-7C58-4B48-9A7A-A71322F4EB2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6BE054-1F0F-4026-963A-BF749DB3F0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7287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6. Национальная стратегия устойчивого развития (НСУР) Республике Беларусь</a:t>
            </a:r>
            <a:r>
              <a:rPr lang="ru-RU" sz="3600" dirty="0"/>
              <a:t>.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716338"/>
            <a:ext cx="6172200" cy="2659062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              Лектор: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профессор Владимир Николаевич Гавриленко</a:t>
            </a:r>
          </a:p>
          <a:p>
            <a:pPr eaLnBrk="1" hangingPunct="1"/>
            <a:endParaRPr lang="ru-RU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5.9.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Промежуточные итоги НСУР 2020.	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Экономический  компонент («конкурентоспособность экономики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4. Досрочно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достигнуты параметры НСУР–2020 по росту промышленного производства (в 1,68 раза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инвестиций в основной капитал (в 2,4 )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Беларусь – страна взвешенных экономических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реформ. Произошел рост позиций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страны в основных международных экономических рейтингах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(со 106 позиции в 2006 году до 63 в 2014 году), восприятия коррупции (со 151 позиции в 2006 году до 123 позиции в 2013 году) и др.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Нерешенные проблемы: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а)низкая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экономики; б) неэффективность  инвестиций; в) производительности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труда отстает от  уровня европейских стран в 3-4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раз; в) высокая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импортоемкость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экономики порождает  дефицит внешней торговли товаров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услуг; г)энергоемкость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экономики Беларуси в 2-2,5 раза превышает показатели западноевропейских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 ; д)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уровню материалоемкости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ВВП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 неизменно входит в десятку государств Европы с наиболее высокими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показателями,; е)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высокой нагрузка экономики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ОС; ж) низкий уровень затрат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НИОКР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ВВП (0,7 %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против намеченных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3% 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является сдерживающим фактором  модернизации экономики и перехода на инновационный путь развития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496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5.10.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Промежуточные итоги НСУР 2020.	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Экологический 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(«окружающая среда»).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Тренды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природоемкости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экономики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показывает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наличие устойчивой тенденции к снижению техногенной нагрузки на единицу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ВВП (потребление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условного топлива в нефтяном эквиваленте и электроэнергии на единицу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ВВПснизилось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22,3 и 27,9 процентов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соответственно).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2.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экологичности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развития Беларуси достигается посредством мер по снижению антропогенной нагрузки на объекты окружающей среды, уменьшению образования токсичных отходов, углублению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рециклинга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отходов, максимизации использования возобновляемых ресурсов и др.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3.В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рейтинге по Индексу экологической эффективности Республика Беларусь улучшила свои позиции – с 73 места в 2005 году до 65 места в 2010 году.</a:t>
            </a:r>
          </a:p>
        </p:txBody>
      </p:sp>
    </p:spTree>
    <p:extLst>
      <p:ext uri="{BB962C8B-B14F-4D97-AF65-F5344CB8AC3E}">
        <p14:creationId xmlns:p14="http://schemas.microsoft.com/office/powerpoint/2010/main" val="10158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5.11.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Промежуточные итоги НСУР 2020.	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Экологический 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(«окружающая среда»).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4.  Экологической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безопасности и рациональному использованию природно-ресурсного потенциала способствует совершенствование экологического законодательства страны. Экологический след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РБ составляет 3.8 ( 46 место в рейтинге) и говорит о том, что страна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потребляет больше ресурсов, чем способна восстановить ее природа, и разница между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ресурсопотреблением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склонностью окружающей среды к самовосстановлению, хоть и незначительно, но все 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растет.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деградация земель, загрязнение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ее радионуклидами,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накопление больших объемов отходов производства и жизнедеятельности населения, неразвитость системы их сортировки и извлечения вторичных материальных ресурсов 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них,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загрязнение воздушного бассейна крупных городов и грунтовых вод в сельской местности.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5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21825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Концепция национальной стратегии устойчивого социально-экономического развития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РБ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2030 года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2" y="2636838"/>
            <a:ext cx="6802175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4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5.1.Структура и содержание НСУР-2030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1. НСУР-2030   определяет   цели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сценарии перехода страны к зрелому гражданскому обществу и инновационному развитию экономики при гарантированной благоприятности окружающей среды,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повышении социальных стандартов жизни человека.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3. Структура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содержание НСУР-2030 базируются на принципе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преемственности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 и приоритетов, определенных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ряде программных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документах на средне- и долгосрочную перспективу, а также принятых критериев экономической безопасности страны.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Концептуальным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ядром документа является выявление внешних вызовов и  внутренних угроз в социальной, экономической  и экологической  сферах; определение управленческих решений, направленных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высокого уровня качества жизни белорусских граждан, рост конкурентоспособности и эффективности национальной экономики,  сохранение и рациональное использование природных ресурсов и обеспечение экологической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426005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риски УР мировой экономики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усиление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конкурентной борьбы за факторы производства: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человека, инновации, энергетические и сырьевые ресурсы, продовольствие и воду; 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2. сокращение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численности и низкий уровень воспроизводства населения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развитых  странах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США, ЕС,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пония, КНР и «Азиатские тигры» и т.д.)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фоне быстрого роста населения в развивающихся, что усиливает территориальные диспропорции на миром рынке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труда;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3. угроза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энергетической безопасности в мировом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масштабе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необходимость  увеличения инвестиции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альтернативные и «зеленые» энергетические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07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риски УР мировой экономики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угроза глобального изменения климата и уменьшения биоразнообразия, риск нарушения экологического равновесия и водного баланса территорий;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5.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наращивание производственного потенциала сверх экологической емкости территорий, что порождает угрозу экологической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чистоты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экологический след 2010=1.5 планеты, 2030=2 планеты);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6.проблема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продовольственной безопасности в мировом масштабе. </a:t>
            </a:r>
          </a:p>
        </p:txBody>
      </p:sp>
    </p:spTree>
    <p:extLst>
      <p:ext uri="{BB962C8B-B14F-4D97-AF65-F5344CB8AC3E}">
        <p14:creationId xmlns:p14="http://schemas.microsoft.com/office/powerpoint/2010/main" val="151010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noFill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Риски и возможные угрозы УР РБ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4429124" cy="57606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экономические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9124" y="1268761"/>
            <a:ext cx="4714876" cy="57606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772817"/>
            <a:ext cx="4497388" cy="508518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медленные темпы трансформации  экономики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 технологического отставания</a:t>
            </a:r>
          </a:p>
          <a:p>
            <a:pPr algn="just"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зависимость  темпов экономики  от внешних поставок и колебания цен на энергетические и сырьевые ресурсы 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международные меры, ограничивающие доступ к зарубежным рынкам и финансовым ресурсам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1844825"/>
            <a:ext cx="4714875" cy="501317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старение населения и рост демографической нагрузки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угроза оттока высококвалифицированных кадров</a:t>
            </a:r>
          </a:p>
          <a:p>
            <a:pPr algn="just"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риск появления новых видов заболеваний и  ухудшения качества здоровья граждан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 неравенства в доступе граждан к социальным услугам  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неразвитость институтов гражданского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2860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  <a:noFill/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Риски и возможные угрозы УР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РБ. Экологический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компонент («окружающая среда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147248" cy="419708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увеличения техногенной нагрузки  и неспособность природы к самовосстановлению;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трансграничный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перенос вредных и опасных веществ с территорий других государств, риск появления новых видов заболеваний и рост эпидемических очагов;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исчерпаемости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природных ресурсов.</a:t>
            </a:r>
          </a:p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9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8443912" cy="9286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1: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Качественное воспроизводство человеческого потенциала и эффективное его использование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47506"/>
              </p:ext>
            </p:extLst>
          </p:nvPr>
        </p:nvGraphicFramePr>
        <p:xfrm>
          <a:off x="214313" y="2269629"/>
          <a:ext cx="8715375" cy="76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75"/>
              </a:tblGrid>
              <a:tr h="727323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1</a:t>
                      </a:r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Улучшение воспроизводства населения</a:t>
                      </a:r>
                    </a:p>
                    <a:p>
                      <a:pPr marL="0" algn="just" rtl="0" eaLnBrk="1" latinLnBrk="0" hangingPunct="1"/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обеспечение демографической безопасности</a:t>
                      </a:r>
                    </a:p>
                  </a:txBody>
                  <a:tcPr marL="91439" marR="91439" marT="45677" marB="4567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313" y="3357563"/>
            <a:ext cx="8715375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Обеспечение достойных доходов  и высоких стандартов благосостояния населения</a:t>
            </a: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993404"/>
              </p:ext>
            </p:extLst>
          </p:nvPr>
        </p:nvGraphicFramePr>
        <p:xfrm>
          <a:off x="214313" y="4143375"/>
          <a:ext cx="8715375" cy="76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75"/>
              </a:tblGrid>
              <a:tr h="639763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2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3.  </a:t>
                      </a:r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Рациональная занятость и эффективное</a:t>
                      </a:r>
                      <a:r>
                        <a:rPr kumimoji="0" lang="ru-RU" sz="2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использование человеческого капитала</a:t>
                      </a:r>
                      <a:endParaRPr kumimoji="0"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697" marB="45697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135698"/>
              </p:ext>
            </p:extLst>
          </p:nvPr>
        </p:nvGraphicFramePr>
        <p:xfrm>
          <a:off x="214313" y="4857750"/>
          <a:ext cx="8715375" cy="76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75"/>
              </a:tblGrid>
              <a:tr h="639763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2200" b="1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4.</a:t>
                      </a:r>
                      <a:r>
                        <a:rPr kumimoji="0" lang="ru-RU" sz="2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Повышение качества и обеспечение непрерывного образования в течение всей жизни</a:t>
                      </a:r>
                      <a:endParaRPr kumimoji="0"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697" marB="4569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825243"/>
              </p:ext>
            </p:extLst>
          </p:nvPr>
        </p:nvGraphicFramePr>
        <p:xfrm>
          <a:off x="214313" y="5643563"/>
          <a:ext cx="8715375" cy="76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75"/>
              </a:tblGrid>
              <a:tr h="639762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5.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Качественное здравоохранение  и поощрение здорового образа жизни 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7" marB="4569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50" y="1500188"/>
            <a:ext cx="864393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Стратегическая цель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обеспечение достойного качества жизни и высоких стандартов благосостояния белорусских граждан  </a:t>
            </a:r>
          </a:p>
        </p:txBody>
      </p:sp>
    </p:spTree>
    <p:extLst>
      <p:ext uri="{BB962C8B-B14F-4D97-AF65-F5344CB8AC3E}">
        <p14:creationId xmlns:p14="http://schemas.microsoft.com/office/powerpoint/2010/main" val="38852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71420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Теоретические основы устойчивого развития в Республике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Беларуси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4888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1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88641"/>
            <a:ext cx="8229600" cy="15258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улучшение воспроизводства населения и обеспечение демографической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139845"/>
              </p:ext>
            </p:extLst>
          </p:nvPr>
        </p:nvGraphicFramePr>
        <p:xfrm>
          <a:off x="285750" y="1844824"/>
          <a:ext cx="8643937" cy="4734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01"/>
                <a:gridCol w="2357429"/>
                <a:gridCol w="3214707"/>
              </a:tblGrid>
              <a:tr h="42075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8442" marB="48442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8442" marB="48442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49046">
                <a:tc>
                  <a:txBody>
                    <a:bodyPr/>
                    <a:lstStyle/>
                    <a:p>
                      <a:pPr algn="l"/>
                      <a:r>
                        <a:rPr kumimoji="0" lang="ru-RU" sz="22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Суженное воспроизводство и старение населения</a:t>
                      </a:r>
                      <a:endParaRPr lang="ru-RU" sz="2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8442" marB="48442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относительно низкая рождаемость </a:t>
                      </a:r>
                    </a:p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смертность трудоспособного населения </a:t>
                      </a:r>
                    </a:p>
                    <a:p>
                      <a:pPr algn="l"/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отток молодых людей за рубеж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8442" marB="48442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933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2016-2020 гг.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стимулирование рождаемости и укрепление института семьи;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здорового образа жизни; 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оптимизация внутренних миграционных процессов;</a:t>
                      </a:r>
                    </a:p>
                    <a:p>
                      <a:pPr lvl="0" algn="l">
                        <a:buFont typeface="Wingdings" pitchFamily="2" charset="2"/>
                        <a:buChar char="§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стимулов для привлечения иммигрантов с учетом их интеллектуального потенциала и  профессионального уровня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8442" marB="4844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2021-2030 гг.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2000" b="1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переход от мало- к </a:t>
                      </a:r>
                      <a:r>
                        <a:rPr kumimoji="0" lang="ru-RU" sz="2000" b="1" kern="12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среднедетной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семье;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приближение ожидаемой продолжительности жизни населения к уровню развитых европейских государств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8442" marB="484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7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42118"/>
              </p:ext>
            </p:extLst>
          </p:nvPr>
        </p:nvGraphicFramePr>
        <p:xfrm>
          <a:off x="0" y="1279525"/>
          <a:ext cx="9144000" cy="599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064"/>
                <a:gridCol w="3995936"/>
              </a:tblGrid>
              <a:tr h="57726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371752">
                <a:tc grid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</a:t>
                      </a:r>
                      <a:r>
                        <a:rPr kumimoji="0" lang="ru-RU" sz="2000" b="1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материально-технической базы учреждений здравоохранения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доступность услуг для отдельных категорий населения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 медицинских кадров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Относительно низкое качество диагностической помощи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Незначительные объемы экспорта медицинских услуг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Недостаточность финансирования системы здравоохранения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221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2016-2020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новых медицинских технологий диагностики, лечения и реабилитации;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усиление профилактической направленности системы здравоохранения;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института семейного врача;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ускоренная </a:t>
                      </a:r>
                      <a:r>
                        <a:rPr kumimoji="0" lang="en-US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</a:t>
                      </a: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здравоохранения;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социального статуса медицинского работника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kumimoji="0" lang="ru-RU" sz="1800" b="1" u="none" strike="noStrike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овершенствование механизма</a:t>
                      </a:r>
                      <a:r>
                        <a:rPr kumimoji="0" lang="en-US" sz="1800" b="1" u="none" strike="noStrike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u="none" strike="noStrike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финансирования </a:t>
                      </a:r>
                      <a:endParaRPr kumimoji="0" lang="ru-RU" sz="1800" b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2021-2030</a:t>
                      </a:r>
                      <a:r>
                        <a:rPr kumimoji="0" lang="ru-RU" sz="18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развитого рынка медицинских услуг;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дистанционной формы мониторинга здоровья;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расширение источников финансирования здравоохранения (включая систему обязательного медицинского страхования</a:t>
                      </a:r>
                      <a:r>
                        <a:rPr kumimoji="0" lang="ru-RU" sz="18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28625"/>
            <a:ext cx="914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Цель 2– качественное здравоохранение и поощрение здорового образа  жизни</a:t>
            </a:r>
          </a:p>
        </p:txBody>
      </p:sp>
    </p:spTree>
    <p:extLst>
      <p:ext uri="{BB962C8B-B14F-4D97-AF65-F5344CB8AC3E}">
        <p14:creationId xmlns:p14="http://schemas.microsoft.com/office/powerpoint/2010/main" val="28115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547204"/>
              </p:ext>
            </p:extLst>
          </p:nvPr>
        </p:nvGraphicFramePr>
        <p:xfrm>
          <a:off x="0" y="1143000"/>
          <a:ext cx="9144000" cy="599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243"/>
                <a:gridCol w="275239"/>
                <a:gridCol w="4757518"/>
              </a:tblGrid>
              <a:tr h="4681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Проблемы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Причины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868372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Несбалансированный рост заработной платы и производительности труда .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Несовершенная система мотивации труда.</a:t>
                      </a:r>
                    </a:p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необоснованной дифференциации населения по уровню доходов и  социального неравенства в доступе граждан к социальным услугам</a:t>
                      </a:r>
                      <a:endParaRPr lang="ru-RU" sz="1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действенных механизмов мотивации труда высококвалифицированных специалистов и управленческих кадров.</a:t>
                      </a:r>
                    </a:p>
                    <a:p>
                      <a:pPr marL="342900" indent="-342900" algn="just">
                        <a:buFont typeface="+mj-lt"/>
                        <a:buAutoNum type="alphaLcParenR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Слабое внедрение новых прогрессивных гибких систем вознаграждения, увязанных с качественными показателями деятельности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Неразвитость социальной инфраструктуры, особенно в сельской местности</a:t>
                      </a:r>
                      <a:endParaRPr lang="ru-RU" sz="1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842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2016-2020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роста реальных денежных доходов в соответствии с ростом ВВП 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kumimoji="0" lang="ru-RU" sz="1800" b="1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стимулирования труда на основе внедрения новых гибких систем вознаграждения;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широкое использование нетрадиционных систем оплаты труда 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инфраструктуры социальной поддержки на основе ГЧП;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внедрение новых видов социальных услу</a:t>
                      </a:r>
                      <a:r>
                        <a:rPr kumimoji="0" lang="ru-RU" sz="14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endParaRPr kumimoji="0" lang="ru-RU" sz="140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2021-2030 </a:t>
                      </a:r>
                      <a:r>
                        <a:rPr kumimoji="0" lang="ru-RU" sz="16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новых механизмов стимулирования высококвалифицированного труда;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разработка  новых схем стимулирования труда работников высшего управленческого звена;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широкое применение нематериального стимулирования;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развитой  многоуровневой пенсионной системы;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переориентация социальной защиты с социальной помощи на адаптацию и интеграцию людей с ограниченными возможностями в общество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50"/>
            <a:ext cx="9144000" cy="76993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3 – обеспечение достойных доходов  и высоких стандартов благосостояния населения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86750" cy="9286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 2. Основные направления  отраслевой структурной трансформации  экономики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000250"/>
            <a:ext cx="8215312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5F2987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  Формирование структуры экономики инновационного типа на основе опережающего развития науки и высокотехнологичных производств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3051175"/>
            <a:ext cx="8261350" cy="104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F2987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 2  Ускоренное развитие инфраструктурных секторов, обеспечивающих высокий уровень качества жизни 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4143375"/>
            <a:ext cx="8286750" cy="104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F2987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3  Эффективное развитие производств, базирующихся на переработке местных сырьевых ресурсов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3" y="5214938"/>
            <a:ext cx="8286750" cy="1107996"/>
          </a:xfrm>
          <a:prstGeom prst="rect">
            <a:avLst/>
          </a:prstGeom>
          <a:solidFill>
            <a:srgbClr val="FFFF00"/>
          </a:solidFill>
          <a:ln>
            <a:solidFill>
              <a:srgbClr val="5F2987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4  Развитие атомной энергетики, возобновляемых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энергетических источников (биогазовых   установок, небольших ГЭС,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ветроэлектрогенераторов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260649"/>
            <a:ext cx="8229600" cy="7920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 3: Ускоренное развитие высокотехнологичных производств и услуг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252489"/>
              </p:ext>
            </p:extLst>
          </p:nvPr>
        </p:nvGraphicFramePr>
        <p:xfrm>
          <a:off x="0" y="1052736"/>
          <a:ext cx="8964488" cy="537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/>
              </a:tblGrid>
              <a:tr h="537573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высокотехнологичного сектора экономики с преимущественно </a:t>
                      </a:r>
                      <a:r>
                        <a:rPr kumimoji="0" lang="en-US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технологическими укладами;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сети научно-технологических кластеров и технологических платформ, создание инжиниринговых компаний;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стимулирование развития производств на отечественной сырьевой базе с увеличением глубины переработки ресурсов и минимизацией техногенного воздействия на окружающую среду;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нового инновационного сектора - биотехнологий для сельскохозяйственного растениеводства и животноводства;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максимальное вовлечение в топливный баланс экономически оправданных объемов местных видов топлива, нетрадиционных и возобновляемых источников энергии;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широкое внедрение ERP-систем и совершенствование систем управления качеством продукции;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импортозамещающих производств, нацеленных на рынок ТС;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кооперационных технологических цепочек с производствами в странах ЕАЭС</a:t>
                      </a: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7504" y="428625"/>
            <a:ext cx="8550721" cy="58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 4: Формирование благоприятной бизнес-среды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965729"/>
              </p:ext>
            </p:extLst>
          </p:nvPr>
        </p:nvGraphicFramePr>
        <p:xfrm>
          <a:off x="0" y="1857375"/>
          <a:ext cx="9144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92"/>
                <a:gridCol w="6444208"/>
              </a:tblGrid>
              <a:tr h="36575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8232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arenR"/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деловая активность и  медленное развитие МСП </a:t>
                      </a:r>
                      <a:endParaRPr lang="ru-RU" sz="2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неразвитая институциональная среда (финансовый, страховой рынки, фонды поддержки предпринимательства и др.);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административные барьеры для развития МСП;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действенной мотивации к повышению деловой активности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68003">
                <a:tc gridSpan="2"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18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развитию малых форм инновационного предпринимательства;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инфраструктуры поддержки МСП в регионах республики;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определенность законодательства,  регулирующего отношения в сфере МСП;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в РБ и ЕАЭС</a:t>
                      </a:r>
                      <a:r>
                        <a:rPr kumimoji="0" lang="ru-RU" sz="2000" b="1" u="none" strike="noStrike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согласованной </a:t>
                      </a: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среды для развития МСП;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кредитно-финансовых механизмов, расширение мер имущественной поддержки субъектов МСП за счет повышения доступности предоставления в аренду и продажи государственного имущества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u="none" strike="noStrike" kern="12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000" b="1" kern="12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убконтрактация</a:t>
                      </a:r>
                      <a:r>
                        <a:rPr kumimoji="0" lang="ru-RU" sz="20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привлечение малых предприятий к выполнению госзаказов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071563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Стратегическая цель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превращение предпринимательства в движущую силу социально-экономического развития страны</a:t>
            </a:r>
          </a:p>
        </p:txBody>
      </p:sp>
    </p:spTree>
    <p:extLst>
      <p:ext uri="{BB962C8B-B14F-4D97-AF65-F5344CB8AC3E}">
        <p14:creationId xmlns:p14="http://schemas.microsoft.com/office/powerpoint/2010/main" val="34380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572500" cy="714375"/>
          </a:xfr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 5:  Рост экспорта национальной экономики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31169"/>
              </p:ext>
            </p:extLst>
          </p:nvPr>
        </p:nvGraphicFramePr>
        <p:xfrm>
          <a:off x="214313" y="1857375"/>
          <a:ext cx="8715375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375"/>
              </a:tblGrid>
              <a:tr h="53852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  <a:endParaRPr kumimoji="0" lang="ru-RU" sz="22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9224">
                <a:tc>
                  <a:txBody>
                    <a:bodyPr/>
                    <a:lstStyle/>
                    <a:p>
                      <a:pPr lvl="0" algn="just">
                        <a:buFont typeface="Arial" pitchFamily="34" charset="0"/>
                        <a:buNone/>
                      </a:pPr>
                      <a:r>
                        <a:rPr kumimoji="0" lang="ru-RU" sz="140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kumimoji="0" lang="ru-RU" sz="24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и диверсификация торгово-экономических связей с различными странами, региональными союзами и международными экономическими организациями;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kumimoji="0" lang="ru-RU" sz="2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экономической интеграции в рамках ЕАЭ;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kumimoji="0" lang="ru-RU" sz="2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вступление РБ во ВТО с учетом интересов национальной экономики; 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kumimoji="0" lang="ru-RU" sz="2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включение в международные и формирование собственных ТНК, создание собственной логистической инфраструктуры за рубежом 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4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опережающее развитие экспорта услуг</a:t>
                      </a:r>
                    </a:p>
                  </a:txBody>
                  <a:tcPr marL="91439" marR="91439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8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20688"/>
            <a:ext cx="8229600" cy="879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 6.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Экологизация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производства и обеспечение экологической безопасности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428875"/>
            <a:ext cx="8501063" cy="707886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Обеспечение экологической безопасности и благоприятной окружающей среды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3143250"/>
            <a:ext cx="8501063" cy="38472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2. Рациональное использование природно-ресурсного потенциала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3571875"/>
            <a:ext cx="8501063" cy="36988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3. Сохранение биологического и ландшафтного разнообразия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4000500"/>
            <a:ext cx="8501063" cy="36988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Эффективное использование отходов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1643063"/>
            <a:ext cx="8572500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Стратегическая цель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сохранение природного потенциала для будущих поколений и улучшение окружающей среды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58284"/>
              </p:ext>
            </p:extLst>
          </p:nvPr>
        </p:nvGraphicFramePr>
        <p:xfrm>
          <a:off x="357188" y="4429125"/>
          <a:ext cx="8572500" cy="2103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0"/>
              </a:tblGrid>
              <a:tr h="201141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экологической и радиационной безопасности;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восстановление нарушенных экологических систем;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рыночных механизмов охраны окружающей среды;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внедрение  АС</a:t>
                      </a:r>
                      <a:r>
                        <a:rPr kumimoji="0" lang="ru-RU" sz="22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экологического </a:t>
                      </a:r>
                      <a:r>
                        <a:rPr kumimoji="0" lang="ru-RU" sz="2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мониторинга качества ОС;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2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инновационных технологий добычи и переработки ресурсов.</a:t>
                      </a:r>
                      <a:endParaRPr kumimoji="0" lang="ru-RU" sz="2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4" marB="4571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0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3430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5.1. Общемировые тренды устойчивого развития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820472" cy="5229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107950" indent="0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1.Усиление глобализации и конкуренции на мировых рынках</a:t>
            </a:r>
          </a:p>
          <a:p>
            <a:pPr marL="107950" indent="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2.Замедление  роста мировой экономики и смещение центра развития в Азиатско-Тихоокеанский регион</a:t>
            </a:r>
          </a:p>
          <a:p>
            <a:pPr marL="107950" indent="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3.Ускорение темпов научно-технологического прогресса и усиление борьбы за технологическое лидерство</a:t>
            </a:r>
          </a:p>
          <a:p>
            <a:pPr marL="107950" indent="0" algn="just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Возрастание роли  человеческого фактора, появление новых профессий </a:t>
            </a:r>
          </a:p>
          <a:p>
            <a:pPr marL="441325" indent="-333375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Изменение климата, усиление  влияние экологической компоненты  на динамику развития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C4140A-48AE-41C8-B493-4D24885A731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5.2.Национальная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устойчивого развития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НСУР-2020)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Стратегическая 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 РБ -динамичное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повышение уровня благосостояния народа на основе обогащения его материальной и духовной культуры, интеллектуально-инновационного развития экономики и социальной сферы, сохранения окружающей среды для нынешних и будущих поколений.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Основные источники устойчивого развития Республики Беларусь :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•	человеческий потенциал,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•	научно-производственный и инновационный потенциалы,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•	 природные ресурсы,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•	выгодное географическое положение.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4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913854"/>
          </a:xfrm>
          <a:noFill/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5.3.Компоненты триады устойчивого развития РБ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1600" y="1772816"/>
            <a:ext cx="7200800" cy="4513684"/>
            <a:chOff x="3623" y="1583"/>
            <a:chExt cx="9592" cy="9592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3623" y="1583"/>
              <a:ext cx="9592" cy="95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lIns="9144" tIns="9144" rIns="9144" bIns="9144" anchor="ctr"/>
            <a:lstStyle/>
            <a:p>
              <a:pPr algn="ctr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6152" name="Group 4"/>
            <p:cNvGrpSpPr>
              <a:grpSpLocks/>
            </p:cNvGrpSpPr>
            <p:nvPr/>
          </p:nvGrpSpPr>
          <p:grpSpPr bwMode="auto">
            <a:xfrm>
              <a:off x="4213" y="1583"/>
              <a:ext cx="8403" cy="7100"/>
              <a:chOff x="4213" y="1583"/>
              <a:chExt cx="8403" cy="7100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4214" y="1583"/>
                <a:ext cx="8401" cy="7099"/>
              </a:xfrm>
              <a:prstGeom prst="triangle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154" name="Text Box 6"/>
              <p:cNvSpPr txBox="1">
                <a:spLocks noChangeArrowheads="1"/>
              </p:cNvSpPr>
              <p:nvPr/>
            </p:nvSpPr>
            <p:spPr bwMode="auto">
              <a:xfrm>
                <a:off x="6692" y="3668"/>
                <a:ext cx="3449" cy="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b="1" u="sng" dirty="0">
                    <a:solidFill>
                      <a:srgbClr val="FF0000"/>
                    </a:solidFill>
                    <a:latin typeface="Constantia" pitchFamily="18" charset="0"/>
                  </a:rPr>
                  <a:t>ЧЕЛОВЕК</a:t>
                </a:r>
              </a:p>
              <a:p>
                <a:pPr algn="ctr" eaLnBrk="1" hangingPunct="1"/>
                <a:r>
                  <a:rPr lang="ru-RU" sz="1600" b="1" dirty="0">
                    <a:solidFill>
                      <a:srgbClr val="FF0000"/>
                    </a:solidFill>
                    <a:latin typeface="Constantia" pitchFamily="18" charset="0"/>
                  </a:rPr>
                  <a:t>качество жизни</a:t>
                </a:r>
                <a:endParaRPr lang="ru-RU" dirty="0">
                  <a:latin typeface="Constantia" pitchFamily="18" charset="0"/>
                </a:endParaRPr>
              </a:p>
            </p:txBody>
          </p:sp>
          <p:sp>
            <p:nvSpPr>
              <p:cNvPr id="6155" name="Text Box 7"/>
              <p:cNvSpPr txBox="1">
                <a:spLocks noChangeArrowheads="1"/>
              </p:cNvSpPr>
              <p:nvPr/>
            </p:nvSpPr>
            <p:spPr bwMode="auto">
              <a:xfrm>
                <a:off x="9250" y="7422"/>
                <a:ext cx="2942" cy="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b="1" u="sng">
                    <a:solidFill>
                      <a:srgbClr val="00B050"/>
                    </a:solidFill>
                    <a:latin typeface="Constantia" pitchFamily="18" charset="0"/>
                  </a:rPr>
                  <a:t>ЭКОЛОГИЯ</a:t>
                </a:r>
              </a:p>
              <a:p>
                <a:pPr algn="ctr" eaLnBrk="1" hangingPunct="1"/>
                <a:r>
                  <a:rPr lang="ru-RU" sz="1600" b="1">
                    <a:solidFill>
                      <a:srgbClr val="00B050"/>
                    </a:solidFill>
                    <a:latin typeface="Constantia" pitchFamily="18" charset="0"/>
                  </a:rPr>
                  <a:t>безопасность</a:t>
                </a:r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6156" name="Text Box 8"/>
              <p:cNvSpPr txBox="1">
                <a:spLocks noChangeArrowheads="1"/>
              </p:cNvSpPr>
              <p:nvPr/>
            </p:nvSpPr>
            <p:spPr bwMode="auto">
              <a:xfrm>
                <a:off x="4518" y="7422"/>
                <a:ext cx="4732" cy="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b="1" u="sng">
                    <a:solidFill>
                      <a:srgbClr val="002060"/>
                    </a:solidFill>
                    <a:latin typeface="Constantia" pitchFamily="18" charset="0"/>
                  </a:rPr>
                  <a:t>ЭКОНОМИКА</a:t>
                </a:r>
              </a:p>
              <a:p>
                <a:pPr eaLnBrk="1" hangingPunct="1"/>
                <a:r>
                  <a:rPr lang="ru-RU" sz="1600" b="1">
                    <a:solidFill>
                      <a:srgbClr val="002060"/>
                    </a:solidFill>
                    <a:latin typeface="Constantia" pitchFamily="18" charset="0"/>
                  </a:rPr>
                  <a:t>конкурентоспособность</a:t>
                </a:r>
                <a:endParaRPr lang="ru-RU">
                  <a:solidFill>
                    <a:srgbClr val="002060"/>
                  </a:solidFill>
                  <a:latin typeface="Constantia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 rot="18059708">
            <a:off x="1719263" y="2882900"/>
            <a:ext cx="24003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ИННОВАЦИИ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5072063"/>
            <a:ext cx="271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РАЦИОНАЛЬНОЕ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ИСПОЛЬЗОВАНИЕ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ПРИРОДНЫХ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 РЕСУРСОВ</a:t>
            </a:r>
          </a:p>
        </p:txBody>
      </p:sp>
      <p:sp>
        <p:nvSpPr>
          <p:cNvPr id="15" name="TextBox 14"/>
          <p:cNvSpPr txBox="1"/>
          <p:nvPr/>
        </p:nvSpPr>
        <p:spPr>
          <a:xfrm rot="3422318">
            <a:off x="5159375" y="2460625"/>
            <a:ext cx="24003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 charset="0"/>
              </a:rPr>
              <a:t>КАЧЕСТВО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14457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5.4.Первый этап НСУР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- 2020(до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2010 г.)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-повышение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качества и уровня жизни на основе развития и рационального использования человеческого потенциала, повышения эффективности экономики и роста ее конкурентоспособности.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2. Задачи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создание необходимой законодательно-правовой базы устойчивого развития,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преобразований в экономике, технологическое обновление предприятий реальной экономики,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экологизация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общества и  повышение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благосостояния народа,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обеспечение безопасности суверенитета страны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9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5.5.Второй  этап НСУР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- 2020(до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г.).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 гармонизация взаимоотношений общества и природы на основе развития хозяйственной деятельности в пределах воспроизводственных возможностей биосферы и перенесения акцента в приоритетах человеческих ценностей с материально-вещественных на духовно-нравственные.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2.Задачи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 а) формирование    постиндустриального информационного общества с новым технологическим базисом, обеспечивающим переход к ресурсосберегающему типу воспроизводства , б) создания зрелых институтов рыночной экономики, активизации структурных преобразований ( расширения частного бизнеса,  внедрение достижений науки и техники, создание экологически чистых производств, ускорение интеграционных процессов со странами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в) совершенствование социальных процессов  на принципах  демократии и гражданского общества, сбалансированное развития территорий и населенных пунктов.</a:t>
            </a:r>
          </a:p>
        </p:txBody>
      </p:sp>
    </p:spTree>
    <p:extLst>
      <p:ext uri="{BB962C8B-B14F-4D97-AF65-F5344CB8AC3E}">
        <p14:creationId xmlns:p14="http://schemas.microsoft.com/office/powerpoint/2010/main" val="175237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5.7.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Промежуточные итоги НСУР 2020.	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Социальный компонент («развитие человека»).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5. Наметилась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устойчивая динамика роста денежных доходов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населения, 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реальный уровень по сравнению с 2005 годом вырос в 2,1 раза.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Количество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детей, рожденных женщиной в фертильном возрасте, увеличилось с 1,25 в 2005 году до 1,6 в 2013 году, в то время как условный коэффициент депопуляции упал с 1,6 до 0,98. Оба показателя существенно опережают параметры, заложенные НСУР–2020, но вместе с тем все еще не укладываются в пороговые пределы социальной безопасности, что свидетельствует о сохраняющейся актуальности демографических проблем в Республике Беларусь в долгосрочной перспективе.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ерешенными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остаются проблемы  высокой заболеваемости и смертности населения, высокого потребления алкоголя на душу населения. Сохраняется существенный разрыв в оплате труда в сельской и городской местности, низкой остается заработная плата </a:t>
            </a:r>
          </a:p>
        </p:txBody>
      </p:sp>
    </p:spTree>
    <p:extLst>
      <p:ext uri="{BB962C8B-B14F-4D97-AF65-F5344CB8AC3E}">
        <p14:creationId xmlns:p14="http://schemas.microsoft.com/office/powerpoint/2010/main" val="204944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5.8.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Промежуточные итоги НСУР 2020.	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 Экономический  </a:t>
            </a:r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(«конкурентоспособность экономики»).  1.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1. Экономика РБ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активно развивается и интегрируется в мировое хозяйство, наращивая объемы экспорта и расширяя географию стран-партнеров.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условиях обострения конкуренции на внешних рынках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удалось сохранить свои позиции в мировом экспорте товаров – 0,15 процентов в 2005 и 2012 годах.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страны в валовую добавленную стоимость мировой обрабатывающей промышленности  увеличилась с 0,12 процентов в 2005 году до 0,15 процентов в 2012 году, ВДС мирового сельского хозяйства стабилизировалась на уровне 0,17 процентов.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Рост ВВП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сравнению с 2005 годом предусматривалось увеличить в 2-2,3 раза к 2020 году.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прогнозам, к 2020 году ВВП  страны относительно 2005 года возрастет в 1,9–2 раза.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21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</TotalTime>
  <Words>2338</Words>
  <Application>Microsoft Office PowerPoint</Application>
  <PresentationFormat>Экран (4:3)</PresentationFormat>
  <Paragraphs>204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        Тема 6. Национальная стратегия устойчивого развития (НСУР) Республике Беларусь. </vt:lpstr>
      <vt:lpstr> Теоретические основы устойчивого развития в Республике Беларуси</vt:lpstr>
      <vt:lpstr>5.1. Общемировые тренды устойчивого развития </vt:lpstr>
      <vt:lpstr> 5.2.Национальная стратегия устойчивого развития (НСУР-2020)</vt:lpstr>
      <vt:lpstr>5.3.Компоненты триады устойчивого развития РБ</vt:lpstr>
      <vt:lpstr>5.4.Первый этап НСУР - 2020(до 2010 г.)  </vt:lpstr>
      <vt:lpstr>5.5.Второй  этап НСУР - 2020(до 2020 г.).  </vt:lpstr>
      <vt:lpstr>5.7. Промежуточные итоги НСУР 2020.  1. Социальный компонент («развитие человека»).</vt:lpstr>
      <vt:lpstr>5.8. Промежуточные итоги НСУР 2020.  2.   Экономический  компонент («конкурентоспособность экономики»).  1.</vt:lpstr>
      <vt:lpstr>5.9. Промежуточные итоги НСУР 2020.  2. Экономический  компонент («конкурентоспособность экономики»)</vt:lpstr>
      <vt:lpstr>5.10. Промежуточные итоги НСУР 2020.  3. Экологический  компонент («окружающая среда»).</vt:lpstr>
      <vt:lpstr>5.11. Промежуточные итоги НСУР 2020.  3. Экологический  компонент («окружающая среда»).</vt:lpstr>
      <vt:lpstr>2. Концепция национальной стратегии устойчивого социально-экономического развития РБ до 2030 года </vt:lpstr>
      <vt:lpstr>5.1.Структура и содержание НСУР-2030</vt:lpstr>
      <vt:lpstr>5.2. Основные риски УР мировой экономики </vt:lpstr>
      <vt:lpstr>5.2. Основные риски УР мировой экономики </vt:lpstr>
      <vt:lpstr>Риски и возможные угрозы УР РБ</vt:lpstr>
      <vt:lpstr>Риски и возможные угрозы УР РБ. Экологический компонент («окружающая среда»).</vt:lpstr>
      <vt:lpstr>             ПРИОРИТЕТ 1: Качественное воспроизводство человеческого потенциала и эффективное его использование</vt:lpstr>
      <vt:lpstr>Цель  1 – улучшение воспроизводства населения и обеспечение демографической  безопасности</vt:lpstr>
      <vt:lpstr>Презентация PowerPoint</vt:lpstr>
      <vt:lpstr>Презентация PowerPoint</vt:lpstr>
      <vt:lpstr>Приоритет 2. Основные направления  отраслевой структурной трансформации  экономики </vt:lpstr>
      <vt:lpstr>ПРИОРИТЕТ 3: Ускоренное развитие высокотехнологичных производств и услуг</vt:lpstr>
      <vt:lpstr>ПРИОРИТЕТ 4: Формирование благоприятной бизнес-среды</vt:lpstr>
      <vt:lpstr>ПРИОРИТЕТ 5:  Рост экспорта национальной экономики</vt:lpstr>
      <vt:lpstr>ПРИОРИТЕТ 6. Экологизация производства и обеспечение экологической безопасности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Национальная стратегия устойчивого развития (НСУР) Республике Беларусь.</dc:title>
  <dc:creator>User</dc:creator>
  <cp:lastModifiedBy>User</cp:lastModifiedBy>
  <cp:revision>2</cp:revision>
  <dcterms:created xsi:type="dcterms:W3CDTF">2020-04-21T16:01:57Z</dcterms:created>
  <dcterms:modified xsi:type="dcterms:W3CDTF">2020-04-21T16:12:23Z</dcterms:modified>
</cp:coreProperties>
</file>