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0"/>
  </p:notesMasterIdLst>
  <p:sldIdLst>
    <p:sldId id="333" r:id="rId2"/>
    <p:sldId id="256" r:id="rId3"/>
    <p:sldId id="300" r:id="rId4"/>
    <p:sldId id="280" r:id="rId5"/>
    <p:sldId id="296" r:id="rId6"/>
    <p:sldId id="258" r:id="rId7"/>
    <p:sldId id="281" r:id="rId8"/>
    <p:sldId id="261" r:id="rId9"/>
    <p:sldId id="262" r:id="rId10"/>
    <p:sldId id="263" r:id="rId11"/>
    <p:sldId id="322" r:id="rId12"/>
    <p:sldId id="264" r:id="rId13"/>
    <p:sldId id="265" r:id="rId14"/>
    <p:sldId id="306" r:id="rId15"/>
    <p:sldId id="332" r:id="rId16"/>
    <p:sldId id="312" r:id="rId17"/>
    <p:sldId id="321" r:id="rId18"/>
    <p:sldId id="320" r:id="rId19"/>
    <p:sldId id="313" r:id="rId20"/>
    <p:sldId id="314" r:id="rId21"/>
    <p:sldId id="315" r:id="rId22"/>
    <p:sldId id="316" r:id="rId23"/>
    <p:sldId id="317" r:id="rId24"/>
    <p:sldId id="307" r:id="rId25"/>
    <p:sldId id="308" r:id="rId26"/>
    <p:sldId id="318" r:id="rId27"/>
    <p:sldId id="319" r:id="rId28"/>
    <p:sldId id="309" r:id="rId29"/>
    <p:sldId id="323" r:id="rId30"/>
    <p:sldId id="324" r:id="rId31"/>
    <p:sldId id="325" r:id="rId32"/>
    <p:sldId id="326" r:id="rId33"/>
    <p:sldId id="327" r:id="rId34"/>
    <p:sldId id="328" r:id="rId35"/>
    <p:sldId id="310" r:id="rId36"/>
    <p:sldId id="329" r:id="rId37"/>
    <p:sldId id="330" r:id="rId38"/>
    <p:sldId id="331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93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96D93A-A648-4952-AE08-30DE5997A0D4}" type="datetimeFigureOut">
              <a:rPr lang="ru-RU"/>
              <a:pPr>
                <a:defRPr/>
              </a:pPr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51E779-D931-4E6B-8A1D-A965D0A0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819EF4-3C2E-4CDF-B0C7-5647EAB448F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421B6-552A-41F8-83EC-77A3741DB1E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20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9CC1-10E7-4A7D-BAEF-E21DCC6D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B33F-603B-4E5B-BB48-768A3366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C197-158F-470D-A122-385ACEDC1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80A6-7E17-409A-8058-893C31F6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E50F4-5299-48D4-9954-F29E6DA5B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13C7-911D-4228-9F0B-87E4D5038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7FEB-F3BE-486D-A43A-3BCD578E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8872-D896-4692-931D-CDBC9871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61E3-67A7-49D3-93C8-330AC91D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3637-11AE-4A60-9B6C-25B068BC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FD5C-2753-4000-8A4C-ABEF222CE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AA6D-783B-44B6-9E21-BA23BE4AA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2BBB-666B-4CED-92B8-EF00894E8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6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7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7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7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7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E0EC7B8-8848-466C-AAF5-5F3D60CB9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18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t.umblr.com/redirect?z=http://&amp;t=YjgzMGI2N2QzNjQ5MzM1YWI4NGQ4NjQ3OTBiZWViYjFlNzc5ZTMwNixscXF4NHdENg==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85992"/>
            <a:ext cx="8229600" cy="135732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Дисциплина:</a:t>
            </a:r>
            <a:br>
              <a:rPr lang="ru-RU" b="1" dirty="0" smtClean="0"/>
            </a:br>
            <a:r>
              <a:rPr lang="ru-RU" b="1" u="sng" dirty="0" smtClean="0">
                <a:solidFill>
                  <a:srgbClr val="FFFF00"/>
                </a:solidFill>
              </a:rPr>
              <a:t>Кристаллография</a:t>
            </a:r>
            <a:endParaRPr lang="be-BY" b="1" u="sng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37062"/>
            <a:ext cx="9144000" cy="199233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>
                <a:solidFill>
                  <a:schemeClr val="tx2"/>
                </a:solidFill>
              </a:rPr>
              <a:t>к.т.н., доцент         </a:t>
            </a:r>
            <a:r>
              <a:rPr lang="ru-RU" dirty="0" smtClean="0">
                <a:solidFill>
                  <a:srgbClr val="FFFF00"/>
                </a:solidFill>
              </a:rPr>
              <a:t>Меженная Ольга </a:t>
            </a:r>
            <a:r>
              <a:rPr lang="ru-RU" dirty="0" smtClean="0">
                <a:solidFill>
                  <a:srgbClr val="FFFF00"/>
                </a:solidFill>
              </a:rPr>
              <a:t>Борисовна</a:t>
            </a:r>
          </a:p>
          <a:p>
            <a:pPr algn="l"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dirty="0" smtClean="0"/>
              <a:t>Гомель 2018</a:t>
            </a:r>
            <a:endParaRPr lang="be-BY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Учреждение образования </a:t>
            </a:r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«Гомельский государственный университет имени Франциска Скорины»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2400" dirty="0" smtClean="0"/>
          </a:p>
          <a:p>
            <a:pPr algn="ctr"/>
            <a:r>
              <a:rPr lang="ru-RU" altLang="ru-RU" sz="2400" dirty="0" smtClean="0">
                <a:latin typeface="Arial Black" panose="020B0A04020102020204" pitchFamily="34" charset="0"/>
              </a:rPr>
              <a:t>Кафедра геологии и географии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964612" cy="45307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2. нередко некоторые грани увеличиваются в размерах и становятся доминирующими, тогда как другие постепенно уменьшаются и в конце концов исчезают. </a:t>
            </a:r>
          </a:p>
          <a:p>
            <a:pPr>
              <a:defRPr/>
            </a:pPr>
            <a:r>
              <a:rPr lang="ru-RU" dirty="0" smtClean="0"/>
              <a:t>зарастание граней обусловливается </a:t>
            </a:r>
            <a:r>
              <a:rPr lang="ru-RU" dirty="0" smtClean="0">
                <a:solidFill>
                  <a:srgbClr val="FFFF00"/>
                </a:solidFill>
              </a:rPr>
              <a:t>различными скоростями </a:t>
            </a:r>
          </a:p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роста </a:t>
            </a:r>
            <a:r>
              <a:rPr lang="ru-RU" dirty="0" smtClean="0"/>
              <a:t>различных граней </a:t>
            </a:r>
          </a:p>
          <a:p>
            <a:pPr>
              <a:defRPr/>
            </a:pPr>
            <a:r>
              <a:rPr lang="ru-RU" dirty="0" smtClean="0"/>
              <a:t>(при условии, однако, </a:t>
            </a:r>
          </a:p>
          <a:p>
            <a:pPr>
              <a:defRPr/>
            </a:pPr>
            <a:r>
              <a:rPr lang="ru-RU" dirty="0" smtClean="0"/>
              <a:t>что двугранный угол </a:t>
            </a:r>
          </a:p>
          <a:p>
            <a:pPr>
              <a:defRPr/>
            </a:pPr>
            <a:r>
              <a:rPr lang="ru-RU" dirty="0" smtClean="0"/>
              <a:t>между двумя смежными </a:t>
            </a:r>
          </a:p>
          <a:p>
            <a:pPr>
              <a:defRPr/>
            </a:pPr>
            <a:r>
              <a:rPr lang="ru-RU" dirty="0" smtClean="0"/>
              <a:t>гранями превышает 90°).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8032" y="3214686"/>
            <a:ext cx="3462317" cy="34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432594"/>
            <a:ext cx="74295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893175" cy="5761037"/>
          </a:xfrm>
        </p:spPr>
        <p:txBody>
          <a:bodyPr/>
          <a:lstStyle/>
          <a:p>
            <a:r>
              <a:rPr lang="ru-RU" dirty="0" smtClean="0"/>
              <a:t>Грани, наиболее густо усаженные частицами, чаще всего обладают наименьшими скоростями роста.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</a:t>
            </a:r>
            <a:r>
              <a:rPr lang="ru-RU" dirty="0" smtClean="0"/>
              <a:t> При росте кристалла состав окружающего его </a:t>
            </a:r>
            <a:r>
              <a:rPr lang="ru-RU" dirty="0" smtClean="0">
                <a:solidFill>
                  <a:srgbClr val="FFFF00"/>
                </a:solidFill>
              </a:rPr>
              <a:t>раствора существенно изменяется</a:t>
            </a:r>
            <a:r>
              <a:rPr lang="ru-RU" dirty="0" smtClean="0"/>
              <a:t>, в связи с чем </a:t>
            </a:r>
            <a:r>
              <a:rPr lang="ru-RU" dirty="0" smtClean="0">
                <a:solidFill>
                  <a:srgbClr val="FFFF00"/>
                </a:solidFill>
              </a:rPr>
              <a:t>кристалл приобретает зональное строение. </a:t>
            </a:r>
            <a:r>
              <a:rPr lang="ru-RU" dirty="0" smtClean="0"/>
              <a:t>Нарастающие новые слои образуют так называемые </a:t>
            </a:r>
            <a:r>
              <a:rPr lang="ru-RU" i="1" dirty="0" smtClean="0">
                <a:solidFill>
                  <a:srgbClr val="FFFF00"/>
                </a:solidFill>
              </a:rPr>
              <a:t>зоны роста,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отличающиеся иногда по окраске, прозрачности, наличию включений и пр.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2875" y="285728"/>
            <a:ext cx="8858281" cy="5845197"/>
          </a:xfrm>
        </p:spPr>
        <p:txBody>
          <a:bodyPr/>
          <a:lstStyle/>
          <a:p>
            <a:r>
              <a:rPr lang="ru-RU" sz="2800" dirty="0" smtClean="0"/>
              <a:t>Каждая грань растущего кристалла, передвигаясь параллельно самой себе и изменяясь в размерах, образует внутри кристаллического тела как бы пирамиду. Основанием такой пирамиды служит сама грань, а вершиной — начальный центр кристаллизации. Такие пирамиды носят название </a:t>
            </a:r>
            <a:r>
              <a:rPr lang="ru-RU" sz="2800" i="1" dirty="0" smtClean="0">
                <a:solidFill>
                  <a:srgbClr val="FFFF00"/>
                </a:solidFill>
              </a:rPr>
              <a:t>пирамид роста.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357562"/>
            <a:ext cx="8186749" cy="319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smtClean="0">
                <a:solidFill>
                  <a:srgbClr val="FFFF00"/>
                </a:solidFill>
              </a:rPr>
              <a:t>Пирамиды </a:t>
            </a:r>
            <a:r>
              <a:rPr lang="ru-RU" dirty="0" smtClean="0"/>
              <a:t>растущих граней так же, как и </a:t>
            </a:r>
            <a:r>
              <a:rPr lang="ru-RU" dirty="0" smtClean="0">
                <a:solidFill>
                  <a:srgbClr val="FFFF00"/>
                </a:solidFill>
              </a:rPr>
              <a:t>зоны роста</a:t>
            </a:r>
            <a:r>
              <a:rPr lang="ru-RU" dirty="0" smtClean="0"/>
              <a:t>, нередко </a:t>
            </a:r>
            <a:r>
              <a:rPr lang="ru-RU" dirty="0" smtClean="0">
                <a:solidFill>
                  <a:srgbClr val="FFFF00"/>
                </a:solidFill>
              </a:rPr>
              <a:t>отличаются друг от друга </a:t>
            </a:r>
            <a:r>
              <a:rPr lang="ru-RU" dirty="0" smtClean="0"/>
              <a:t>по своим физическим и химическим </a:t>
            </a:r>
            <a:r>
              <a:rPr lang="ru-RU" dirty="0" smtClean="0">
                <a:solidFill>
                  <a:srgbClr val="FFFF00"/>
                </a:solidFill>
              </a:rPr>
              <a:t>свойствам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Теория </a:t>
            </a:r>
            <a:r>
              <a:rPr lang="ru-RU" dirty="0" err="1" smtClean="0">
                <a:solidFill>
                  <a:srgbClr val="FFFF00"/>
                </a:solidFill>
              </a:rPr>
              <a:t>Косселя</a:t>
            </a:r>
            <a:r>
              <a:rPr lang="ru-RU" dirty="0" smtClean="0">
                <a:solidFill>
                  <a:srgbClr val="FFFF00"/>
                </a:solidFill>
              </a:rPr>
              <a:t> — Странского (</a:t>
            </a:r>
            <a:r>
              <a:rPr lang="ru-RU" dirty="0" smtClean="0"/>
              <a:t>1927, 1928) рассматривает </a:t>
            </a:r>
            <a:r>
              <a:rPr lang="ru-RU" u="sng" dirty="0" smtClean="0"/>
              <a:t>совершенный рост идеального кристалла</a:t>
            </a:r>
            <a:r>
              <a:rPr lang="ru-RU" dirty="0" smtClean="0"/>
              <a:t>, игнорируя несовершенства реальных кристаллических тел. </a:t>
            </a:r>
          </a:p>
          <a:p>
            <a:r>
              <a:rPr lang="ru-RU" dirty="0" smtClean="0"/>
              <a:t>1- наиболее вероятная </a:t>
            </a:r>
          </a:p>
          <a:p>
            <a:r>
              <a:rPr lang="ru-RU" dirty="0" smtClean="0"/>
              <a:t>посадка частицы.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714884"/>
            <a:ext cx="3857620" cy="17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Т.е. на кристалле не должно образовываться нового слоя до тех пор, пока растущий слой целиком не закончит своего формирования. </a:t>
            </a:r>
          </a:p>
          <a:p>
            <a:r>
              <a:rPr lang="ru-RU" dirty="0" smtClean="0"/>
              <a:t>Таким путем возникнет </a:t>
            </a:r>
            <a:r>
              <a:rPr lang="ru-RU" dirty="0" smtClean="0">
                <a:solidFill>
                  <a:srgbClr val="FFFF00"/>
                </a:solidFill>
              </a:rPr>
              <a:t>идеально-образованный кристалл</a:t>
            </a:r>
            <a:r>
              <a:rPr lang="ru-RU" dirty="0" smtClean="0"/>
              <a:t> в виде выпуклого многогранника с плоскими гранями.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6829" y="2285992"/>
            <a:ext cx="2667171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dirty="0" smtClean="0"/>
              <a:t>В 1945 г. советский кристаллограф </a:t>
            </a:r>
            <a:r>
              <a:rPr lang="ru-RU" dirty="0" smtClean="0">
                <a:solidFill>
                  <a:srgbClr val="FFFF00"/>
                </a:solidFill>
              </a:rPr>
              <a:t>Г. Г. </a:t>
            </a:r>
            <a:r>
              <a:rPr lang="ru-RU" dirty="0" err="1" smtClean="0">
                <a:solidFill>
                  <a:srgbClr val="FFFF00"/>
                </a:solidFill>
              </a:rPr>
              <a:t>Леммлейн</a:t>
            </a:r>
            <a:r>
              <a:rPr lang="ru-RU" dirty="0" smtClean="0"/>
              <a:t> заметил тончайшие </a:t>
            </a:r>
            <a:r>
              <a:rPr lang="ru-RU" dirty="0" smtClean="0">
                <a:solidFill>
                  <a:srgbClr val="FFFF00"/>
                </a:solidFill>
              </a:rPr>
              <a:t>спирали на поверхности кристалла </a:t>
            </a:r>
            <a:r>
              <a:rPr lang="ru-RU" dirty="0" smtClean="0"/>
              <a:t>карборунда и показал как по ним происходит нарастание вещества.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 центре спирального роста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всегда находится некоторый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дефект в виде незначительного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смещения мельчайших участков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кристалла друг относительно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друга (</a:t>
            </a:r>
            <a:r>
              <a:rPr lang="ru-RU" dirty="0" smtClean="0">
                <a:solidFill>
                  <a:srgbClr val="FFFF00"/>
                </a:solidFill>
              </a:rPr>
              <a:t>винтовая дислокация</a:t>
            </a:r>
            <a:r>
              <a:rPr lang="ru-RU" dirty="0" smtClean="0"/>
              <a:t>).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Направление, в котором происходит закручивание слоя, называется </a:t>
            </a:r>
            <a:r>
              <a:rPr lang="ru-RU" i="1" dirty="0" smtClean="0">
                <a:solidFill>
                  <a:srgbClr val="FFFF00"/>
                </a:solidFill>
              </a:rPr>
              <a:t>осью винтовой дислокации.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1295"/>
            <a:ext cx="8544962" cy="643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4776"/>
            <a:ext cx="8429684" cy="63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Описанное явление легло в основу новой </a:t>
            </a:r>
            <a:r>
              <a:rPr lang="ru-RU" dirty="0" smtClean="0">
                <a:solidFill>
                  <a:srgbClr val="FFFF00"/>
                </a:solidFill>
              </a:rPr>
              <a:t>теории несовершенного роста кристаллов </a:t>
            </a:r>
            <a:r>
              <a:rPr lang="ru-RU" dirty="0" smtClean="0"/>
              <a:t>— </a:t>
            </a:r>
            <a:r>
              <a:rPr lang="ru-RU" dirty="0" smtClean="0">
                <a:solidFill>
                  <a:srgbClr val="FFFF00"/>
                </a:solidFill>
              </a:rPr>
              <a:t>теории дислокаций </a:t>
            </a:r>
            <a:r>
              <a:rPr lang="ru-RU" dirty="0" smtClean="0"/>
              <a:t>(В. Бартон, Н. </a:t>
            </a:r>
            <a:r>
              <a:rPr lang="ru-RU" dirty="0" err="1" smtClean="0"/>
              <a:t>Кабрера</a:t>
            </a:r>
            <a:r>
              <a:rPr lang="ru-RU" dirty="0" smtClean="0"/>
              <a:t>, Ф. Франк, 1949). </a:t>
            </a:r>
          </a:p>
          <a:p>
            <a:r>
              <a:rPr lang="ru-RU" dirty="0" smtClean="0"/>
              <a:t>Обе теории — совершенного и несовершенного роста кристаллов дополняют друг друга и в общем дают понятие о сущности этого явления.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785794"/>
            <a:ext cx="8277225" cy="129063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Тема 2. Возникновение, рост и разрушение кристаллов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2786058"/>
            <a:ext cx="8642350" cy="3500462"/>
          </a:xfrm>
        </p:spPr>
        <p:txBody>
          <a:bodyPr/>
          <a:lstStyle/>
          <a:p>
            <a:pPr algn="l"/>
            <a:r>
              <a:rPr lang="ru-RU" sz="4000" dirty="0" smtClean="0"/>
              <a:t>1 Пути образования кристаллов</a:t>
            </a:r>
          </a:p>
          <a:p>
            <a:pPr algn="l"/>
            <a:r>
              <a:rPr lang="ru-RU" sz="4000" dirty="0" smtClean="0"/>
              <a:t>2 Растворение и регенерация кристаллов</a:t>
            </a:r>
          </a:p>
          <a:p>
            <a:pPr algn="l"/>
            <a:r>
              <a:rPr lang="ru-RU" sz="4000" dirty="0" smtClean="0"/>
              <a:t>3 Технические методы выращивания кристаллов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2039" y="3967160"/>
            <a:ext cx="4031961" cy="289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0"/>
            <a:ext cx="9144000" cy="61309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2 Растворение и регенерация кристаллов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В условиях ненасыщенного раствора </a:t>
            </a:r>
            <a:r>
              <a:rPr lang="ru-RU" dirty="0" smtClean="0">
                <a:solidFill>
                  <a:srgbClr val="FFFF00"/>
                </a:solidFill>
              </a:rPr>
              <a:t>кристаллы растворяются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Процессы растворения существенно разнятся от явлений роста.</a:t>
            </a:r>
          </a:p>
          <a:p>
            <a:r>
              <a:rPr lang="ru-RU" dirty="0" smtClean="0"/>
              <a:t>Грани растворяющихся кристаллов обычно </a:t>
            </a:r>
            <a:r>
              <a:rPr lang="ru-RU" dirty="0" smtClean="0">
                <a:solidFill>
                  <a:srgbClr val="FFFF00"/>
                </a:solidFill>
              </a:rPr>
              <a:t>образуют округлые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поверхности</a:t>
            </a:r>
            <a:r>
              <a:rPr lang="ru-RU" dirty="0" smtClean="0"/>
              <a:t>, ребра </a:t>
            </a:r>
          </a:p>
          <a:p>
            <a:r>
              <a:rPr lang="ru-RU" dirty="0" smtClean="0"/>
              <a:t>становятся </a:t>
            </a:r>
          </a:p>
          <a:p>
            <a:r>
              <a:rPr lang="ru-RU" dirty="0" smtClean="0"/>
              <a:t>криволинейными, </a:t>
            </a:r>
          </a:p>
          <a:p>
            <a:r>
              <a:rPr lang="ru-RU" dirty="0" smtClean="0"/>
              <a:t>вершины притупляются.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214282" y="277813"/>
            <a:ext cx="8472518" cy="5853112"/>
          </a:xfrm>
        </p:spPr>
        <p:txBody>
          <a:bodyPr/>
          <a:lstStyle/>
          <a:p>
            <a:r>
              <a:rPr lang="ru-RU" dirty="0" smtClean="0"/>
              <a:t>Особенно интенсивное растворение происходит в вершинах и ребрах, обусловливая общую закругленность форм.</a:t>
            </a:r>
          </a:p>
          <a:p>
            <a:r>
              <a:rPr lang="ru-RU" dirty="0" smtClean="0"/>
              <a:t>Восстановление кристаллических многогранников носит название </a:t>
            </a:r>
            <a:r>
              <a:rPr lang="ru-RU" i="1" dirty="0" smtClean="0">
                <a:solidFill>
                  <a:srgbClr val="FFFF00"/>
                </a:solidFill>
              </a:rPr>
              <a:t>регенерации кристаллов.</a:t>
            </a:r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dirty="0" smtClean="0"/>
              <a:t>Регенерация прекрасно иллюстрирует способность кристаллов </a:t>
            </a:r>
            <a:r>
              <a:rPr lang="ru-RU" dirty="0" err="1" smtClean="0">
                <a:solidFill>
                  <a:srgbClr val="FFFF00"/>
                </a:solidFill>
              </a:rPr>
              <a:t>самоогранятся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Факторы, влияющие на облик кристалла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1. </a:t>
            </a:r>
            <a:r>
              <a:rPr lang="ru-RU" dirty="0" smtClean="0">
                <a:solidFill>
                  <a:srgbClr val="FFFF00"/>
                </a:solidFill>
              </a:rPr>
              <a:t>Концентрационные потоки </a:t>
            </a:r>
            <a:r>
              <a:rPr lang="ru-RU" dirty="0" smtClean="0"/>
              <a:t>- струйки, поднимающиеся от кристаллов к поверхности раствора.(изменение плотности раствора)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650085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Сильные концентрационные потоки могут оказать </a:t>
            </a:r>
            <a:r>
              <a:rPr lang="ru-RU" dirty="0" smtClean="0">
                <a:solidFill>
                  <a:srgbClr val="FFFF00"/>
                </a:solidFill>
              </a:rPr>
              <a:t>вредное влияние на однородность кристаллов</a:t>
            </a:r>
            <a:r>
              <a:rPr lang="ru-RU" dirty="0" smtClean="0"/>
              <a:t>, препятствуя нормальному развитию отлагающихся на них новых слоев.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Приемы, чтобы это исключить:</a:t>
            </a:r>
          </a:p>
          <a:p>
            <a:r>
              <a:rPr lang="ru-RU" dirty="0" smtClean="0"/>
              <a:t>Перемешивание раствора.</a:t>
            </a:r>
          </a:p>
          <a:p>
            <a:r>
              <a:rPr lang="ru-RU" dirty="0" smtClean="0"/>
              <a:t>Передвижение кристалла.</a:t>
            </a:r>
          </a:p>
          <a:p>
            <a:r>
              <a:rPr lang="ru-RU" dirty="0" smtClean="0"/>
              <a:t>Перекладывание кристалла с грани на грань.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dirty="0" smtClean="0"/>
              <a:t>2 </a:t>
            </a:r>
            <a:r>
              <a:rPr lang="ru-RU" dirty="0" smtClean="0">
                <a:solidFill>
                  <a:srgbClr val="FFFF00"/>
                </a:solidFill>
              </a:rPr>
              <a:t>Физико-химические факторы: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-примеси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 степень </a:t>
            </a:r>
            <a:r>
              <a:rPr lang="ru-RU" dirty="0" err="1" smtClean="0"/>
              <a:t>пересыщения</a:t>
            </a:r>
            <a:r>
              <a:rPr lang="ru-RU" dirty="0" smtClean="0"/>
              <a:t> раствора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 температура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 давление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 положение кристалла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00504"/>
            <a:ext cx="82868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472518" cy="585311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 Технические методы выращивания кристаллов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225" y="1928802"/>
            <a:ext cx="6777250" cy="271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5146"/>
            <a:ext cx="8358246" cy="6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5691"/>
            <a:ext cx="8286808" cy="627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549"/>
            <a:ext cx="8643997" cy="633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-t.ru/studopediaru/baza7/1445216818711.files/image08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1" y="0"/>
            <a:ext cx="3500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0"/>
            <a:ext cx="8686800" cy="6130925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FF00"/>
                </a:solidFill>
              </a:rPr>
              <a:t>Метод </a:t>
            </a:r>
            <a:r>
              <a:rPr lang="ru-RU" sz="3000" b="1" dirty="0" err="1" smtClean="0">
                <a:solidFill>
                  <a:srgbClr val="FFFF00"/>
                </a:solidFill>
              </a:rPr>
              <a:t>Вернейля</a:t>
            </a:r>
            <a:r>
              <a:rPr lang="ru-RU" sz="30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3000" dirty="0" smtClean="0"/>
              <a:t> Заключается в расплавлении </a:t>
            </a:r>
          </a:p>
          <a:p>
            <a:r>
              <a:rPr lang="ru-RU" sz="3000" dirty="0" smtClean="0"/>
              <a:t>порошка оксида алюминия в </a:t>
            </a:r>
          </a:p>
          <a:p>
            <a:r>
              <a:rPr lang="ru-RU" sz="3000" dirty="0" smtClean="0"/>
              <a:t>пламени, стекании полученного </a:t>
            </a:r>
          </a:p>
          <a:p>
            <a:r>
              <a:rPr lang="ru-RU" sz="3000" dirty="0" smtClean="0"/>
              <a:t>расплава на </a:t>
            </a:r>
            <a:r>
              <a:rPr lang="ru-RU" sz="3000" dirty="0" err="1" smtClean="0"/>
              <a:t>кристаллоносец</a:t>
            </a:r>
            <a:endParaRPr lang="ru-RU" sz="3000" dirty="0" smtClean="0"/>
          </a:p>
          <a:p>
            <a:r>
              <a:rPr lang="ru-RU" sz="3000" dirty="0" smtClean="0"/>
              <a:t> из спечённого корунда. </a:t>
            </a:r>
          </a:p>
          <a:p>
            <a:r>
              <a:rPr lang="ru-RU" sz="3000" dirty="0" smtClean="0"/>
              <a:t>На </a:t>
            </a:r>
            <a:r>
              <a:rPr lang="ru-RU" sz="3000" dirty="0" err="1" smtClean="0"/>
              <a:t>кристаллоносце</a:t>
            </a:r>
            <a:r>
              <a:rPr lang="ru-RU" sz="3000" dirty="0" smtClean="0"/>
              <a:t> образуется</a:t>
            </a:r>
          </a:p>
          <a:p>
            <a:r>
              <a:rPr lang="ru-RU" sz="3000" dirty="0" smtClean="0"/>
              <a:t> шарик расплава. Стержень </a:t>
            </a:r>
          </a:p>
          <a:p>
            <a:r>
              <a:rPr lang="ru-RU" sz="3000" dirty="0" err="1" smtClean="0"/>
              <a:t>кристаллоносца</a:t>
            </a:r>
            <a:r>
              <a:rPr lang="ru-RU" sz="3000" dirty="0" smtClean="0"/>
              <a:t> постепенно</a:t>
            </a:r>
          </a:p>
          <a:p>
            <a:r>
              <a:rPr lang="ru-RU" sz="3000" dirty="0" smtClean="0"/>
              <a:t> опускается, при этом «</a:t>
            </a:r>
            <a:r>
              <a:rPr lang="ru-RU" sz="3000" dirty="0" err="1" smtClean="0"/>
              <a:t>булька</a:t>
            </a:r>
            <a:r>
              <a:rPr lang="ru-RU" sz="3000" dirty="0" smtClean="0"/>
              <a:t>» </a:t>
            </a:r>
          </a:p>
          <a:p>
            <a:r>
              <a:rPr lang="ru-RU" sz="3000" dirty="0" smtClean="0"/>
              <a:t>кристалла постоянно растёт </a:t>
            </a:r>
          </a:p>
          <a:p>
            <a:r>
              <a:rPr lang="ru-RU" sz="3000" dirty="0" smtClean="0"/>
              <a:t>за счёт стекания расплава. </a:t>
            </a:r>
            <a:endParaRPr lang="ru-RU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1 Пути образования кристаллов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313" y="1071563"/>
            <a:ext cx="8786812" cy="5059362"/>
          </a:xfrm>
        </p:spPr>
        <p:txBody>
          <a:bodyPr/>
          <a:lstStyle/>
          <a:p>
            <a:pPr>
              <a:defRPr/>
            </a:pPr>
            <a:endParaRPr lang="ru-RU" sz="3000" dirty="0" smtClean="0"/>
          </a:p>
          <a:p>
            <a:pPr>
              <a:defRPr/>
            </a:pPr>
            <a:r>
              <a:rPr lang="ru-RU" sz="2800" dirty="0" smtClean="0"/>
              <a:t>Расположение частиц в некоторых простейших кристаллических структурах дает приближенное понятие о </a:t>
            </a:r>
            <a:r>
              <a:rPr lang="ru-RU" sz="2800" dirty="0" smtClean="0">
                <a:solidFill>
                  <a:srgbClr val="FFFF00"/>
                </a:solidFill>
              </a:rPr>
              <a:t>силах, приводящих к образованию кристаллов.     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FF00"/>
                </a:solidFill>
              </a:rPr>
              <a:t>                                                       </a:t>
            </a:r>
            <a:r>
              <a:rPr lang="en-US" sz="2800" b="1" dirty="0" err="1" smtClean="0">
                <a:solidFill>
                  <a:srgbClr val="FFFF00"/>
                </a:solidFill>
              </a:rPr>
              <a:t>NaCl</a:t>
            </a:r>
            <a:endParaRPr lang="ru-RU" sz="30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57" y="3788557"/>
            <a:ext cx="4872043" cy="306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-t.ru/studopediaru/baza7/1445216818711.files/image0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428736"/>
            <a:ext cx="5143504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Метод </a:t>
            </a:r>
            <a:r>
              <a:rPr lang="ru-RU" b="1" dirty="0" err="1" smtClean="0">
                <a:solidFill>
                  <a:srgbClr val="FFFF00"/>
                </a:solidFill>
              </a:rPr>
              <a:t>Чохральского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 smtClean="0"/>
              <a:t>В расплав помещают затравку, расположенную </a:t>
            </a:r>
          </a:p>
          <a:p>
            <a:r>
              <a:rPr lang="ru-RU" dirty="0" smtClean="0"/>
              <a:t>на вытяжном валу. </a:t>
            </a:r>
          </a:p>
          <a:p>
            <a:r>
              <a:rPr lang="ru-RU" dirty="0" smtClean="0"/>
              <a:t>Вал с затравкой </a:t>
            </a:r>
          </a:p>
          <a:p>
            <a:r>
              <a:rPr lang="ru-RU" dirty="0" smtClean="0"/>
              <a:t>постепенно </a:t>
            </a:r>
          </a:p>
          <a:p>
            <a:r>
              <a:rPr lang="ru-RU" dirty="0" smtClean="0"/>
              <a:t>медленно </a:t>
            </a:r>
          </a:p>
          <a:p>
            <a:r>
              <a:rPr lang="ru-RU" dirty="0" smtClean="0"/>
              <a:t>поднимают вверх </a:t>
            </a:r>
          </a:p>
          <a:p>
            <a:r>
              <a:rPr lang="ru-RU" dirty="0" smtClean="0"/>
              <a:t>с одновременным </a:t>
            </a:r>
          </a:p>
          <a:p>
            <a:r>
              <a:rPr lang="ru-RU" dirty="0" smtClean="0"/>
              <a:t>вращением.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590"/>
            <a:ext cx="4108642" cy="26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8686800" cy="585311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Метод </a:t>
            </a:r>
            <a:r>
              <a:rPr lang="ru-RU" b="1" dirty="0" err="1" smtClean="0">
                <a:solidFill>
                  <a:srgbClr val="FFFF00"/>
                </a:solidFill>
              </a:rPr>
              <a:t>Киропулоса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dirty="0" smtClean="0"/>
              <a:t>кристалл растет на </a:t>
            </a:r>
          </a:p>
          <a:p>
            <a:r>
              <a:rPr lang="ru-RU" dirty="0" smtClean="0"/>
              <a:t>затравке за счет того, </a:t>
            </a:r>
          </a:p>
          <a:p>
            <a:r>
              <a:rPr lang="ru-RU" dirty="0" smtClean="0"/>
              <a:t>что изотерма, </a:t>
            </a:r>
          </a:p>
          <a:p>
            <a:r>
              <a:rPr lang="ru-RU" dirty="0" smtClean="0"/>
              <a:t>соответствующая температуре плавления вещества, перемещается от затравки вниз по тиглю. Это часто достигается простым охлаждением затравки через держатель, который обеспечивает большой </a:t>
            </a:r>
            <a:r>
              <a:rPr lang="ru-RU" dirty="0" err="1" smtClean="0"/>
              <a:t>теплоотвод</a:t>
            </a:r>
            <a:r>
              <a:rPr lang="ru-RU" dirty="0" smtClean="0"/>
              <a:t> с поверхности.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844" y="277813"/>
            <a:ext cx="8543956" cy="58531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Метод </a:t>
            </a:r>
            <a:r>
              <a:rPr lang="ru-RU" dirty="0" err="1" smtClean="0">
                <a:solidFill>
                  <a:srgbClr val="FFFF00"/>
                </a:solidFill>
              </a:rPr>
              <a:t>Киропулоса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более пригоден для выращивания </a:t>
            </a:r>
            <a:r>
              <a:rPr lang="ru-RU" u="sng" dirty="0" smtClean="0"/>
              <a:t>кристаллов с большим отношением диаметра к высоте</a:t>
            </a:r>
            <a:r>
              <a:rPr lang="ru-RU" dirty="0" smtClean="0"/>
              <a:t>, тогда как </a:t>
            </a:r>
            <a:r>
              <a:rPr lang="ru-RU" dirty="0" smtClean="0">
                <a:solidFill>
                  <a:srgbClr val="FFFF00"/>
                </a:solidFill>
              </a:rPr>
              <a:t>метод </a:t>
            </a:r>
            <a:r>
              <a:rPr lang="ru-RU" dirty="0" err="1" smtClean="0">
                <a:solidFill>
                  <a:srgbClr val="FFFF00"/>
                </a:solidFill>
              </a:rPr>
              <a:t>Чохральского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— для </a:t>
            </a:r>
            <a:r>
              <a:rPr lang="ru-RU" u="sng" dirty="0" smtClean="0"/>
              <a:t>кристаллов с большим отношением высоты к диаметру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методе </a:t>
            </a:r>
            <a:r>
              <a:rPr lang="ru-RU" dirty="0" err="1" smtClean="0"/>
              <a:t>Чохральского</a:t>
            </a:r>
            <a:r>
              <a:rPr lang="ru-RU" dirty="0" smtClean="0"/>
              <a:t> легче контролировать направление роста и размер кристаллов.</a:t>
            </a:r>
          </a:p>
          <a:p>
            <a:r>
              <a:rPr lang="ru-RU" dirty="0" smtClean="0"/>
              <a:t>При методе </a:t>
            </a:r>
            <a:r>
              <a:rPr lang="ru-RU" dirty="0" err="1" smtClean="0"/>
              <a:t>Киропулоса</a:t>
            </a:r>
            <a:r>
              <a:rPr lang="ru-RU" dirty="0" smtClean="0"/>
              <a:t> проще оборудование, поскольку не производится вытягивание кристалла.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Метод </a:t>
            </a:r>
            <a:r>
              <a:rPr lang="ru-RU" b="1" dirty="0" err="1" smtClean="0">
                <a:solidFill>
                  <a:srgbClr val="FFFF00"/>
                </a:solidFill>
              </a:rPr>
              <a:t>Бриджмена-Стокбаргера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 smtClean="0"/>
              <a:t>через печь, имеющую неравномерное распределение температуры по длине, протягивается ампула с материалом (возможна неподвижная ампула и движущаяся печь). </a:t>
            </a:r>
          </a:p>
          <a:p>
            <a:r>
              <a:rPr lang="ru-RU" dirty="0" smtClean="0"/>
              <a:t>1 — тигель с расплавом;</a:t>
            </a:r>
          </a:p>
          <a:p>
            <a:r>
              <a:rPr lang="ru-RU" dirty="0" smtClean="0"/>
              <a:t> 2 — кристалл; </a:t>
            </a:r>
          </a:p>
          <a:p>
            <a:r>
              <a:rPr lang="ru-RU" dirty="0" smtClean="0"/>
              <a:t>3 — печь; </a:t>
            </a:r>
          </a:p>
          <a:p>
            <a:r>
              <a:rPr lang="ru-RU" dirty="0" smtClean="0"/>
              <a:t>4 — холодильник; </a:t>
            </a:r>
          </a:p>
          <a:p>
            <a:r>
              <a:rPr lang="ru-RU" dirty="0" smtClean="0"/>
              <a:t>5 — термопара; </a:t>
            </a:r>
          </a:p>
          <a:p>
            <a:r>
              <a:rPr lang="ru-RU" dirty="0" smtClean="0"/>
              <a:t>6 — диафрагма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bse.sci-lib.com/pictures/01/17/2862845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496"/>
            <a:ext cx="3057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Метод зонной плавки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Зонная плавка заключается в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2153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juwelir.info/Opredelenie_dragocennyh_kamnej_files/xOpredelenie_dragocennyh_kamnej-49.jpg.pagespeed.ic.7AIjQahCNQ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643314"/>
            <a:ext cx="78581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-9238"/>
            <a:ext cx="8827794" cy="651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-libra.ru/files/books/2011/07/03/197553/img_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77813"/>
            <a:ext cx="8686800" cy="585311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Сублимация</a:t>
            </a:r>
          </a:p>
          <a:p>
            <a:r>
              <a:rPr lang="ru-RU" dirty="0" smtClean="0"/>
              <a:t>Вещество испаряется </a:t>
            </a:r>
          </a:p>
          <a:p>
            <a:r>
              <a:rPr lang="ru-RU" dirty="0" smtClean="0"/>
              <a:t>в зоне </a:t>
            </a:r>
            <a:r>
              <a:rPr lang="ru-RU" dirty="0" err="1" smtClean="0"/>
              <a:t>a</a:t>
            </a:r>
            <a:r>
              <a:rPr lang="ru-RU" dirty="0" smtClean="0"/>
              <a:t> и </a:t>
            </a:r>
            <a:r>
              <a:rPr lang="ru-RU" dirty="0" err="1" smtClean="0"/>
              <a:t>конденси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руется</a:t>
            </a:r>
            <a:r>
              <a:rPr lang="ru-RU" dirty="0" smtClean="0"/>
              <a:t> в зоне </a:t>
            </a:r>
            <a:r>
              <a:rPr lang="ru-RU" dirty="0" err="1" smtClean="0"/>
              <a:t>b</a:t>
            </a:r>
            <a:r>
              <a:rPr lang="ru-RU" dirty="0" smtClean="0"/>
              <a:t>, где </a:t>
            </a:r>
          </a:p>
          <a:p>
            <a:r>
              <a:rPr lang="ru-RU" dirty="0" smtClean="0"/>
              <a:t>пар вследствие понижения температуры становится перенасыщенным. Если температурный градиент велик и поток вещества неограничен, то обычно образуется много центров кристаллизации. 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282" y="277813"/>
            <a:ext cx="8715436" cy="58531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Химические реакции в газовой фазе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/>
              <a:t>В горячую зону реакционного сосуда вводят по отдельности или вместе компоненты кристалла и их летучие соединения. </a:t>
            </a:r>
          </a:p>
          <a:p>
            <a:r>
              <a:rPr lang="ru-RU" sz="2800" dirty="0" smtClean="0"/>
              <a:t>И производят </a:t>
            </a:r>
            <a:r>
              <a:rPr lang="ru-RU" sz="2800" dirty="0" smtClean="0">
                <a:solidFill>
                  <a:srgbClr val="FFFF00"/>
                </a:solidFill>
              </a:rPr>
              <a:t>легирование</a:t>
            </a:r>
            <a:r>
              <a:rPr lang="ru-RU" sz="2800" dirty="0" smtClean="0"/>
              <a:t> – добавление примеси для изменения свойств. В результате начинает расти кристалл  с выдвижением в холодную зону.</a:t>
            </a:r>
          </a:p>
          <a:p>
            <a:r>
              <a:rPr lang="ru-RU" sz="2800" dirty="0" err="1" smtClean="0">
                <a:solidFill>
                  <a:srgbClr val="FFFF00"/>
                </a:solidFill>
              </a:rPr>
              <a:t>Гринокит</a:t>
            </a:r>
            <a:r>
              <a:rPr lang="ru-RU" sz="2800" dirty="0" smtClean="0"/>
              <a:t> (сульфид кадмия </a:t>
            </a:r>
            <a:endParaRPr lang="en-US" sz="2800" dirty="0" smtClean="0"/>
          </a:p>
          <a:p>
            <a:r>
              <a:rPr lang="en-US" sz="2800" dirty="0" err="1" smtClean="0"/>
              <a:t>CdS</a:t>
            </a:r>
            <a:r>
              <a:rPr lang="en-US" sz="2800" dirty="0" smtClean="0"/>
              <a:t>) – </a:t>
            </a:r>
            <a:r>
              <a:rPr lang="ru-RU" sz="2800" dirty="0" smtClean="0"/>
              <a:t>из смеси водорода, </a:t>
            </a:r>
          </a:p>
          <a:p>
            <a:r>
              <a:rPr lang="ru-RU" sz="2800" dirty="0" smtClean="0"/>
              <a:t>кадмия, сероводорода с </a:t>
            </a:r>
          </a:p>
          <a:p>
            <a:r>
              <a:rPr lang="ru-RU" sz="2800" dirty="0" smtClean="0"/>
              <a:t>добавлением  </a:t>
            </a:r>
            <a:r>
              <a:rPr lang="ru-RU" sz="2800" dirty="0" err="1" smtClean="0"/>
              <a:t>галия</a:t>
            </a:r>
            <a:r>
              <a:rPr lang="ru-RU" sz="2800" dirty="0" smtClean="0"/>
              <a:t>, хлора, </a:t>
            </a:r>
          </a:p>
          <a:p>
            <a:r>
              <a:rPr lang="ru-RU" sz="2800" dirty="0" smtClean="0"/>
              <a:t>серебра и др. </a:t>
            </a:r>
          </a:p>
        </p:txBody>
      </p:sp>
      <p:pic>
        <p:nvPicPr>
          <p:cNvPr id="2050" name="Picture 2" descr="http://webmineral.com/specimens/photos/Greenock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808339"/>
            <a:ext cx="3071802" cy="204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285728"/>
            <a:ext cx="9144000" cy="5853112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FF00"/>
                </a:solidFill>
              </a:rPr>
              <a:t>Химические транспортные реакции</a:t>
            </a:r>
            <a:endParaRPr lang="ru-RU" sz="3000" dirty="0" smtClean="0">
              <a:solidFill>
                <a:srgbClr val="FFFF00"/>
              </a:solidFill>
            </a:endParaRPr>
          </a:p>
          <a:p>
            <a:r>
              <a:rPr lang="ru-RU" sz="3000" dirty="0" smtClean="0"/>
              <a:t>Смещают равновесие в цепочке кристалл – пар.</a:t>
            </a:r>
          </a:p>
          <a:p>
            <a:r>
              <a:rPr lang="ru-RU" sz="3000" dirty="0" smtClean="0"/>
              <a:t>Если соединения при высоких температурах проявляют тенденцию к разложению, то нагревание пара до такой температуры приводит к выделению компонентов кристалла и тем самым делает возможным выращивание кристалла.</a:t>
            </a:r>
          </a:p>
          <a:p>
            <a:r>
              <a:rPr lang="ru-RU" sz="3000" dirty="0" smtClean="0"/>
              <a:t>кристаллы циркония получают при термическом разложении </a:t>
            </a:r>
            <a:r>
              <a:rPr lang="ru-RU" sz="3000" dirty="0" err="1" smtClean="0"/>
              <a:t>тетраиодида</a:t>
            </a:r>
            <a:r>
              <a:rPr lang="ru-RU" sz="3000" dirty="0" smtClean="0"/>
              <a:t> циркония</a:t>
            </a:r>
          </a:p>
          <a:p>
            <a:r>
              <a:rPr lang="ru-RU" sz="3000" dirty="0" smtClean="0"/>
              <a:t>ZrI</a:t>
            </a:r>
            <a:r>
              <a:rPr lang="ru-RU" sz="3000" baseline="-25000" dirty="0" smtClean="0"/>
              <a:t>4</a:t>
            </a:r>
            <a:r>
              <a:rPr lang="ru-RU" sz="3000" dirty="0" smtClean="0"/>
              <a:t> (г) → </a:t>
            </a:r>
            <a:r>
              <a:rPr lang="ru-RU" sz="3000" dirty="0" err="1" smtClean="0"/>
              <a:t>Zr</a:t>
            </a:r>
            <a:r>
              <a:rPr lang="ru-RU" sz="3000" dirty="0" smtClean="0"/>
              <a:t> (</a:t>
            </a:r>
            <a:r>
              <a:rPr lang="ru-RU" sz="3000" dirty="0" err="1" smtClean="0"/>
              <a:t>тв</a:t>
            </a:r>
            <a:r>
              <a:rPr lang="ru-RU" sz="3000" dirty="0" smtClean="0"/>
              <a:t>) + 2I</a:t>
            </a:r>
            <a:r>
              <a:rPr lang="ru-RU" sz="3000" baseline="-25000" dirty="0" smtClean="0"/>
              <a:t>2</a:t>
            </a:r>
            <a:r>
              <a:rPr lang="ru-RU" sz="3000" dirty="0" smtClean="0"/>
              <a:t> (г)</a:t>
            </a:r>
          </a:p>
          <a:p>
            <a:endParaRPr lang="ru-RU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0"/>
            <a:ext cx="9001125" cy="60213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Пути  образование кристаллов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1. Кристаллизация из жидкого состояния </a:t>
            </a:r>
            <a:r>
              <a:rPr lang="ru-RU" sz="2800" dirty="0" smtClean="0"/>
              <a:t>(лед образуется из воды, куски металла — из расплава и т. д.). </a:t>
            </a:r>
          </a:p>
          <a:p>
            <a:r>
              <a:rPr lang="ru-RU" sz="2800" dirty="0" smtClean="0"/>
              <a:t>Большинство так называемых глубинных горных пород (гранит и др.) образуются </a:t>
            </a:r>
            <a:r>
              <a:rPr lang="ru-RU" sz="2800" dirty="0" smtClean="0">
                <a:solidFill>
                  <a:srgbClr val="FFFF00"/>
                </a:solidFill>
              </a:rPr>
              <a:t>при застывании </a:t>
            </a:r>
            <a:r>
              <a:rPr lang="ru-RU" sz="2800" dirty="0" err="1" smtClean="0">
                <a:solidFill>
                  <a:srgbClr val="FFFF00"/>
                </a:solidFill>
              </a:rPr>
              <a:t>огненножидкой</a:t>
            </a:r>
            <a:r>
              <a:rPr lang="ru-RU" sz="2800" dirty="0" smtClean="0">
                <a:solidFill>
                  <a:srgbClr val="FFFF00"/>
                </a:solidFill>
              </a:rPr>
              <a:t> магмы.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2. </a:t>
            </a:r>
            <a:r>
              <a:rPr lang="ru-RU" sz="2800" dirty="0" smtClean="0"/>
              <a:t>Образования кристаллов </a:t>
            </a:r>
            <a:r>
              <a:rPr lang="ru-RU" sz="2800" dirty="0" smtClean="0">
                <a:solidFill>
                  <a:srgbClr val="FFFF00"/>
                </a:solidFill>
              </a:rPr>
              <a:t>из газообразного (парообразного) вещества</a:t>
            </a:r>
            <a:r>
              <a:rPr lang="ru-RU" sz="2800" dirty="0" smtClean="0"/>
              <a:t> (возгонка) (снежинки, морозные узоры на стеклах, налеты аммонийных солей на стенках химической посуды, природные кристаллы серы и др.)</a:t>
            </a:r>
            <a:endParaRPr lang="ru-RU" sz="3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677275" cy="619283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3. </a:t>
            </a:r>
            <a:r>
              <a:rPr lang="ru-RU" dirty="0" smtClean="0"/>
              <a:t>Кристаллические образования происходят </a:t>
            </a:r>
            <a:r>
              <a:rPr lang="ru-RU" dirty="0" smtClean="0">
                <a:solidFill>
                  <a:srgbClr val="FFFF00"/>
                </a:solidFill>
              </a:rPr>
              <a:t>из твердых веществ </a:t>
            </a:r>
            <a:r>
              <a:rPr lang="ru-RU" dirty="0" smtClean="0"/>
              <a:t>(закристаллизованные стекла, известняк – в мрамор).</a:t>
            </a:r>
          </a:p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Метасоматоз. </a:t>
            </a:r>
          </a:p>
          <a:p>
            <a:pPr>
              <a:defRPr/>
            </a:pPr>
            <a:r>
              <a:rPr lang="ru-RU" dirty="0" smtClean="0"/>
              <a:t>Под термином </a:t>
            </a:r>
            <a:r>
              <a:rPr lang="ru-RU" dirty="0" smtClean="0">
                <a:solidFill>
                  <a:srgbClr val="FFFF00"/>
                </a:solidFill>
              </a:rPr>
              <a:t>«метасоматоз» </a:t>
            </a:r>
            <a:r>
              <a:rPr lang="ru-RU" dirty="0" smtClean="0"/>
              <a:t>подразумевается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замещение одних кристаллов горной породы другими</a:t>
            </a:r>
            <a:r>
              <a:rPr lang="ru-RU" dirty="0" smtClean="0"/>
              <a:t>. При этом </a:t>
            </a:r>
            <a:r>
              <a:rPr lang="ru-RU" u="sng" dirty="0" smtClean="0"/>
              <a:t>растворение старых и образование новых кристаллов </a:t>
            </a:r>
            <a:r>
              <a:rPr lang="ru-RU" dirty="0" smtClean="0"/>
              <a:t>происходит почти одновременно, так что </a:t>
            </a:r>
            <a:r>
              <a:rPr lang="ru-RU" u="sng" dirty="0" smtClean="0"/>
              <a:t>порода сохраняет свое твердое состояние.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0" y="0"/>
            <a:ext cx="9144000" cy="613884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 лабораторных условиях </a:t>
            </a:r>
            <a:r>
              <a:rPr lang="ru-RU" dirty="0" smtClean="0"/>
              <a:t>кристаллические тела проще всего получаются </a:t>
            </a:r>
            <a:r>
              <a:rPr lang="ru-RU" dirty="0" smtClean="0">
                <a:solidFill>
                  <a:srgbClr val="FFFF00"/>
                </a:solidFill>
              </a:rPr>
              <a:t>из растворов.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Раствор бывает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насыщенный</a:t>
            </a:r>
            <a:r>
              <a:rPr lang="ru-RU" dirty="0" smtClean="0"/>
              <a:t> - раствор, в котором при данных условиях прибавление новых порций того же твердого вещества не сопровождается их дальнейшим растворением и который вместе с тем не содержит избытка растворенного вещества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ненасыщенный</a:t>
            </a:r>
            <a:r>
              <a:rPr lang="ru-RU" dirty="0" smtClean="0"/>
              <a:t> - раствор, в котором при данных условиях происходит растворение новых добавочных порций этого твердого вещества.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14313"/>
            <a:ext cx="8964612" cy="6143625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rgbClr val="FFFF00"/>
                </a:solidFill>
              </a:rPr>
              <a:t>пересыщенный </a:t>
            </a:r>
            <a:r>
              <a:rPr lang="ru-RU" i="1" dirty="0" smtClean="0"/>
              <a:t>- 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>содержит избыток растворенного вещества. С течением времени этот избыток обычно выделяется в виде кристаллического осадка.</a:t>
            </a:r>
          </a:p>
          <a:p>
            <a:pPr>
              <a:defRPr/>
            </a:pPr>
            <a:r>
              <a:rPr lang="ru-RU" dirty="0" smtClean="0"/>
              <a:t>Твердые частицы, способные вызвать кристаллизацию, называются </a:t>
            </a:r>
            <a:r>
              <a:rPr lang="ru-RU" i="1" dirty="0" smtClean="0">
                <a:solidFill>
                  <a:srgbClr val="FFFF00"/>
                </a:solidFill>
              </a:rPr>
              <a:t>«затравками».</a:t>
            </a:r>
          </a:p>
          <a:p>
            <a:pPr>
              <a:defRPr/>
            </a:pPr>
            <a:r>
              <a:rPr lang="ru-RU" dirty="0" smtClean="0"/>
              <a:t>Крупные, хорошо ограненные кристаллы развиваются лишь при достаточно медленно протекающей кристаллизации.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8964613" cy="5327650"/>
          </a:xfrm>
        </p:spPr>
        <p:txBody>
          <a:bodyPr/>
          <a:lstStyle/>
          <a:p>
            <a:r>
              <a:rPr lang="ru-RU" sz="2800" dirty="0" smtClean="0"/>
              <a:t>. Кристаллизатор с растущими в нем кристаллами</a:t>
            </a:r>
            <a:endParaRPr lang="ru-RU" sz="2800" b="1" dirty="0" smtClean="0"/>
          </a:p>
          <a:p>
            <a:endParaRPr lang="ru-RU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400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464578" cy="4530725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ЯВЛЕНИЯ, СОПРОВОЖДАЮЩИЕ КРИСТАЛЛИЗАЦИЮ</a:t>
            </a:r>
          </a:p>
          <a:p>
            <a:pPr marL="514350" indent="-514350" eaLnBrk="1" hangingPunct="1">
              <a:spcBef>
                <a:spcPts val="0"/>
              </a:spcBef>
              <a:buAutoNum type="arabicPeriod"/>
              <a:defRPr/>
            </a:pPr>
            <a:r>
              <a:rPr lang="ru-RU" sz="2800" dirty="0" smtClean="0"/>
              <a:t>передвижение граней растущих кристаллов по направлению от центра кристаллизации.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rgbClr val="FFFF00"/>
                </a:solidFill>
              </a:rPr>
              <a:t>Скоростью нарастания  </a:t>
            </a:r>
            <a:r>
              <a:rPr lang="ru-RU" sz="2800" dirty="0" smtClean="0">
                <a:solidFill>
                  <a:srgbClr val="FFFF00"/>
                </a:solidFill>
              </a:rPr>
              <a:t>некоторой грани </a:t>
            </a:r>
            <a:r>
              <a:rPr lang="ru-RU" sz="2800" dirty="0" smtClean="0"/>
              <a:t>называется величина нормального к ее плоскости отрезка, на который данная грань передвигается в единицу времени.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ru-RU" sz="2800" dirty="0" smtClean="0"/>
              <a:t>Вследствие движения граней 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ru-RU" sz="2800" dirty="0" smtClean="0"/>
              <a:t>параллельно самим себе 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rgbClr val="FFFF00"/>
                </a:solidFill>
              </a:rPr>
              <a:t>углы между двумя любыми 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rgbClr val="FFFF00"/>
                </a:solidFill>
              </a:rPr>
              <a:t>гранями растущего кристалла </a:t>
            </a:r>
          </a:p>
          <a:p>
            <a:pPr marL="514350" indent="-514350" eaLnBrk="1" hangingPunct="1">
              <a:spcBef>
                <a:spcPts val="0"/>
              </a:spcBef>
              <a:defRPr/>
            </a:pPr>
            <a:r>
              <a:rPr lang="ru-RU" sz="2800" i="1" dirty="0" smtClean="0">
                <a:solidFill>
                  <a:srgbClr val="FFFF00"/>
                </a:solidFill>
              </a:rPr>
              <a:t>остаются постоянными.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Bef>
                <a:spcPts val="0"/>
              </a:spcBef>
              <a:defRPr/>
            </a:pPr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735" y="3643314"/>
            <a:ext cx="2781602" cy="3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2928</TotalTime>
  <Words>1189</Words>
  <Application>Microsoft Office PowerPoint</Application>
  <PresentationFormat>Экран (4:3)</PresentationFormat>
  <Paragraphs>148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Занавес</vt:lpstr>
      <vt:lpstr>Дисциплина: Кристаллография</vt:lpstr>
      <vt:lpstr>Тема 2. Возникновение, рост и разрушение кристаллов </vt:lpstr>
      <vt:lpstr> 1 Пути образования кристаллов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Функции менеджмента</dc:title>
  <dc:creator>user</dc:creator>
  <cp:lastModifiedBy>Ольга</cp:lastModifiedBy>
  <cp:revision>107</cp:revision>
  <dcterms:created xsi:type="dcterms:W3CDTF">2007-03-01T14:15:52Z</dcterms:created>
  <dcterms:modified xsi:type="dcterms:W3CDTF">2018-05-16T15:07:16Z</dcterms:modified>
</cp:coreProperties>
</file>