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2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7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7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1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9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0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5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D3DF224-0DFC-4A8C-99CB-C2E1262B9A0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2F85DA6-7D29-407C-BCAF-7C2838F59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1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9" y="1432223"/>
            <a:ext cx="11665527" cy="3035808"/>
          </a:xfrm>
        </p:spPr>
        <p:txBody>
          <a:bodyPr/>
          <a:lstStyle/>
          <a:p>
            <a:pPr algn="ctr"/>
            <a:r>
              <a:rPr lang="ru-RU" sz="7200" dirty="0" smtClean="0"/>
              <a:t>Керамическое сырье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040" y="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Учреждение образования</a:t>
            </a:r>
            <a:endParaRPr lang="ru-RU" altLang="ru-RU" dirty="0"/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«Гомельский государственный университет</a:t>
            </a:r>
            <a:endParaRPr lang="ru-RU" altLang="ru-RU" dirty="0"/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имени Франциска Скорины»</a:t>
            </a:r>
            <a:endParaRPr lang="ru-RU" altLang="ru-RU" dirty="0"/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Геолого-географический факультет</a:t>
            </a:r>
            <a:endParaRPr lang="ru-RU" altLang="ru-RU" dirty="0"/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Кафедра геологии и географии</a:t>
            </a:r>
            <a:endParaRPr lang="ru-RU" alt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819" y="446803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>
                <a:latin typeface="Arial Black" panose="020B0A04020102020204" pitchFamily="34" charset="0"/>
              </a:rPr>
              <a:t>Выполнил: </a:t>
            </a:r>
          </a:p>
          <a:p>
            <a:r>
              <a:rPr lang="ru-RU" altLang="ru-RU" dirty="0">
                <a:latin typeface="Arial Black" panose="020B0A04020102020204" pitchFamily="34" charset="0"/>
              </a:rPr>
              <a:t>старший преподаватель</a:t>
            </a:r>
          </a:p>
          <a:p>
            <a:r>
              <a:rPr lang="ru-RU" altLang="ru-RU" dirty="0">
                <a:latin typeface="Arial Black" panose="020B0A04020102020204" pitchFamily="34" charset="0"/>
              </a:rPr>
              <a:t>Мележ Т.А</a:t>
            </a:r>
            <a:r>
              <a:rPr lang="ru-RU" altLang="ru-RU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ru-RU" altLang="ru-RU" dirty="0" smtClean="0">
                <a:latin typeface="Arial Black" panose="020B0A04020102020204" pitchFamily="34" charset="0"/>
              </a:rPr>
              <a:t>студент группы ГР-42</a:t>
            </a:r>
          </a:p>
          <a:p>
            <a:r>
              <a:rPr lang="ru-RU" altLang="ru-RU" dirty="0" err="1" smtClean="0">
                <a:latin typeface="Arial Black" panose="020B0A04020102020204" pitchFamily="34" charset="0"/>
              </a:rPr>
              <a:t>Изофатов</a:t>
            </a:r>
            <a:r>
              <a:rPr lang="ru-RU" altLang="ru-RU" dirty="0" smtClean="0">
                <a:latin typeface="Arial Black" panose="020B0A04020102020204" pitchFamily="34" charset="0"/>
              </a:rPr>
              <a:t> М.Д.</a:t>
            </a:r>
            <a:endParaRPr lang="ru-RU" alt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7060" y="6209207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/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Гомель, 2017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0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 каолинов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Каолины представляют собой </a:t>
            </a:r>
            <a:r>
              <a:rPr lang="ru-RU" dirty="0" err="1"/>
              <a:t>малопластичные</a:t>
            </a:r>
            <a:r>
              <a:rPr lang="ru-RU" dirty="0"/>
              <a:t> горные породы, преимущественно состоящие из минералов каолинитовой группы. Первичные каолины </a:t>
            </a:r>
            <a:r>
              <a:rPr lang="ru-RU" dirty="0" smtClean="0"/>
              <a:t>– это </a:t>
            </a:r>
            <a:r>
              <a:rPr lang="ru-RU" dirty="0"/>
              <a:t>продукты, возникшие за счет выветривания или гидротермального преобразования пород; тонкодисперсные переотложенные каолины называют </a:t>
            </a:r>
            <a:r>
              <a:rPr lang="ru-RU" dirty="0" smtClean="0"/>
              <a:t>каолинитовыми </a:t>
            </a:r>
            <a:r>
              <a:rPr lang="ru-RU" dirty="0"/>
              <a:t>(огнеупорными) глинами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По огнеупорности каолины относятся к высокоогнеупорным: температура плавления до 1795 °С</a:t>
            </a:r>
            <a:r>
              <a:rPr lang="ru-RU" dirty="0" smtClean="0"/>
              <a:t>. </a:t>
            </a:r>
            <a:r>
              <a:rPr lang="ru-RU" dirty="0"/>
              <a:t>Невысокая пластичность первичных каолинов обусловлена низким содержанием коллоидных частиц. </a:t>
            </a:r>
            <a:endParaRPr lang="ru-RU" dirty="0" smtClean="0"/>
          </a:p>
          <a:p>
            <a:pPr algn="just"/>
            <a:r>
              <a:rPr lang="ru-RU" dirty="0" smtClean="0"/>
              <a:t>Каолины </a:t>
            </a:r>
            <a:r>
              <a:rPr lang="ru-RU" dirty="0"/>
              <a:t>подвергаются обогащению (в основном мокрому); при полном удалении кварца они должны содержать (в %): </a:t>
            </a:r>
            <a:r>
              <a:rPr lang="en-US" dirty="0" err="1" smtClean="0"/>
              <a:t>SiO</a:t>
            </a:r>
            <a:r>
              <a:rPr lang="ru-RU" baseline="-25000" dirty="0" smtClean="0"/>
              <a:t>2 </a:t>
            </a:r>
            <a:r>
              <a:rPr lang="ru-RU" dirty="0" smtClean="0"/>
              <a:t>– 46,5</a:t>
            </a:r>
            <a:r>
              <a:rPr lang="ru-RU" dirty="0"/>
              <a:t>;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ru-RU" dirty="0" smtClean="0"/>
              <a:t> – 39,5</a:t>
            </a:r>
            <a:r>
              <a:rPr lang="ru-RU" dirty="0"/>
              <a:t>;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– 13,96</a:t>
            </a:r>
            <a:r>
              <a:rPr lang="ru-RU" dirty="0"/>
              <a:t>; однако даже при тщательном обогащении в каолинах отмечается не менее 2,5 % примесей </a:t>
            </a:r>
            <a:r>
              <a:rPr lang="ru-RU" dirty="0" smtClean="0"/>
              <a:t>(</a:t>
            </a: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TiO</a:t>
            </a:r>
            <a:r>
              <a:rPr lang="en-US" baseline="-25000" dirty="0" smtClean="0"/>
              <a:t>2</a:t>
            </a:r>
            <a:r>
              <a:rPr lang="ru-RU" dirty="0" smtClean="0"/>
              <a:t>, </a:t>
            </a:r>
            <a:r>
              <a:rPr lang="en-US" dirty="0" err="1" smtClean="0"/>
              <a:t>CaO</a:t>
            </a:r>
            <a:r>
              <a:rPr lang="ru-RU" dirty="0" smtClean="0"/>
              <a:t>,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</a:t>
            </a:r>
            <a:r>
              <a:rPr lang="ru-RU" dirty="0"/>
              <a:t>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0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в промышленности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13772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Применяются в обожженном виде для производства строительной (кирпич, черепица) и грубой керамики </a:t>
            </a:r>
            <a:r>
              <a:rPr lang="ru-RU" dirty="0" smtClean="0"/>
              <a:t>– клинкерного </a:t>
            </a:r>
            <a:r>
              <a:rPr lang="ru-RU" dirty="0"/>
              <a:t>кирпича</a:t>
            </a:r>
            <a:r>
              <a:rPr lang="ru-RU" dirty="0" smtClean="0"/>
              <a:t>, </a:t>
            </a:r>
            <a:r>
              <a:rPr lang="ru-RU" dirty="0"/>
              <a:t>дренажных </a:t>
            </a:r>
            <a:r>
              <a:rPr lang="ru-RU" dirty="0" smtClean="0"/>
              <a:t>труб, </a:t>
            </a:r>
            <a:r>
              <a:rPr lang="ru-RU" dirty="0"/>
              <a:t>глиняной посуды, при ускоренном обжиге </a:t>
            </a:r>
            <a:r>
              <a:rPr lang="ru-RU" dirty="0" smtClean="0"/>
              <a:t>– для </a:t>
            </a:r>
            <a:r>
              <a:rPr lang="ru-RU" dirty="0"/>
              <a:t>получения керамзита и </a:t>
            </a:r>
            <a:r>
              <a:rPr lang="ru-RU" dirty="0" err="1" smtClean="0"/>
              <a:t>аглопорита</a:t>
            </a:r>
            <a:r>
              <a:rPr lang="ru-RU" dirty="0" smtClean="0"/>
              <a:t>. Также применяются </a:t>
            </a:r>
            <a:r>
              <a:rPr lang="ru-RU" dirty="0"/>
              <a:t>для внутренней облицовки доменных печей, для производства огнеупорного припаса металлургических и стекольных печей, кислотоупорных изделий, тонкой керамики, в частности </a:t>
            </a:r>
            <a:r>
              <a:rPr lang="ru-RU" dirty="0" err="1"/>
              <a:t>электрокерамики</a:t>
            </a:r>
            <a:r>
              <a:rPr lang="ru-RU" dirty="0"/>
              <a:t>; в литейном деле как связующий материал формовочных смесей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Обожженные каолины используются для производства тонкой (около 15 </a:t>
            </a:r>
            <a:r>
              <a:rPr lang="ru-RU" dirty="0" smtClean="0"/>
              <a:t>%), </a:t>
            </a:r>
            <a:r>
              <a:rPr lang="ru-RU" dirty="0"/>
              <a:t>грубой и строительной (около 9%) керамики. К тонкой керамике относятся предметы санитарно-технического и медицинского оборудования, бытовая и химическая посуда и аппаратура, </a:t>
            </a:r>
            <a:r>
              <a:rPr lang="ru-RU" dirty="0" err="1"/>
              <a:t>электроаккумуляторы</a:t>
            </a:r>
            <a:r>
              <a:rPr lang="ru-RU" dirty="0"/>
              <a:t>, архитектур но-декоративные </a:t>
            </a:r>
            <a:r>
              <a:rPr lang="ru-RU" dirty="0" smtClean="0"/>
              <a:t>изделия. Фаянсовые </a:t>
            </a:r>
            <a:r>
              <a:rPr lang="ru-RU" dirty="0"/>
              <a:t>и фарфоровые изделия изготавливают из тонкомолотых маложелезистых бело- и </a:t>
            </a:r>
            <a:r>
              <a:rPr lang="ru-RU" dirty="0" err="1"/>
              <a:t>светложгущихся</a:t>
            </a:r>
            <a:r>
              <a:rPr lang="ru-RU" dirty="0"/>
              <a:t> масс, в состав которых входят каолин, пластичная огнеупорная глина, полевой шпат, </a:t>
            </a:r>
            <a:r>
              <a:rPr lang="ru-RU" dirty="0" smtClean="0"/>
              <a:t>кварц.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95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26" y="3193960"/>
            <a:ext cx="4570131" cy="351548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5" y="499673"/>
            <a:ext cx="4509201" cy="33426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90" y="499673"/>
            <a:ext cx="4353491" cy="326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5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Месторождения в </a:t>
            </a:r>
            <a:r>
              <a:rPr lang="ru-RU" dirty="0" err="1" smtClean="0"/>
              <a:t>беларуси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56665"/>
          </a:xfrm>
        </p:spPr>
        <p:txBody>
          <a:bodyPr>
            <a:normAutofit/>
          </a:bodyPr>
          <a:lstStyle/>
          <a:p>
            <a:r>
              <a:rPr lang="ru-RU" dirty="0"/>
              <a:t>Месторождения расположены на юге территории Беларуси.</a:t>
            </a:r>
          </a:p>
          <a:p>
            <a:pPr algn="just"/>
            <a:r>
              <a:rPr lang="ru-RU" dirty="0"/>
              <a:t>Разведано более 210 месторождений легкоплавких глин (Витебская обл.) с об­щими запасами около 200 млн м</a:t>
            </a:r>
            <a:r>
              <a:rPr lang="ru-RU" baseline="30000" dirty="0"/>
              <a:t>3</a:t>
            </a:r>
            <a:r>
              <a:rPr lang="ru-RU" dirty="0"/>
              <a:t>. Разрабатывается более 110 место­рождений, ежегодно добывается 2,5-3,5 млн м</a:t>
            </a:r>
            <a:r>
              <a:rPr lang="ru-RU" baseline="30000" dirty="0"/>
              <a:t>3</a:t>
            </a:r>
            <a:r>
              <a:rPr lang="ru-RU" dirty="0"/>
              <a:t> сырья.</a:t>
            </a:r>
          </a:p>
          <a:p>
            <a:pPr algn="just"/>
            <a:r>
              <a:rPr lang="ru-RU" dirty="0"/>
              <a:t>Тугоплавкие глины – на юге Беларуси (</a:t>
            </a:r>
            <a:r>
              <a:rPr lang="ru-RU" dirty="0" err="1"/>
              <a:t>Лунинецкий</a:t>
            </a:r>
            <a:r>
              <a:rPr lang="ru-RU" dirty="0"/>
              <a:t>, </a:t>
            </a:r>
            <a:r>
              <a:rPr lang="ru-RU" dirty="0" err="1"/>
              <a:t>Лоевский</a:t>
            </a:r>
            <a:r>
              <a:rPr lang="ru-RU" dirty="0"/>
              <a:t>, </a:t>
            </a:r>
            <a:r>
              <a:rPr lang="ru-RU" dirty="0" err="1"/>
              <a:t>Столинский</a:t>
            </a:r>
            <a:r>
              <a:rPr lang="ru-RU" dirty="0"/>
              <a:t> р-ны), около 20 месторождений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Наибольшее значение имеют глины и </a:t>
            </a:r>
            <a:r>
              <a:rPr lang="ru-RU" dirty="0" err="1"/>
              <a:t>сунлинки</a:t>
            </a:r>
            <a:r>
              <a:rPr lang="ru-RU" dirty="0"/>
              <a:t> четвертичных отложений (</a:t>
            </a:r>
            <a:r>
              <a:rPr lang="ru-RU" dirty="0" err="1"/>
              <a:t>охёрно</a:t>
            </a:r>
            <a:r>
              <a:rPr lang="ru-RU" dirty="0"/>
              <a:t>-аллювиальные, ледниково-озёрные, ледниковые), используются также лёссовидные суглинки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Выявлены месторождения каолинов (</a:t>
            </a:r>
            <a:r>
              <a:rPr lang="ru-RU" dirty="0" err="1"/>
              <a:t>Ситница</a:t>
            </a:r>
            <a:r>
              <a:rPr lang="ru-RU" dirty="0"/>
              <a:t> в </a:t>
            </a:r>
            <a:r>
              <a:rPr lang="ru-RU" dirty="0" err="1"/>
              <a:t>Лунинецком</a:t>
            </a:r>
            <a:r>
              <a:rPr lang="ru-RU" dirty="0"/>
              <a:t>, </a:t>
            </a:r>
            <a:r>
              <a:rPr lang="ru-RU" dirty="0" err="1"/>
              <a:t>Дедовка</a:t>
            </a:r>
            <a:r>
              <a:rPr lang="ru-RU" dirty="0"/>
              <a:t>, Березина, </a:t>
            </a:r>
            <a:r>
              <a:rPr lang="ru-RU" dirty="0" err="1"/>
              <a:t>Люденевичи</a:t>
            </a:r>
            <a:r>
              <a:rPr lang="ru-RU" dirty="0"/>
              <a:t> в </a:t>
            </a:r>
            <a:r>
              <a:rPr lang="ru-RU" dirty="0" err="1"/>
              <a:t>Житковичском</a:t>
            </a:r>
            <a:r>
              <a:rPr lang="ru-RU" dirty="0"/>
              <a:t> районах), которые при соответствующей технологии их обогащения могут быть использованы при производстве строительной керамики. </a:t>
            </a:r>
          </a:p>
        </p:txBody>
      </p:sp>
    </p:spTree>
    <p:extLst>
      <p:ext uri="{BB962C8B-B14F-4D97-AF65-F5344CB8AC3E}">
        <p14:creationId xmlns:p14="http://schemas.microsoft.com/office/powerpoint/2010/main" val="428197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Непластичное керамическое сырье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Непластичное керамическое сырье отличается чрезвычайным разнообразием и взаимозаменяемостью. Для производства керамики используются следующие минералы: 1) полевые шпаты – плагиоклазы (</a:t>
            </a:r>
            <a:r>
              <a:rPr lang="en-US" dirty="0" smtClean="0"/>
              <a:t>Na[AlSi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8</a:t>
            </a:r>
            <a:r>
              <a:rPr lang="en-US" dirty="0" smtClean="0"/>
              <a:t>] – Ca[Al</a:t>
            </a:r>
            <a:r>
              <a:rPr lang="en-US" baseline="-25000" dirty="0" smtClean="0"/>
              <a:t>2</a:t>
            </a:r>
            <a:r>
              <a:rPr lang="en-US" dirty="0" smtClean="0"/>
              <a:t>Si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8</a:t>
            </a:r>
            <a:r>
              <a:rPr lang="en-US" dirty="0" smtClean="0"/>
              <a:t>])</a:t>
            </a:r>
            <a:r>
              <a:rPr lang="ru-RU" dirty="0" smtClean="0"/>
              <a:t>; 2) </a:t>
            </a:r>
            <a:r>
              <a:rPr lang="ru-RU" dirty="0" err="1" smtClean="0"/>
              <a:t>высокоглиноземные</a:t>
            </a:r>
            <a:r>
              <a:rPr lang="ru-RU" dirty="0" smtClean="0"/>
              <a:t> минералы – кианит</a:t>
            </a:r>
            <a:r>
              <a:rPr lang="en-US" dirty="0" smtClean="0"/>
              <a:t> Al2[SiO</a:t>
            </a:r>
            <a:r>
              <a:rPr lang="en-US" baseline="-25000" dirty="0" smtClean="0"/>
              <a:t>4</a:t>
            </a:r>
            <a:r>
              <a:rPr lang="en-US" dirty="0" smtClean="0"/>
              <a:t>]O</a:t>
            </a:r>
            <a:r>
              <a:rPr lang="ru-RU" dirty="0"/>
              <a:t>,</a:t>
            </a:r>
            <a:r>
              <a:rPr lang="ru-RU" dirty="0" smtClean="0"/>
              <a:t> силлиманит</a:t>
            </a:r>
            <a:r>
              <a:rPr lang="en-US" dirty="0" smtClean="0"/>
              <a:t> Al[AlSiO</a:t>
            </a:r>
            <a:r>
              <a:rPr lang="en-US" baseline="-25000" dirty="0" smtClean="0"/>
              <a:t>5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 андалузит</a:t>
            </a:r>
            <a:r>
              <a:rPr lang="en-US" dirty="0" smtClean="0"/>
              <a:t> </a:t>
            </a:r>
            <a:r>
              <a:rPr lang="en-US" dirty="0" err="1" smtClean="0"/>
              <a:t>AlAl</a:t>
            </a:r>
            <a:r>
              <a:rPr lang="en-US" dirty="0" smtClean="0"/>
              <a:t>[SiO</a:t>
            </a:r>
            <a:r>
              <a:rPr lang="en-US" baseline="-25000" dirty="0" smtClean="0"/>
              <a:t>4</a:t>
            </a:r>
            <a:r>
              <a:rPr lang="en-US" dirty="0" smtClean="0"/>
              <a:t>]O</a:t>
            </a:r>
            <a:r>
              <a:rPr lang="ru-RU" dirty="0" smtClean="0"/>
              <a:t>; 3) </a:t>
            </a:r>
            <a:r>
              <a:rPr lang="ru-RU" dirty="0" err="1" smtClean="0"/>
              <a:t>волластонит</a:t>
            </a:r>
            <a:r>
              <a:rPr lang="ru-RU" dirty="0" smtClean="0"/>
              <a:t> </a:t>
            </a:r>
            <a:r>
              <a:rPr lang="en-US" dirty="0" smtClean="0"/>
              <a:t>Ca</a:t>
            </a:r>
            <a:r>
              <a:rPr lang="en-US" baseline="-25000" dirty="0" smtClean="0"/>
              <a:t>3</a:t>
            </a:r>
            <a:r>
              <a:rPr lang="en-US" dirty="0" smtClean="0"/>
              <a:t>[Si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9</a:t>
            </a:r>
            <a:r>
              <a:rPr lang="en-US" dirty="0" smtClean="0"/>
              <a:t>]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Применяются также тальк</a:t>
            </a:r>
            <a:r>
              <a:rPr lang="en-US" dirty="0" smtClean="0"/>
              <a:t> Mg</a:t>
            </a:r>
            <a:r>
              <a:rPr lang="en-US" baseline="-25000" dirty="0" smtClean="0"/>
              <a:t>3</a:t>
            </a:r>
            <a:r>
              <a:rPr lang="en-US" dirty="0" smtClean="0"/>
              <a:t>[Si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10</a:t>
            </a:r>
            <a:r>
              <a:rPr lang="en-US" dirty="0" smtClean="0"/>
              <a:t>](OH)</a:t>
            </a:r>
            <a:r>
              <a:rPr lang="en-US" baseline="-25000" dirty="0" smtClean="0"/>
              <a:t>2</a:t>
            </a:r>
            <a:r>
              <a:rPr lang="ru-RU" dirty="0" smtClean="0"/>
              <a:t>, пирофиллит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[Si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10</a:t>
            </a:r>
            <a:r>
              <a:rPr lang="en-US" dirty="0" smtClean="0"/>
              <a:t>](OH)</a:t>
            </a:r>
            <a:r>
              <a:rPr lang="en-US" baseline="-25000" dirty="0" smtClean="0"/>
              <a:t>2</a:t>
            </a:r>
            <a:r>
              <a:rPr lang="ru-RU" dirty="0" smtClean="0"/>
              <a:t>, нефелин</a:t>
            </a:r>
            <a:r>
              <a:rPr lang="en-US" dirty="0" smtClean="0"/>
              <a:t> KNa</a:t>
            </a:r>
            <a:r>
              <a:rPr lang="en-US" baseline="-25000" dirty="0" smtClean="0"/>
              <a:t>3</a:t>
            </a:r>
            <a:r>
              <a:rPr lang="en-US" dirty="0" smtClean="0"/>
              <a:t>[AlSiO</a:t>
            </a:r>
            <a:r>
              <a:rPr lang="en-US" baseline="-25000" dirty="0" smtClean="0"/>
              <a:t>4</a:t>
            </a:r>
            <a:r>
              <a:rPr lang="en-US" dirty="0" smtClean="0"/>
              <a:t>]</a:t>
            </a:r>
            <a:r>
              <a:rPr lang="en-US" baseline="-25000" dirty="0" smtClean="0"/>
              <a:t>4</a:t>
            </a:r>
            <a:r>
              <a:rPr lang="ru-RU" dirty="0" smtClean="0"/>
              <a:t>, форстерит</a:t>
            </a:r>
            <a:r>
              <a:rPr lang="en-US" dirty="0" smtClean="0"/>
              <a:t> Mg</a:t>
            </a:r>
            <a:r>
              <a:rPr lang="en-US" baseline="-25000" dirty="0" smtClean="0"/>
              <a:t>2</a:t>
            </a:r>
            <a:r>
              <a:rPr lang="en-US" dirty="0" smtClean="0"/>
              <a:t>[SiO</a:t>
            </a:r>
            <a:r>
              <a:rPr lang="en-US" baseline="-25000" dirty="0" smtClean="0"/>
              <a:t>4</a:t>
            </a:r>
            <a:r>
              <a:rPr lang="en-US" dirty="0" smtClean="0"/>
              <a:t>]</a:t>
            </a:r>
            <a:r>
              <a:rPr lang="ru-RU" dirty="0" smtClean="0"/>
              <a:t>, тремолит</a:t>
            </a:r>
            <a:r>
              <a:rPr lang="en-US" dirty="0" smtClean="0"/>
              <a:t> Ca</a:t>
            </a:r>
            <a:r>
              <a:rPr lang="en-US" baseline="-25000" dirty="0" smtClean="0"/>
              <a:t>2</a:t>
            </a:r>
            <a:r>
              <a:rPr lang="en-US" dirty="0" smtClean="0"/>
              <a:t>Mg</a:t>
            </a:r>
            <a:r>
              <a:rPr lang="en-US" baseline="-25000" dirty="0" smtClean="0"/>
              <a:t>5</a:t>
            </a:r>
            <a:r>
              <a:rPr lang="en-US" dirty="0" smtClean="0"/>
              <a:t>[Si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]</a:t>
            </a:r>
            <a:r>
              <a:rPr lang="en-US" baseline="-25000" dirty="0" smtClean="0"/>
              <a:t>2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ru-RU" dirty="0" smtClean="0"/>
              <a:t>, антофиллит</a:t>
            </a:r>
            <a:r>
              <a:rPr lang="en-US" dirty="0" smtClean="0"/>
              <a:t> (Mg, Fe)</a:t>
            </a:r>
            <a:r>
              <a:rPr lang="en-US" baseline="-25000" dirty="0" smtClean="0"/>
              <a:t>7</a:t>
            </a:r>
            <a:r>
              <a:rPr lang="en-US" dirty="0" smtClean="0"/>
              <a:t>[Si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]</a:t>
            </a:r>
            <a:r>
              <a:rPr lang="en-US" baseline="-25000" dirty="0" smtClean="0"/>
              <a:t>2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ru-RU" dirty="0" smtClean="0"/>
              <a:t>, топаз</a:t>
            </a:r>
            <a:r>
              <a:rPr lang="en-US" dirty="0" smtClean="0"/>
              <a:t> Al</a:t>
            </a:r>
            <a:r>
              <a:rPr lang="en-US" baseline="-25000" dirty="0" smtClean="0"/>
              <a:t>2</a:t>
            </a:r>
            <a:r>
              <a:rPr lang="en-US" dirty="0" smtClean="0"/>
              <a:t>[SiO</a:t>
            </a:r>
            <a:r>
              <a:rPr lang="en-US" baseline="-25000" dirty="0" smtClean="0"/>
              <a:t>4</a:t>
            </a:r>
            <a:r>
              <a:rPr lang="en-US" dirty="0" smtClean="0"/>
              <a:t>](F, OH)</a:t>
            </a:r>
            <a:r>
              <a:rPr lang="en-US" baseline="-25000" dirty="0" smtClean="0"/>
              <a:t>2</a:t>
            </a:r>
            <a:r>
              <a:rPr lang="ru-RU" dirty="0" smtClean="0"/>
              <a:t>, кварц</a:t>
            </a:r>
            <a:r>
              <a:rPr lang="en-US" dirty="0" smtClean="0"/>
              <a:t> SiO</a:t>
            </a:r>
            <a:r>
              <a:rPr lang="en-US" baseline="-25000" dirty="0" smtClean="0"/>
              <a:t>2</a:t>
            </a:r>
            <a:r>
              <a:rPr lang="ru-RU" dirty="0" smtClean="0"/>
              <a:t>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7" y="3417068"/>
            <a:ext cx="3553809" cy="31057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240" y="61456"/>
            <a:ext cx="3172453" cy="31859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102" y="3371514"/>
            <a:ext cx="4771383" cy="31968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05" y="61456"/>
            <a:ext cx="3709875" cy="31072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71264" y="759853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Андалузит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86402" y="3417068"/>
            <a:ext cx="199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Силлиманит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66928" y="6106676"/>
            <a:ext cx="207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Волластонит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497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 главнейших минералов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Полевые шпаты </a:t>
            </a:r>
            <a:r>
              <a:rPr lang="ru-RU" dirty="0" smtClean="0"/>
              <a:t>– важнейший </a:t>
            </a:r>
            <a:r>
              <a:rPr lang="ru-RU" dirty="0"/>
              <a:t>керамический материал. </a:t>
            </a:r>
            <a:r>
              <a:rPr lang="ru-RU" dirty="0" smtClean="0"/>
              <a:t>Плагиоклазы </a:t>
            </a:r>
            <a:r>
              <a:rPr lang="ru-RU" dirty="0"/>
              <a:t>образуют непрерывный изоморфный ряд, конечными членами которого служат альбит (натровый) и анортит (</a:t>
            </a:r>
            <a:r>
              <a:rPr lang="ru-RU" dirty="0" smtClean="0"/>
              <a:t>кальциевый</a:t>
            </a:r>
            <a:r>
              <a:rPr lang="ru-RU" dirty="0"/>
              <a:t>). К калиевым полевым шпатам относятся микроклин и ортоклаз (они могут содержать до 30 % альбитовой составляющей). В небольших количествах полевые шпаты содержат изоморфные примеси Fe</a:t>
            </a:r>
            <a:r>
              <a:rPr lang="ru-RU" baseline="30000" dirty="0"/>
              <a:t>3+</a:t>
            </a:r>
            <a:r>
              <a:rPr lang="ru-RU" dirty="0"/>
              <a:t>, Fe</a:t>
            </a:r>
            <a:r>
              <a:rPr lang="ru-RU" baseline="30000" dirty="0"/>
              <a:t>2+</a:t>
            </a:r>
            <a:r>
              <a:rPr lang="ru-RU" dirty="0"/>
              <a:t>, </a:t>
            </a:r>
            <a:r>
              <a:rPr lang="ru-RU" dirty="0" err="1"/>
              <a:t>Li</a:t>
            </a:r>
            <a:r>
              <a:rPr lang="ru-RU" dirty="0"/>
              <a:t>, </a:t>
            </a:r>
            <a:r>
              <a:rPr lang="ru-RU" dirty="0" err="1"/>
              <a:t>Rb</a:t>
            </a:r>
            <a:r>
              <a:rPr lang="ru-RU" dirty="0"/>
              <a:t>, </a:t>
            </a:r>
            <a:r>
              <a:rPr lang="ru-RU" dirty="0" err="1"/>
              <a:t>Cs</a:t>
            </a:r>
            <a:r>
              <a:rPr lang="ru-RU" dirty="0"/>
              <a:t>, </a:t>
            </a:r>
            <a:r>
              <a:rPr lang="ru-RU" dirty="0" err="1"/>
              <a:t>Sr</a:t>
            </a:r>
            <a:r>
              <a:rPr lang="ru-RU" dirty="0"/>
              <a:t>, </a:t>
            </a:r>
            <a:r>
              <a:rPr lang="ru-RU" dirty="0" err="1"/>
              <a:t>Ba</a:t>
            </a:r>
            <a:r>
              <a:rPr lang="ru-RU" dirty="0"/>
              <a:t>. </a:t>
            </a:r>
            <a:r>
              <a:rPr lang="ru-RU" dirty="0" smtClean="0"/>
              <a:t>Твердость – 6. </a:t>
            </a:r>
            <a:r>
              <a:rPr lang="ru-RU" dirty="0"/>
              <a:t>Температура плавления микроклина 1170 °С</a:t>
            </a:r>
            <a:r>
              <a:rPr lang="ru-RU" dirty="0" smtClean="0"/>
              <a:t>, </a:t>
            </a:r>
            <a:r>
              <a:rPr lang="ru-RU" dirty="0"/>
              <a:t>альбита 1100 °С, анортита 1550 °С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42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184856"/>
            <a:ext cx="10058400" cy="4987344"/>
          </a:xfrm>
        </p:spPr>
        <p:txBody>
          <a:bodyPr/>
          <a:lstStyle/>
          <a:p>
            <a:pPr algn="just"/>
            <a:r>
              <a:rPr lang="ru-RU" dirty="0"/>
              <a:t>К </a:t>
            </a:r>
            <a:r>
              <a:rPr lang="ru-RU" dirty="0" err="1"/>
              <a:t>высокоглиноземным</a:t>
            </a:r>
            <a:r>
              <a:rPr lang="ru-RU" dirty="0"/>
              <a:t> огнеупорным минералам </a:t>
            </a:r>
            <a:r>
              <a:rPr lang="ru-RU" dirty="0" smtClean="0"/>
              <a:t>принадлежат кианит </a:t>
            </a:r>
            <a:r>
              <a:rPr lang="ru-RU" dirty="0"/>
              <a:t>(триклинный), силлиманит и андалузит (</a:t>
            </a:r>
            <a:r>
              <a:rPr lang="ru-RU" dirty="0" smtClean="0"/>
              <a:t>ромбические). В </a:t>
            </a:r>
            <a:r>
              <a:rPr lang="ru-RU" dirty="0"/>
              <a:t>них отмечается изоморфная примесь </a:t>
            </a:r>
            <a:r>
              <a:rPr lang="ru-RU" dirty="0" smtClean="0"/>
              <a:t>Fe</a:t>
            </a:r>
            <a:r>
              <a:rPr lang="ru-RU" baseline="30000" dirty="0" smtClean="0"/>
              <a:t>3+</a:t>
            </a:r>
            <a:r>
              <a:rPr lang="ru-RU" dirty="0" smtClean="0"/>
              <a:t>. Спайность </a:t>
            </a:r>
            <a:r>
              <a:rPr lang="ru-RU" dirty="0"/>
              <a:t>этих минералов совершенная; твердость </a:t>
            </a:r>
            <a:r>
              <a:rPr lang="ru-RU" dirty="0" smtClean="0"/>
              <a:t>5,5-7,5</a:t>
            </a:r>
            <a:r>
              <a:rPr lang="ru-RU" dirty="0"/>
              <a:t>. Близки к ним по свойствам и применению топаз и </a:t>
            </a:r>
            <a:r>
              <a:rPr lang="ru-RU" dirty="0" err="1"/>
              <a:t>дюмортьерит</a:t>
            </a:r>
            <a:r>
              <a:rPr lang="ru-RU" dirty="0"/>
              <a:t> (</a:t>
            </a:r>
            <a:r>
              <a:rPr lang="ru-RU" dirty="0" err="1" smtClean="0"/>
              <a:t>боросиликат</a:t>
            </a:r>
            <a:r>
              <a:rPr lang="ru-RU" dirty="0" smtClean="0"/>
              <a:t> </a:t>
            </a:r>
            <a:r>
              <a:rPr lang="ru-RU" dirty="0"/>
              <a:t>алюминия), используемые недавно и в малых количествах.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Волластонит</a:t>
            </a:r>
            <a:r>
              <a:rPr lang="ru-RU" dirty="0"/>
              <a:t> существует в трех полиморфных модификациях. Наиболее распространен триклинный </a:t>
            </a:r>
            <a:r>
              <a:rPr lang="ru-RU" dirty="0" err="1"/>
              <a:t>волластонит</a:t>
            </a:r>
            <a:r>
              <a:rPr lang="ru-RU" dirty="0"/>
              <a:t>, в ассоциации с ним, но значительно реже встречается моноклинный </a:t>
            </a:r>
            <a:r>
              <a:rPr lang="ru-RU" dirty="0" err="1"/>
              <a:t>параволластонит</a:t>
            </a:r>
            <a:r>
              <a:rPr lang="ru-RU" dirty="0"/>
              <a:t> и, наконец, в шлаках и стеклах присутствует высокотемпературный триклинный </a:t>
            </a:r>
            <a:r>
              <a:rPr lang="ru-RU" dirty="0" err="1"/>
              <a:t>псевдоволластонит</a:t>
            </a:r>
            <a:r>
              <a:rPr lang="ru-RU" dirty="0"/>
              <a:t>. Кальций в </a:t>
            </a:r>
            <a:r>
              <a:rPr lang="ru-RU" dirty="0" err="1"/>
              <a:t>волластоните</a:t>
            </a:r>
            <a:r>
              <a:rPr lang="ru-RU" dirty="0"/>
              <a:t> нередко замещается марганцем (до 7,82 % </a:t>
            </a:r>
            <a:r>
              <a:rPr lang="en-US" dirty="0" err="1" smtClean="0"/>
              <a:t>MnO</a:t>
            </a:r>
            <a:r>
              <a:rPr lang="ru-RU" dirty="0" smtClean="0"/>
              <a:t>) </a:t>
            </a:r>
            <a:r>
              <a:rPr lang="ru-RU" dirty="0"/>
              <a:t>и железом (до 9,29% </a:t>
            </a:r>
            <a:r>
              <a:rPr lang="en-US" dirty="0" err="1" smtClean="0"/>
              <a:t>FeO</a:t>
            </a:r>
            <a:r>
              <a:rPr lang="ru-RU" dirty="0" smtClean="0"/>
              <a:t>). </a:t>
            </a:r>
            <a:r>
              <a:rPr lang="ru-RU" dirty="0"/>
              <a:t>Цвет </a:t>
            </a:r>
            <a:r>
              <a:rPr lang="ru-RU" dirty="0" err="1"/>
              <a:t>волластонита</a:t>
            </a:r>
            <a:r>
              <a:rPr lang="ru-RU" dirty="0"/>
              <a:t> обычно белый, реже серый и коричневый. Агрегаты лучистые, </a:t>
            </a:r>
            <a:r>
              <a:rPr lang="ru-RU" dirty="0" smtClean="0"/>
              <a:t>шестоватые</a:t>
            </a:r>
            <a:r>
              <a:rPr lang="ru-RU" dirty="0"/>
              <a:t>, волокнистые и зернистые. Твердость </a:t>
            </a:r>
            <a:r>
              <a:rPr lang="ru-RU" dirty="0" smtClean="0"/>
              <a:t>4,5-5</a:t>
            </a:r>
            <a:r>
              <a:rPr lang="ru-RU" dirty="0"/>
              <a:t>. Температура плавления 1540 °С. Минерал обладает высокими </a:t>
            </a:r>
            <a:r>
              <a:rPr lang="ru-RU" dirty="0" smtClean="0"/>
              <a:t>диэлектрическими </a:t>
            </a:r>
            <a:r>
              <a:rPr lang="ru-RU" dirty="0"/>
              <a:t>свойствами.</a:t>
            </a:r>
          </a:p>
        </p:txBody>
      </p:sp>
    </p:spTree>
    <p:extLst>
      <p:ext uri="{BB962C8B-B14F-4D97-AF65-F5344CB8AC3E}">
        <p14:creationId xmlns:p14="http://schemas.microsoft.com/office/powerpoint/2010/main" val="316580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в промышленности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Полевые шпаты широко используются при производстве </a:t>
            </a:r>
            <a:r>
              <a:rPr lang="ru-RU" dirty="0" err="1" smtClean="0"/>
              <a:t>электроизоляторов</a:t>
            </a:r>
            <a:r>
              <a:rPr lang="ru-RU" dirty="0" smtClean="0"/>
              <a:t>, абразивов и сварочных электродов, причем к этому сырью предъявляются наиболее жесткие требования, также при выработке художественного и хозяйственного фарфора и фаянса. </a:t>
            </a:r>
          </a:p>
          <a:p>
            <a:pPr algn="just"/>
            <a:r>
              <a:rPr lang="ru-RU" dirty="0" err="1" smtClean="0"/>
              <a:t>Высокоглиноземные</a:t>
            </a:r>
            <a:r>
              <a:rPr lang="ru-RU" dirty="0" smtClean="0"/>
              <a:t> минералы применяются для производства огнеупоров и специального технического фарфора (лабораторная и техническая посуда, </a:t>
            </a:r>
            <a:r>
              <a:rPr lang="ru-RU" dirty="0" err="1" smtClean="0"/>
              <a:t>электроизоляторы</a:t>
            </a:r>
            <a:r>
              <a:rPr lang="ru-RU" dirty="0" smtClean="0"/>
              <a:t> и т.п.). </a:t>
            </a:r>
          </a:p>
          <a:p>
            <a:pPr algn="just"/>
            <a:r>
              <a:rPr lang="ru-RU" dirty="0" err="1" smtClean="0"/>
              <a:t>Волластонит</a:t>
            </a:r>
            <a:r>
              <a:rPr lang="ru-RU" dirty="0" smtClean="0"/>
              <a:t> является одним из новых видов полезных ископаемых. Он применяется в основном в керамической промышленности для производства </a:t>
            </a:r>
            <a:r>
              <a:rPr lang="ru-RU" dirty="0" err="1" smtClean="0"/>
              <a:t>радиокерамики</a:t>
            </a:r>
            <a:r>
              <a:rPr lang="ru-RU" dirty="0" smtClean="0"/>
              <a:t>, фаянса, фарфора, изоляторов с низкими диэлектрическими потерями, санитарных изделий, облицовочных плиток, специальных цементов для керамики и абразивов.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31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Пластичное керамическое сырье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Глинами </a:t>
            </a:r>
            <a:r>
              <a:rPr lang="ru-RU" dirty="0"/>
              <a:t>называют тонкодисперсные горные породы, в основном состоящие из глинистых минералов. Для глин характерна пластичность при смешении их с ограниченным количеством воды (за исключением каолина, сухарных глин, аргиллитов).</a:t>
            </a:r>
          </a:p>
          <a:p>
            <a:pPr algn="just"/>
            <a:r>
              <a:rPr lang="ru-RU" dirty="0"/>
              <a:t>В глинах содержится более 50 % частиц размером менее 0,01 мм и не менее 30 % частиц размером менее 0,001 мм. Л. Б. Рухин и некоторые другие исследователи считают, что основные свойства глин определяются частицами размером менее 0,005 мм, представленными преимущественно глинистыми минералами. Среди глинистых частиц различают крупные (0,005—0,001 мм), мелкие (0,001—0,0002 мм) и коллоидные (&lt;0,0002 мм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3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глин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906073"/>
            <a:ext cx="10058400" cy="445609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Характерное свойство глин — пластичность, т. е. способность их при смешении с ограниченным количеством воды давать тесто, принимающее под давлением любую форму и сохраняющее ее при снятии давления и </a:t>
            </a:r>
            <a:r>
              <a:rPr lang="ru-RU" dirty="0" smtClean="0"/>
              <a:t>сушке. Набухание – свойство глин </a:t>
            </a:r>
            <a:r>
              <a:rPr lang="ru-RU" dirty="0"/>
              <a:t>увеличиваться в объеме при поглощении </a:t>
            </a:r>
            <a:r>
              <a:rPr lang="ru-RU" dirty="0" smtClean="0"/>
              <a:t>воды. </a:t>
            </a:r>
            <a:r>
              <a:rPr lang="ru-RU" dirty="0" err="1" smtClean="0"/>
              <a:t>Спекаемость</a:t>
            </a:r>
            <a:r>
              <a:rPr lang="ru-RU" dirty="0" smtClean="0"/>
              <a:t> </a:t>
            </a:r>
            <a:r>
              <a:rPr lang="ru-RU" dirty="0"/>
              <a:t>заключается в способности глин при обжиге давать камнеподобное тело («черепок</a:t>
            </a:r>
            <a:r>
              <a:rPr lang="ru-RU" dirty="0" smtClean="0"/>
              <a:t>»). Огнеупорность – это </a:t>
            </a:r>
            <a:r>
              <a:rPr lang="ru-RU" dirty="0"/>
              <a:t>свойство глинистых пород выдерживать без размягчения и </a:t>
            </a:r>
            <a:r>
              <a:rPr lang="ru-RU" dirty="0" smtClean="0"/>
              <a:t>плавления </a:t>
            </a:r>
            <a:r>
              <a:rPr lang="ru-RU" dirty="0"/>
              <a:t>черепка высокие температуры. Глины делят на огнеупорные (температура плавления свыше 1580 °С), тугоплавкие (1350—1580 °С) и легкоплавкие (ниже 1350 °С).</a:t>
            </a:r>
          </a:p>
          <a:p>
            <a:pPr algn="just"/>
            <a:r>
              <a:rPr lang="ru-RU" dirty="0"/>
              <a:t>Окраска глин как в сыром, так и в обожженном виде зависит от минерального состава, особенно от наличия примесей.</a:t>
            </a:r>
          </a:p>
          <a:p>
            <a:pPr algn="just"/>
            <a:r>
              <a:rPr lang="ru-RU" dirty="0"/>
              <a:t>Плотность глин изменяется от 2,35 до 2,84 г/см</a:t>
            </a:r>
            <a:r>
              <a:rPr lang="ru-RU" baseline="30000" dirty="0"/>
              <a:t>3</a:t>
            </a:r>
            <a:r>
              <a:rPr lang="ru-RU" dirty="0"/>
              <a:t>, объемная масса от 1,60 до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2,50 </a:t>
            </a:r>
            <a:r>
              <a:rPr lang="ru-RU" dirty="0"/>
              <a:t>г/см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24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537" y="614071"/>
            <a:ext cx="8177620" cy="5369435"/>
          </a:xfrm>
        </p:spPr>
      </p:pic>
    </p:spTree>
    <p:extLst>
      <p:ext uri="{BB962C8B-B14F-4D97-AF65-F5344CB8AC3E}">
        <p14:creationId xmlns:p14="http://schemas.microsoft.com/office/powerpoint/2010/main" val="718337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165</TotalTime>
  <Words>1006</Words>
  <Application>Microsoft Office PowerPoint</Application>
  <PresentationFormat>Широкоэкранный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Cambria</vt:lpstr>
      <vt:lpstr>Rockwell</vt:lpstr>
      <vt:lpstr>Rockwell Condensed</vt:lpstr>
      <vt:lpstr>Wingdings</vt:lpstr>
      <vt:lpstr>Дерево</vt:lpstr>
      <vt:lpstr>Керамическое сырье</vt:lpstr>
      <vt:lpstr>Непластичное керамическое сырье</vt:lpstr>
      <vt:lpstr>Презентация PowerPoint</vt:lpstr>
      <vt:lpstr>Краткая характеристика главнейших минералов</vt:lpstr>
      <vt:lpstr>Презентация PowerPoint</vt:lpstr>
      <vt:lpstr>Применение в промышленности </vt:lpstr>
      <vt:lpstr>Пластичное керамическое сырье</vt:lpstr>
      <vt:lpstr>Свойства глин </vt:lpstr>
      <vt:lpstr>Презентация PowerPoint</vt:lpstr>
      <vt:lpstr>Общие сведения каолинов </vt:lpstr>
      <vt:lpstr>Применение в промышленности  </vt:lpstr>
      <vt:lpstr>Презентация PowerPoint</vt:lpstr>
      <vt:lpstr>Месторождения в беларуси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Керамическое сырье</dc:title>
  <dc:creator>Максим Изофатов</dc:creator>
  <cp:lastModifiedBy>Таня</cp:lastModifiedBy>
  <cp:revision>16</cp:revision>
  <dcterms:created xsi:type="dcterms:W3CDTF">2017-03-17T15:06:40Z</dcterms:created>
  <dcterms:modified xsi:type="dcterms:W3CDTF">2017-05-18T05:04:53Z</dcterms:modified>
</cp:coreProperties>
</file>