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DD50D7-EF6D-4ADE-85D2-FFD10DC1C2A1}" type="datetimeFigureOut">
              <a:rPr lang="be-BY" smtClean="0"/>
              <a:t>03.03.2019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593E51-91A8-43C0-8746-4C2AD1AFD0B6}" type="slidenum">
              <a:rPr lang="be-BY" smtClean="0"/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2204864"/>
            <a:ext cx="8305800" cy="2808288"/>
          </a:xfrm>
        </p:spPr>
        <p:txBody>
          <a:bodyPr>
            <a:normAutofit/>
          </a:bodyPr>
          <a:lstStyle/>
          <a:p>
            <a:pPr lvl="1"/>
            <a:r>
              <a:rPr lang="be-BY" sz="2600" dirty="0"/>
              <a:t>1. Политический строй Нидерландов в 16 в</a:t>
            </a:r>
            <a:r>
              <a:rPr lang="be-BY" sz="2600" dirty="0" smtClean="0"/>
              <a:t>.	</a:t>
            </a:r>
            <a:endParaRPr lang="be-BY" sz="2600" dirty="0"/>
          </a:p>
          <a:p>
            <a:pPr lvl="1"/>
            <a:r>
              <a:rPr lang="be-BY" sz="2600" dirty="0"/>
              <a:t>2. </a:t>
            </a:r>
            <a:r>
              <a:rPr lang="be-BY" sz="2600" dirty="0" smtClean="0"/>
              <a:t>Экономическое </a:t>
            </a:r>
            <a:r>
              <a:rPr lang="be-BY" sz="2600" dirty="0"/>
              <a:t>развитие Нидерландов </a:t>
            </a:r>
            <a:r>
              <a:rPr lang="be-BY" sz="2600"/>
              <a:t>в </a:t>
            </a:r>
            <a:r>
              <a:rPr lang="be-BY" sz="2600" smtClean="0"/>
              <a:t>16 </a:t>
            </a:r>
            <a:r>
              <a:rPr lang="be-BY" sz="2600" dirty="0"/>
              <a:t>в.</a:t>
            </a:r>
          </a:p>
          <a:p>
            <a:pPr lvl="1"/>
            <a:r>
              <a:rPr lang="ru-RU" sz="2600" dirty="0"/>
              <a:t>3. Предпосылки буржуазной революции.</a:t>
            </a:r>
            <a:endParaRPr lang="be-BY" sz="2600" dirty="0"/>
          </a:p>
          <a:p>
            <a:pPr lvl="1"/>
            <a:r>
              <a:rPr lang="be-BY" sz="2600" dirty="0"/>
              <a:t>4. Ход и результаты революции. Образование Республики Соединенных провинций.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188913"/>
            <a:ext cx="8305800" cy="1439862"/>
          </a:xfrm>
        </p:spPr>
        <p:txBody>
          <a:bodyPr/>
          <a:lstStyle/>
          <a:p>
            <a:pPr algn="ctr"/>
            <a:r>
              <a:rPr lang="be-BY" i="1" dirty="0">
                <a:effectLst/>
              </a:rPr>
              <a:t>Нидерландская буржуазная революция.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6504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312367" cy="46306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3591960" cy="4572000"/>
          </a:xfrm>
        </p:spPr>
      </p:pic>
      <p:sp>
        <p:nvSpPr>
          <p:cNvPr id="9" name="TextBox 8"/>
          <p:cNvSpPr txBox="1"/>
          <p:nvPr/>
        </p:nvSpPr>
        <p:spPr>
          <a:xfrm>
            <a:off x="1259632" y="5620598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Маргарита Пармская</a:t>
            </a:r>
            <a:endParaRPr lang="be-BY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620598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герцог Альба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1082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Казнь </a:t>
            </a:r>
            <a:r>
              <a:rPr lang="ru-RU" dirty="0" smtClean="0"/>
              <a:t>Эгмонта, Горна и других повстанцев</a:t>
            </a:r>
            <a:endParaRPr lang="be-BY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7538" cy="55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684589" cy="6315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0331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8 ноября 1576 года было принято «</a:t>
            </a:r>
            <a:r>
              <a:rPr lang="ru-RU" dirty="0" err="1"/>
              <a:t>Гентское</a:t>
            </a:r>
            <a:r>
              <a:rPr lang="ru-RU" dirty="0"/>
              <a:t> умиротворение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sz="2400" dirty="0"/>
              <a:t>1. Отменялось </a:t>
            </a:r>
            <a:r>
              <a:rPr lang="ru-RU" sz="2400" dirty="0" smtClean="0"/>
              <a:t>законодательство </a:t>
            </a:r>
            <a:r>
              <a:rPr lang="ru-RU" sz="2400" dirty="0"/>
              <a:t>герцога Альбы.</a:t>
            </a:r>
            <a:endParaRPr lang="be-BY" sz="2400" dirty="0"/>
          </a:p>
          <a:p>
            <a:r>
              <a:rPr lang="ru-RU" sz="2400" dirty="0"/>
              <a:t>2. Декларировалась необходимость сохранения единства страны и борьба с иностранцами, то есть испанцами.</a:t>
            </a:r>
            <a:endParaRPr lang="be-BY" sz="2400" dirty="0"/>
          </a:p>
          <a:p>
            <a:r>
              <a:rPr lang="ru-RU" sz="2400" dirty="0"/>
              <a:t>3. Частично был решен религиозный вопрос: Юг сохранялся католическим, Север - протестантским.</a:t>
            </a:r>
            <a:endParaRPr lang="be-BY" sz="2400" dirty="0"/>
          </a:p>
          <a:p>
            <a:r>
              <a:rPr lang="ru-RU" sz="2400" dirty="0"/>
              <a:t>4. Вильгельм Оранский признавался статхаудером Голландии, Зеландии и их «конфедератов».</a:t>
            </a:r>
            <a:endParaRPr lang="be-BY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949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846882" cy="53290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836622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Вильгельм Оранский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708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pPr algn="just"/>
            <a:r>
              <a:rPr lang="ru-RU" dirty="0"/>
              <a:t>6 января 1579 </a:t>
            </a:r>
            <a:r>
              <a:rPr lang="ru-RU" dirty="0" smtClean="0"/>
              <a:t>года представителями </a:t>
            </a:r>
            <a:r>
              <a:rPr lang="ru-RU" dirty="0"/>
              <a:t>юго-западных провинций </a:t>
            </a:r>
            <a:r>
              <a:rPr lang="ru-RU" dirty="0" smtClean="0"/>
              <a:t> заключена </a:t>
            </a:r>
            <a:r>
              <a:rPr lang="ru-RU" dirty="0" err="1" smtClean="0"/>
              <a:t>Аррасская</a:t>
            </a:r>
            <a:r>
              <a:rPr lang="ru-RU" dirty="0" smtClean="0"/>
              <a:t> Уния. Цель: </a:t>
            </a:r>
            <a:r>
              <a:rPr lang="ru-RU" dirty="0"/>
              <a:t>«Добиться соглашения с католическим королем, нашим законным повелителем и государем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/>
              <a:t>23 января 1579 года семь северных провинций подписали </a:t>
            </a:r>
            <a:r>
              <a:rPr lang="ru-RU" dirty="0" err="1"/>
              <a:t>Утрехтскую</a:t>
            </a:r>
            <a:r>
              <a:rPr lang="ru-RU" dirty="0"/>
              <a:t> унию. Она объявляла Филиппа </a:t>
            </a:r>
            <a:r>
              <a:rPr lang="be-BY" dirty="0"/>
              <a:t>II</a:t>
            </a:r>
            <a:r>
              <a:rPr lang="ru-RU" dirty="0"/>
              <a:t> низложенным, декларировала «вечный», нерасторжимый союз северных провинций, установила общую монету, систему мер, весов, общую военную и внешнюю политику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6672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959440" cy="5691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6144010"/>
            <a:ext cx="204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Мориц</a:t>
            </a:r>
            <a:r>
              <a:rPr lang="ru-RU" dirty="0" smtClean="0"/>
              <a:t> Оранский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2094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 algn="just">
              <a:buNone/>
            </a:pPr>
            <a:r>
              <a:rPr lang="ru-RU" smtClean="0"/>
              <a:t>	В </a:t>
            </a:r>
            <a:r>
              <a:rPr lang="ru-RU" dirty="0"/>
              <a:t>1609 году Испания вынуждена была заключить 12-летнее перемирие, по которому признавалась независимость Республики Соединенных провинций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Итоги революции: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Свержение </a:t>
            </a:r>
            <a:r>
              <a:rPr lang="ru-RU" dirty="0"/>
              <a:t>испанского </a:t>
            </a:r>
            <a:r>
              <a:rPr lang="ru-RU" dirty="0" smtClean="0"/>
              <a:t>владычества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Образование </a:t>
            </a:r>
            <a:r>
              <a:rPr lang="ru-RU" dirty="0"/>
              <a:t>первой буржуазной республики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524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3178696" cy="4268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8" y="620688"/>
            <a:ext cx="2390209" cy="4248472"/>
          </a:xfrm>
        </p:spPr>
      </p:pic>
      <p:sp>
        <p:nvSpPr>
          <p:cNvPr id="7" name="TextBox 6"/>
          <p:cNvSpPr txBox="1"/>
          <p:nvPr/>
        </p:nvSpPr>
        <p:spPr>
          <a:xfrm>
            <a:off x="2195736" y="5373216"/>
            <a:ext cx="1341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Карл </a:t>
            </a:r>
            <a:r>
              <a:rPr lang="be-BY" dirty="0" smtClean="0"/>
              <a:t>V</a:t>
            </a:r>
          </a:p>
          <a:p>
            <a:pPr algn="ctr"/>
            <a:r>
              <a:rPr lang="ru-RU" dirty="0" smtClean="0"/>
              <a:t>(1519 - 1556)</a:t>
            </a:r>
            <a:endParaRPr lang="be-BY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537321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Филипп </a:t>
            </a:r>
            <a:r>
              <a:rPr lang="be-BY" dirty="0" smtClean="0"/>
              <a:t>II</a:t>
            </a:r>
          </a:p>
          <a:p>
            <a:pPr algn="ctr"/>
            <a:r>
              <a:rPr lang="ru-RU" dirty="0" smtClean="0"/>
              <a:t>(1556 - 1598)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6652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algn="ctr"/>
            <a:r>
              <a:rPr lang="be-BY" dirty="0"/>
              <a:t>Гравюра </a:t>
            </a:r>
            <a:r>
              <a:rPr lang="be-BY" dirty="0" smtClean="0"/>
              <a:t>Отречение </a:t>
            </a:r>
            <a:r>
              <a:rPr lang="be-BY" dirty="0"/>
              <a:t>Карла </a:t>
            </a:r>
            <a:r>
              <a:rPr lang="en-US" dirty="0"/>
              <a:t>V 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32848" cy="49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Нидерланды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en-US" dirty="0" smtClean="0"/>
              <a:t>XVI </a:t>
            </a:r>
            <a:r>
              <a:rPr lang="ru-RU" dirty="0" smtClean="0"/>
              <a:t>веке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51972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Политическое устройство: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генеральный </a:t>
            </a:r>
            <a:r>
              <a:rPr lang="ru-RU" dirty="0"/>
              <a:t>статхаудер (</a:t>
            </a:r>
            <a:r>
              <a:rPr lang="ru-RU" dirty="0" smtClean="0"/>
              <a:t>штатгальтер) - глава </a:t>
            </a:r>
            <a:r>
              <a:rPr lang="ru-RU" dirty="0"/>
              <a:t>администрации и </a:t>
            </a:r>
            <a:r>
              <a:rPr lang="ru-RU" dirty="0" smtClean="0"/>
              <a:t>исполнительной власти;</a:t>
            </a:r>
          </a:p>
          <a:p>
            <a:r>
              <a:rPr lang="ru-RU" dirty="0"/>
              <a:t>три Совета: Государственный, Финансовый и </a:t>
            </a:r>
            <a:r>
              <a:rPr lang="ru-RU" dirty="0" smtClean="0"/>
              <a:t>Тайный;</a:t>
            </a:r>
          </a:p>
          <a:p>
            <a:r>
              <a:rPr lang="ru-RU" dirty="0"/>
              <a:t>статхаудеры </a:t>
            </a:r>
            <a:r>
              <a:rPr lang="ru-RU" dirty="0" smtClean="0"/>
              <a:t>провинций;</a:t>
            </a:r>
          </a:p>
          <a:p>
            <a:r>
              <a:rPr lang="ru-RU" dirty="0"/>
              <a:t>представительные учреждения – Генеральные и региональные штаты.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291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Три группы провинций в Нидерландах: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1. Центральный промышленный район (Фландрия, Брабант).</a:t>
            </a:r>
            <a:endParaRPr lang="be-BY" dirty="0"/>
          </a:p>
          <a:p>
            <a:r>
              <a:rPr lang="ru-RU" dirty="0"/>
              <a:t>2. Северная торгово-промышленная группа (Голландия и Зеландия).</a:t>
            </a:r>
            <a:endParaRPr lang="be-BY" dirty="0"/>
          </a:p>
          <a:p>
            <a:r>
              <a:rPr lang="ru-RU" dirty="0"/>
              <a:t>3. Южный аграрный район (Артуа, Люксембург и др</a:t>
            </a:r>
            <a:r>
              <a:rPr lang="ru-RU" dirty="0" smtClean="0"/>
              <a:t>.)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726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8115"/>
            <a:ext cx="4752529" cy="64071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6489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/>
              <a:t>Предпосылки буржуазной революции в </a:t>
            </a:r>
            <a:r>
              <a:rPr lang="ru-RU" sz="3000" dirty="0" smtClean="0"/>
              <a:t>Нидерландах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1. В Испании устанавливались высокие таможенные пошлины на вывозимую из страны </a:t>
            </a:r>
            <a:r>
              <a:rPr lang="ru-RU" dirty="0" smtClean="0"/>
              <a:t>шерсть-сырец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be-BY" dirty="0"/>
          </a:p>
          <a:p>
            <a:r>
              <a:rPr lang="ru-RU" dirty="0"/>
              <a:t>2. Нидерландским купцам был закрыт доступ в испанские </a:t>
            </a:r>
            <a:r>
              <a:rPr lang="ru-RU" dirty="0" smtClean="0"/>
              <a:t>колонии;</a:t>
            </a:r>
            <a:endParaRPr lang="be-BY" dirty="0"/>
          </a:p>
          <a:p>
            <a:r>
              <a:rPr lang="ru-RU" dirty="0"/>
              <a:t>3. Конфликт между Испанией и Англией после смерти жены Филиппа </a:t>
            </a:r>
            <a:r>
              <a:rPr lang="be-BY" dirty="0"/>
              <a:t>II</a:t>
            </a:r>
            <a:r>
              <a:rPr lang="ru-RU" dirty="0"/>
              <a:t> Марии Тюдор (1555-1558) прервал важные для Нидерландов торговые связи с Англией.</a:t>
            </a:r>
            <a:endParaRPr lang="be-BY" dirty="0"/>
          </a:p>
          <a:p>
            <a:r>
              <a:rPr lang="ru-RU" dirty="0"/>
              <a:t>4. Чтобы освободиться от долгов, Филипп </a:t>
            </a:r>
            <a:r>
              <a:rPr lang="be-BY" dirty="0"/>
              <a:t>II</a:t>
            </a:r>
            <a:r>
              <a:rPr lang="ru-RU" dirty="0"/>
              <a:t> объявил себя </a:t>
            </a:r>
            <a:r>
              <a:rPr lang="ru-RU" dirty="0" smtClean="0"/>
              <a:t>банкротом, что </a:t>
            </a:r>
            <a:r>
              <a:rPr lang="ru-RU" dirty="0"/>
              <a:t>принесло серьезные убытки его </a:t>
            </a:r>
            <a:r>
              <a:rPr lang="ru-RU" dirty="0" smtClean="0"/>
              <a:t>кредиторам-банкирам </a:t>
            </a:r>
            <a:r>
              <a:rPr lang="ru-RU" dirty="0"/>
              <a:t>Антверпена и Амстердама.</a:t>
            </a:r>
            <a:endParaRPr lang="be-BY" dirty="0"/>
          </a:p>
          <a:p>
            <a:r>
              <a:rPr lang="be-BY" dirty="0"/>
              <a:t>5. В рамках своей программы борьбы с ересями, король увеличил число епископов с 4 до </a:t>
            </a:r>
            <a:r>
              <a:rPr lang="be-BY" dirty="0" smtClean="0"/>
              <a:t>18.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8376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69823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764614"/>
            <a:ext cx="692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Питер Брейгель Старший «Проповедь Иоанна Крестителя» 1566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8483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353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Нидерландская буржуазная революция.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Нидерландская буржуазная революция.</dc:title>
  <dc:creator>Антон</dc:creator>
  <cp:lastModifiedBy>Антон</cp:lastModifiedBy>
  <cp:revision>11</cp:revision>
  <dcterms:created xsi:type="dcterms:W3CDTF">2013-03-24T23:53:36Z</dcterms:created>
  <dcterms:modified xsi:type="dcterms:W3CDTF">2019-03-03T18:20:11Z</dcterms:modified>
</cp:coreProperties>
</file>